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338" r:id="rId3"/>
    <p:sldId id="290" r:id="rId4"/>
    <p:sldId id="291" r:id="rId5"/>
    <p:sldId id="292" r:id="rId6"/>
    <p:sldId id="297" r:id="rId7"/>
    <p:sldId id="298" r:id="rId8"/>
    <p:sldId id="299" r:id="rId9"/>
    <p:sldId id="300" r:id="rId10"/>
    <p:sldId id="301" r:id="rId11"/>
    <p:sldId id="320" r:id="rId12"/>
    <p:sldId id="305" r:id="rId13"/>
    <p:sldId id="306" r:id="rId14"/>
    <p:sldId id="321" r:id="rId15"/>
    <p:sldId id="322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</p:sldIdLst>
  <p:sldSz cx="9144000" cy="5143500" type="screen16x9"/>
  <p:notesSz cx="6858000" cy="9144000"/>
  <p:embeddedFontLst>
    <p:embeddedFont>
      <p:font typeface="黑体" panose="02010609060101010101" charset="-122"/>
      <p:regular r:id="rId31"/>
    </p:embeddedFont>
    <p:embeddedFont>
      <p:font typeface="微软雅黑" panose="020B0503020204020204" pitchFamily="34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taozhi.cn_PY" panose="02000500000000000000" pitchFamily="2" charset="0"/>
      <p:regular r:id="rId34"/>
    </p:embeddedFont>
    <p:embeddedFont>
      <p:font typeface="汉语拼音字母" panose="020B0604020202020204" pitchFamily="34" charset="0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  <p:embeddedFont>
      <p:font typeface="Calibri Light" panose="020F0302020204030204" charset="0"/>
      <p:regular r:id="rId40"/>
      <p:italic r:id="rId41"/>
    </p:embeddedFont>
    <p:embeddedFont>
      <p:font typeface="方正特粗光辉简体" panose="02000000000000000000" pitchFamily="2" charset="-122"/>
      <p:regular r:id="rId42"/>
    </p:embeddedFont>
  </p:embeddedFontLst>
  <p:custDataLst>
    <p:tags r:id="rId4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4660"/>
  </p:normalViewPr>
  <p:slideViewPr>
    <p:cSldViewPr>
      <p:cViewPr>
        <p:scale>
          <a:sx n="130" d="100"/>
          <a:sy n="130" d="100"/>
        </p:scale>
        <p:origin x="-1266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font" Target="fonts/font12.fntdata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slide" Target="slides/slide2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blipFill dpi="0"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file:///D:\qq&#25991;&#20214;\712321467\Image\C2C\Image2\%7b75232B38-A165-1FB7-499C-2E1C792CACB5%7d.png" TargetMode="External"/><Relationship Id="rId16" Type="http://schemas.openxmlformats.org/officeDocument/2006/relationships/image" Target="../media/image2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4.pn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4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6.png"/><Relationship Id="rId3" Type="http://schemas.openxmlformats.org/officeDocument/2006/relationships/image" Target="../media/image55.GIF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5" Type="http://schemas.openxmlformats.org/officeDocument/2006/relationships/image" Target="../media/image52.png"/><Relationship Id="rId4" Type="http://schemas.openxmlformats.org/officeDocument/2006/relationships/image" Target="../media/image56.png"/><Relationship Id="rId3" Type="http://schemas.openxmlformats.org/officeDocument/2006/relationships/image" Target="../media/image50.png"/><Relationship Id="rId2" Type="http://schemas.openxmlformats.org/officeDocument/2006/relationships/image" Target="../media/image54.png"/><Relationship Id="rId1" Type="http://schemas.openxmlformats.org/officeDocument/2006/relationships/image" Target="../media/image57.GIF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6.png"/><Relationship Id="rId3" Type="http://schemas.openxmlformats.org/officeDocument/2006/relationships/image" Target="../media/image50.png"/><Relationship Id="rId2" Type="http://schemas.openxmlformats.org/officeDocument/2006/relationships/image" Target="../media/image59.GIF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60.GIF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776429" y="1240815"/>
            <a:ext cx="5591142" cy="1315794"/>
            <a:chOff x="1776429" y="1520739"/>
            <a:chExt cx="5591142" cy="1315794"/>
          </a:xfrm>
        </p:grpSpPr>
        <p:sp>
          <p:nvSpPr>
            <p:cNvPr id="12" name="圆角矩形 11"/>
            <p:cNvSpPr/>
            <p:nvPr/>
          </p:nvSpPr>
          <p:spPr>
            <a:xfrm>
              <a:off x="1776429" y="1520739"/>
              <a:ext cx="5591142" cy="1315794"/>
            </a:xfrm>
            <a:prstGeom prst="roundRect">
              <a:avLst>
                <a:gd name="adj" fmla="val 50000"/>
              </a:avLst>
            </a:prstGeom>
            <a:solidFill>
              <a:srgbClr val="AE7BB4"/>
            </a:solidFill>
            <a:ln>
              <a:noFill/>
              <a:prstDash val="dash"/>
            </a:ln>
            <a:effectLst>
              <a:outerShdw dist="88900" dir="2700000" algn="tl" rotWithShape="0">
                <a:srgbClr val="8B639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907704" y="1602512"/>
              <a:ext cx="5328592" cy="1152248"/>
            </a:xfrm>
            <a:prstGeom prst="roundRect">
              <a:avLst>
                <a:gd name="adj" fmla="val 50000"/>
              </a:avLst>
            </a:prstGeom>
            <a:solidFill>
              <a:srgbClr val="E5FA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79712" y="1855470"/>
              <a:ext cx="51845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识字</a:t>
              </a:r>
              <a:r>
                <a:rPr lang="en-US" altLang="zh-CN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 </a:t>
              </a:r>
              <a:r>
                <a:rPr lang="en-US" altLang="zh-CN" sz="36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</a:t>
              </a:r>
              <a:r>
                <a:rPr lang="zh-CN" altLang="en-US" sz="3600" dirty="0" smtClean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传</a:t>
              </a:r>
              <a:r>
                <a:rPr lang="zh-CN" altLang="en-US" sz="3600" dirty="0">
                  <a:solidFill>
                    <a:srgbClr val="CE6E8A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统节日</a:t>
              </a:r>
              <a:endParaRPr lang="zh-CN" altLang="en-US" sz="3600" dirty="0">
                <a:solidFill>
                  <a:srgbClr val="CE6E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850959" y="1563638"/>
              <a:ext cx="5442082" cy="122999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E5DFE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>
                <a:solidFill>
                  <a:srgbClr val="E5DFEC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927432" y="2931790"/>
            <a:ext cx="1289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云形 1"/>
          <p:cNvSpPr/>
          <p:nvPr/>
        </p:nvSpPr>
        <p:spPr>
          <a:xfrm flipV="1">
            <a:off x="2470908" y="164489"/>
            <a:ext cx="4189323" cy="2878606"/>
          </a:xfrm>
          <a:prstGeom prst="cloud">
            <a:avLst/>
          </a:prstGeom>
          <a:solidFill>
            <a:srgbClr val="3AA2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76192" y="1919958"/>
            <a:ext cx="415499" cy="459928"/>
            <a:chOff x="935598" y="1923678"/>
            <a:chExt cx="514641" cy="56967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2510" y="1923678"/>
              <a:ext cx="458902" cy="56967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935598" y="2023044"/>
              <a:ext cx="514641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巷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149421" y="1353468"/>
            <a:ext cx="2856796" cy="312692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1093321">
            <a:off x="2965664" y="2152613"/>
            <a:ext cx="415499" cy="467902"/>
            <a:chOff x="938690" y="1923678"/>
            <a:chExt cx="514642" cy="57954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2510" y="1923678"/>
              <a:ext cx="458903" cy="56967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938690" y="2045768"/>
              <a:ext cx="514642" cy="4574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传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01753" y="2422163"/>
            <a:ext cx="415499" cy="459928"/>
            <a:chOff x="933632" y="1923678"/>
            <a:chExt cx="514641" cy="56967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2510" y="1923678"/>
              <a:ext cx="458902" cy="56967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933632" y="2021279"/>
              <a:ext cx="514641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统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753936">
            <a:off x="3355101" y="1479666"/>
            <a:ext cx="415499" cy="468601"/>
            <a:chOff x="923910" y="1923678"/>
            <a:chExt cx="514641" cy="58041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2510" y="1923678"/>
              <a:ext cx="458902" cy="569671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923910" y="2046633"/>
              <a:ext cx="514641" cy="457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贴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862175" y="1780372"/>
            <a:ext cx="415499" cy="463282"/>
            <a:chOff x="940839" y="1923678"/>
            <a:chExt cx="514642" cy="5738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2510" y="1923678"/>
              <a:ext cx="458903" cy="569671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940839" y="2040045"/>
              <a:ext cx="514642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艾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99585" y="1206268"/>
            <a:ext cx="415499" cy="466261"/>
            <a:chOff x="937562" y="1923678"/>
            <a:chExt cx="514642" cy="57751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2510" y="1923678"/>
              <a:ext cx="458903" cy="569671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937562" y="2043735"/>
              <a:ext cx="514642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郎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20958140">
            <a:off x="3133658" y="699778"/>
            <a:ext cx="415499" cy="459927"/>
            <a:chOff x="938571" y="1923678"/>
            <a:chExt cx="514642" cy="56967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2510" y="1923678"/>
              <a:ext cx="458903" cy="569671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938571" y="2031047"/>
              <a:ext cx="514642" cy="457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堂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635457" y="1274482"/>
            <a:ext cx="415499" cy="461432"/>
            <a:chOff x="928805" y="1923678"/>
            <a:chExt cx="514641" cy="571534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2510" y="1923678"/>
              <a:ext cx="458902" cy="569671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928805" y="2037754"/>
              <a:ext cx="514641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巧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76724" y="1109059"/>
            <a:ext cx="415499" cy="459928"/>
            <a:chOff x="943528" y="1923678"/>
            <a:chExt cx="514642" cy="56967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2510" y="1923678"/>
              <a:ext cx="458903" cy="569671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943528" y="2024477"/>
              <a:ext cx="514642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祭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53730" y="517862"/>
            <a:ext cx="1417779" cy="665064"/>
            <a:chOff x="244160" y="313452"/>
            <a:chExt cx="1417779" cy="665064"/>
          </a:xfrm>
        </p:grpSpPr>
        <p:sp>
          <p:nvSpPr>
            <p:cNvPr id="42" name="对角圆角矩形 41"/>
            <p:cNvSpPr/>
            <p:nvPr/>
          </p:nvSpPr>
          <p:spPr>
            <a:xfrm>
              <a:off x="433417" y="555741"/>
              <a:ext cx="1219176" cy="395830"/>
            </a:xfrm>
            <a:prstGeom prst="round2DiagRect">
              <a:avLst>
                <a:gd name="adj1" fmla="val 16667"/>
                <a:gd name="adj2" fmla="val 50000"/>
              </a:avLst>
            </a:prstGeom>
            <a:solidFill>
              <a:srgbClr val="FF5D5D"/>
            </a:solidFill>
            <a:ln>
              <a:solidFill>
                <a:srgbClr val="FF5D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44160" y="313452"/>
              <a:ext cx="561417" cy="66506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677251" y="547251"/>
              <a:ext cx="9846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摘苹果</a:t>
              </a:r>
              <a:endParaRPr lang="zh-CN" altLang="en-US" sz="20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141975" y="1251691"/>
            <a:ext cx="415499" cy="459928"/>
            <a:chOff x="943528" y="1923678"/>
            <a:chExt cx="514642" cy="569671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2510" y="1923678"/>
              <a:ext cx="458903" cy="569671"/>
            </a:xfrm>
            <a:prstGeom prst="rect">
              <a:avLst/>
            </a:prstGeom>
          </p:spPr>
        </p:pic>
        <p:sp>
          <p:nvSpPr>
            <p:cNvPr id="62" name="矩形 61"/>
            <p:cNvSpPr/>
            <p:nvPr/>
          </p:nvSpPr>
          <p:spPr>
            <a:xfrm>
              <a:off x="943528" y="2024477"/>
              <a:ext cx="514642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饼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679268" y="2554482"/>
            <a:ext cx="415499" cy="459927"/>
            <a:chOff x="932056" y="1923678"/>
            <a:chExt cx="514642" cy="569671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2510" y="1923678"/>
              <a:ext cx="458903" cy="569671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932056" y="2026775"/>
              <a:ext cx="514642" cy="457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赏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04088" y="1836722"/>
            <a:ext cx="415499" cy="459927"/>
            <a:chOff x="932059" y="1923678"/>
            <a:chExt cx="514641" cy="56967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2510" y="1923678"/>
              <a:ext cx="458902" cy="569671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932059" y="2026775"/>
              <a:ext cx="514641" cy="4574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宵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024284" y="800147"/>
            <a:ext cx="415499" cy="459928"/>
            <a:chOff x="943528" y="1923678"/>
            <a:chExt cx="514642" cy="569671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2510" y="1923678"/>
              <a:ext cx="458903" cy="569671"/>
            </a:xfrm>
            <a:prstGeom prst="rect">
              <a:avLst/>
            </a:prstGeom>
          </p:spPr>
        </p:pic>
        <p:sp>
          <p:nvSpPr>
            <p:cNvPr id="55" name="矩形 54"/>
            <p:cNvSpPr/>
            <p:nvPr/>
          </p:nvSpPr>
          <p:spPr>
            <a:xfrm>
              <a:off x="943528" y="2024477"/>
              <a:ext cx="514642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菊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29659" y="842191"/>
            <a:ext cx="415499" cy="459928"/>
            <a:chOff x="932059" y="1923678"/>
            <a:chExt cx="514641" cy="56967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62510" y="1923678"/>
              <a:ext cx="458902" cy="569671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932059" y="2031270"/>
              <a:ext cx="514641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舟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20938448">
            <a:off x="4260291" y="350376"/>
            <a:ext cx="415498" cy="459928"/>
            <a:chOff x="936898" y="1923678"/>
            <a:chExt cx="514640" cy="56967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flipH="1">
              <a:off x="962510" y="1923678"/>
              <a:ext cx="458903" cy="569671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936898" y="2034438"/>
              <a:ext cx="514640" cy="4574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乞</a:t>
              </a:r>
              <a:endParaRPr lang="zh-CN" altLang="en-US" sz="18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06 1.11111E-06 L -0.02379 0.34167" pathEditMode="relative" rAng="0" ptsTypes="AA">
                                      <p:cBhvr>
                                        <p:cTn id="64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1706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66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06 -2.09877E-06 L 0.00173 0.38735" pathEditMode="relative" rAng="0" ptsTypes="AA">
                                      <p:cBhvr>
                                        <p:cTn id="70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935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72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-4.69136E-06 L -0.04132 0.56976" pathEditMode="relative" rAng="0" ptsTypes="AA">
                                      <p:cBhvr>
                                        <p:cTn id="76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6" y="2848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78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7 -1.85185E-06 L 0.00972 0.42099" pathEditMode="relative" rAng="0" ptsTypes="AA">
                                      <p:cBhvr>
                                        <p:cTn id="8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" y="2104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4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6 -1.23457E-06 L -0.01441 0.36204" pathEditMode="relative" rAng="0" ptsTypes="AA">
                                      <p:cBhvr>
                                        <p:cTn id="88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1808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400000">
                                      <p:cBhvr>
                                        <p:cTn id="90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06 4.81481E-06 L 0.02344 0.55925" pathEditMode="relative" rAng="0" ptsTypes="AA">
                                      <p:cBhvr>
                                        <p:cTn id="94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3" y="27963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96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06 -3.33333E-06 L 0.0007 0.69753" pathEditMode="relative" rAng="0" ptsTypes="AA">
                                      <p:cBhvr>
                                        <p:cTn id="100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487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02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06 6.17284E-07 L 0.01979 0.38488" pathEditMode="relative" rAng="0" ptsTypes="AA">
                                      <p:cBhvr>
                                        <p:cTn id="106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19228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10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06 -4.19753E-06 L 0.01354 0.57099" pathEditMode="relative" rAng="0" ptsTypes="AA">
                                      <p:cBhvr>
                                        <p:cTn id="112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28549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114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-4.32099E-06 L 0.0217 0.77933" pathEditMode="relative" rAng="0" ptsTypes="AA">
                                      <p:cBhvr>
                                        <p:cTn id="118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38951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20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-2.59259E-06 L -0.03924 0.54352" pathEditMode="relative" rAng="0" ptsTypes="AA">
                                      <p:cBhvr>
                                        <p:cTn id="12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" y="2716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26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06 1.7284E-06 L 0.04254 0.60092" pathEditMode="relative" rAng="0" ptsTypes="AA">
                                      <p:cBhvr>
                                        <p:cTn id="130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8" y="3003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32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06 -2.96296E-06 L 0.03386 0.60402" pathEditMode="relative" rAng="0" ptsTypes="AA">
                                      <p:cBhvr>
                                        <p:cTn id="136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4" y="30185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38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97531E-06 L -0.01997 0.28055" pathEditMode="relative" rAng="0" ptsTypes="AA">
                                      <p:cBhvr>
                                        <p:cTn id="142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14012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44" dur="8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path" presetSubtype="0" accel="312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06 1.35802E-06 L 0.02309 0.57963" pathEditMode="relative" rAng="0" ptsTypes="AA">
                                      <p:cBhvr>
                                        <p:cTn id="148" dur="8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28981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0">
                                      <p:cBhvr>
                                        <p:cTn id="150" dur="8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899592" y="1304002"/>
          <a:ext cx="7316316" cy="321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296144"/>
                <a:gridCol w="2592288"/>
                <a:gridCol w="2131740"/>
              </a:tblGrid>
              <a:tr h="402025">
                <a:tc rowSpan="8">
                  <a:txBody>
                    <a:bodyPr/>
                    <a:lstStyle/>
                    <a:p>
                      <a:endParaRPr lang="en-US" altLang="zh-CN" smtClean="0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  <a:p>
                      <a:endParaRPr lang="en-US" altLang="zh-CN" smtClean="0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  <a:p>
                      <a:endParaRPr lang="en-US" altLang="zh-CN" smtClean="0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  <a:p>
                      <a:endParaRPr lang="en-US" altLang="zh-CN" smtClean="0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  <a:p>
                      <a:endParaRPr lang="en-US" altLang="zh-CN" smtClean="0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  <a:p>
                      <a:endParaRPr lang="en-US" altLang="zh-CN" smtClean="0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DFEC"/>
                    </a:solidFill>
                  </a:tcPr>
                </a:tc>
              </a:tr>
              <a:tr h="40202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</a:tr>
              <a:tr h="40202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</a:tr>
              <a:tr h="40202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</a:tr>
              <a:tr h="40202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b="0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</a:tr>
              <a:tr h="40202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</a:tr>
              <a:tr h="40202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</a:tr>
              <a:tr h="402025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ln>
                          <a:noFill/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204854" y="555526"/>
            <a:ext cx="1471084" cy="534305"/>
            <a:chOff x="762547" y="827700"/>
            <a:chExt cx="1471084" cy="53430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2547" y="850804"/>
              <a:ext cx="1471084" cy="511201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6" name="文本框 3"/>
            <p:cNvSpPr txBox="1"/>
            <p:nvPr/>
          </p:nvSpPr>
          <p:spPr>
            <a:xfrm>
              <a:off x="785786" y="827700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活动卡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40396" y="271204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活动内容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36999" y="12978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latin typeface="楷体" panose="02010609060101010101" pitchFamily="49" charset="-122"/>
                <a:ea typeface="楷体" panose="02010609060101010101" pitchFamily="49" charset="-122"/>
              </a:rPr>
              <a:t>传统节日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42029" y="1297880"/>
            <a:ext cx="2492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文中提到的节日习俗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50843" y="129788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节日的其他习俗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2663788" y="546001"/>
            <a:ext cx="3816424" cy="1872208"/>
          </a:xfrm>
          <a:prstGeom prst="roundRect">
            <a:avLst>
              <a:gd name="adj" fmla="val 7509"/>
            </a:avLst>
          </a:prstGeom>
          <a:solidFill>
            <a:schemeClr val="bg1"/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270321" y="680551"/>
            <a:ext cx="2603356" cy="1511882"/>
            <a:chOff x="3270321" y="474052"/>
            <a:chExt cx="2603356" cy="1511882"/>
          </a:xfrm>
        </p:grpSpPr>
        <p:sp>
          <p:nvSpPr>
            <p:cNvPr id="3" name="矩形 2"/>
            <p:cNvSpPr/>
            <p:nvPr/>
          </p:nvSpPr>
          <p:spPr>
            <a:xfrm>
              <a:off x="3761521" y="474052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ct val="0"/>
                </a:spcAft>
              </a:pPr>
              <a:r>
                <a:rPr lang="zh-CN" altLang="zh-CN" sz="2800" kern="1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传统节日</a:t>
              </a:r>
              <a:endParaRPr lang="zh-CN" altLang="zh-CN" sz="2800" kern="1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270321" y="1001434"/>
              <a:ext cx="2603356" cy="9845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ct val="0"/>
                </a:spcAft>
              </a:pPr>
              <a:r>
                <a:rPr lang="zh-CN" altLang="zh-CN" sz="2400" kern="1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春节到，人欢笑，</a:t>
              </a:r>
              <a:endPara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just">
                <a:lnSpc>
                  <a:spcPct val="130000"/>
                </a:lnSpc>
                <a:spcAft>
                  <a:spcPct val="0"/>
                </a:spcAft>
              </a:pPr>
              <a:r>
                <a:rPr lang="zh-CN" altLang="zh-CN" sz="2400" kern="1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贴窗花，放鞭炮。</a:t>
              </a:r>
              <a:endPara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91680" y="2499742"/>
            <a:ext cx="1800200" cy="22125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60032" y="2499742"/>
            <a:ext cx="3240360" cy="2194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28" y="0"/>
            <a:ext cx="9166860" cy="62811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-5715" y="0"/>
            <a:ext cx="9155430" cy="5143500"/>
          </a:xfrm>
          <a:prstGeom prst="rect">
            <a:avLst/>
          </a:prstGeom>
          <a:solidFill>
            <a:srgbClr val="E5FA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25"/>
          <p:cNvGrpSpPr/>
          <p:nvPr/>
        </p:nvGrpSpPr>
        <p:grpSpPr>
          <a:xfrm>
            <a:off x="-216532" y="1347614"/>
            <a:ext cx="9577064" cy="618229"/>
            <a:chOff x="-216532" y="1590805"/>
            <a:chExt cx="9577064" cy="618229"/>
          </a:xfrm>
        </p:grpSpPr>
        <p:sp>
          <p:nvSpPr>
            <p:cNvPr id="14" name="矩形 13"/>
            <p:cNvSpPr/>
            <p:nvPr/>
          </p:nvSpPr>
          <p:spPr>
            <a:xfrm>
              <a:off x="-216532" y="1590805"/>
              <a:ext cx="9577064" cy="61822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486959" y="1638309"/>
              <a:ext cx="617008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zh-CN" sz="2800" kern="1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谁能说一说，春节还有什么活动？</a:t>
              </a:r>
              <a:endParaRPr lang="zh-CN" altLang="zh-CN" sz="2800" kern="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2936" y="2283718"/>
            <a:ext cx="1611666" cy="1968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808326" y="2403963"/>
            <a:ext cx="1914469" cy="17282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38243" y="2517439"/>
            <a:ext cx="2306021" cy="1501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97905" y="2458146"/>
            <a:ext cx="1856779" cy="1619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1" name="组合 30"/>
          <p:cNvGrpSpPr/>
          <p:nvPr/>
        </p:nvGrpSpPr>
        <p:grpSpPr>
          <a:xfrm>
            <a:off x="179512" y="436520"/>
            <a:ext cx="1471085" cy="534600"/>
            <a:chOff x="3131840" y="2188312"/>
            <a:chExt cx="1471085" cy="534600"/>
          </a:xfrm>
        </p:grpSpPr>
        <p:sp>
          <p:nvSpPr>
            <p:cNvPr id="32" name="圆角矩形 31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AE7BB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82716E-06 L 0 -0.22284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059832" y="771550"/>
            <a:ext cx="3024336" cy="1368152"/>
          </a:xfrm>
          <a:prstGeom prst="roundRect">
            <a:avLst>
              <a:gd name="adj" fmla="val 8313"/>
            </a:avLst>
          </a:prstGeom>
          <a:solidFill>
            <a:schemeClr val="bg1"/>
          </a:solidFill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5856" y="855462"/>
            <a:ext cx="2592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元宵节，看花灯，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大街小巷</a:t>
            </a:r>
            <a:r>
              <a:rPr lang="zh-CN" altLang="zh-CN" sz="2400" kern="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人如潮</a:t>
            </a:r>
            <a:r>
              <a:rPr lang="zh-CN" altLang="zh-CN" sz="24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47066" y="1526520"/>
            <a:ext cx="1228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spc="300">
                <a:latin typeface="楷体" panose="02010609060101010101" pitchFamily="49" charset="-122"/>
                <a:ea typeface="楷体" panose="02010609060101010101" pitchFamily="49" charset="-122"/>
              </a:rPr>
              <a:t>人如潮</a:t>
            </a:r>
            <a:endParaRPr lang="zh-CN" altLang="en-US" sz="2400" spc="3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83168" y="2350989"/>
            <a:ext cx="3777664" cy="21649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29838" y="-51453"/>
            <a:ext cx="9273838" cy="655778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-5715" y="0"/>
            <a:ext cx="9155430" cy="5143500"/>
          </a:xfrm>
          <a:prstGeom prst="rect">
            <a:avLst/>
          </a:prstGeom>
          <a:solidFill>
            <a:srgbClr val="E5FA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25"/>
          <p:cNvGrpSpPr/>
          <p:nvPr/>
        </p:nvGrpSpPr>
        <p:grpSpPr>
          <a:xfrm>
            <a:off x="-216532" y="1521667"/>
            <a:ext cx="9577064" cy="618229"/>
            <a:chOff x="-216532" y="1590805"/>
            <a:chExt cx="9577064" cy="618229"/>
          </a:xfrm>
        </p:grpSpPr>
        <p:sp>
          <p:nvSpPr>
            <p:cNvPr id="8" name="矩形 7"/>
            <p:cNvSpPr/>
            <p:nvPr/>
          </p:nvSpPr>
          <p:spPr>
            <a:xfrm>
              <a:off x="-216532" y="1590805"/>
              <a:ext cx="9577064" cy="61822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138657" y="1638309"/>
              <a:ext cx="48605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 kern="100">
                  <a:solidFill>
                    <a:schemeClr val="bg1"/>
                  </a:solidFill>
                  <a:latin typeface="方正特粗光辉简体" panose="02000000000000000000" pitchFamily="2" charset="-122"/>
                  <a:ea typeface="方正特粗光辉简体" panose="02000000000000000000" pitchFamily="2" charset="-122"/>
                </a:rPr>
                <a:t>说一说元宵节</a:t>
              </a:r>
              <a:r>
                <a:rPr lang="zh-CN" altLang="en-US" sz="2800" kern="100" smtClean="0">
                  <a:solidFill>
                    <a:schemeClr val="bg1"/>
                  </a:solidFill>
                  <a:latin typeface="方正特粗光辉简体" panose="02000000000000000000" pitchFamily="2" charset="-122"/>
                  <a:ea typeface="方正特粗光辉简体" panose="02000000000000000000" pitchFamily="2" charset="-122"/>
                </a:rPr>
                <a:t>还有哪些习俗。</a:t>
              </a:r>
              <a:endParaRPr lang="zh-CN" altLang="zh-CN" sz="2800" kern="100">
                <a:solidFill>
                  <a:schemeClr val="bg1"/>
                </a:solidFill>
                <a:latin typeface="方正特粗光辉简体" panose="02000000000000000000" pitchFamily="2" charset="-122"/>
                <a:ea typeface="方正特粗光辉简体" panose="02000000000000000000" pitchFamily="2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2481" y="2846379"/>
            <a:ext cx="1805067" cy="1203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47942" y="2835317"/>
            <a:ext cx="1833017" cy="1225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09282" y="2832268"/>
            <a:ext cx="1845725" cy="1231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941353" y="2524720"/>
            <a:ext cx="1365025" cy="1846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5366772" y="2830233"/>
            <a:ext cx="1682117" cy="1235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22" name="组合 21"/>
          <p:cNvGrpSpPr/>
          <p:nvPr/>
        </p:nvGrpSpPr>
        <p:grpSpPr>
          <a:xfrm>
            <a:off x="179512" y="436520"/>
            <a:ext cx="1471085" cy="534600"/>
            <a:chOff x="3131840" y="2188312"/>
            <a:chExt cx="1471085" cy="534600"/>
          </a:xfrm>
        </p:grpSpPr>
        <p:sp>
          <p:nvSpPr>
            <p:cNvPr id="23" name="圆角矩形 22"/>
            <p:cNvSpPr/>
            <p:nvPr/>
          </p:nvSpPr>
          <p:spPr>
            <a:xfrm>
              <a:off x="3131840" y="2211710"/>
              <a:ext cx="1471085" cy="511202"/>
            </a:xfrm>
            <a:prstGeom prst="roundRect">
              <a:avLst>
                <a:gd name="adj" fmla="val 27847"/>
              </a:avLst>
            </a:prstGeom>
            <a:solidFill>
              <a:srgbClr val="AE7BB4"/>
            </a:solidFill>
            <a:ln>
              <a:noFill/>
            </a:ln>
            <a:effectLst>
              <a:outerShdw dist="254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flipH="1">
              <a:off x="3131840" y="2211710"/>
              <a:ext cx="738000" cy="511202"/>
            </a:xfrm>
            <a:custGeom>
              <a:avLst/>
              <a:gdLst>
                <a:gd name="connsiteX0" fmla="*/ 0 w 738000"/>
                <a:gd name="connsiteY0" fmla="*/ 0 h 511202"/>
                <a:gd name="connsiteX1" fmla="*/ 595646 w 738000"/>
                <a:gd name="connsiteY1" fmla="*/ 0 h 511202"/>
                <a:gd name="connsiteX2" fmla="*/ 738000 w 738000"/>
                <a:gd name="connsiteY2" fmla="*/ 142354 h 511202"/>
                <a:gd name="connsiteX3" fmla="*/ 738000 w 738000"/>
                <a:gd name="connsiteY3" fmla="*/ 368848 h 511202"/>
                <a:gd name="connsiteX4" fmla="*/ 595646 w 738000"/>
                <a:gd name="connsiteY4" fmla="*/ 511202 h 511202"/>
                <a:gd name="connsiteX5" fmla="*/ 0 w 738000"/>
                <a:gd name="connsiteY5" fmla="*/ 511202 h 511202"/>
                <a:gd name="connsiteX6" fmla="*/ 0 w 738000"/>
                <a:gd name="connsiteY6" fmla="*/ 0 h 51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8000" h="511202">
                  <a:moveTo>
                    <a:pt x="0" y="0"/>
                  </a:moveTo>
                  <a:lnTo>
                    <a:pt x="595646" y="0"/>
                  </a:lnTo>
                  <a:cubicBezTo>
                    <a:pt x="674266" y="0"/>
                    <a:pt x="738000" y="63734"/>
                    <a:pt x="738000" y="142354"/>
                  </a:cubicBezTo>
                  <a:lnTo>
                    <a:pt x="738000" y="368848"/>
                  </a:lnTo>
                  <a:cubicBezTo>
                    <a:pt x="738000" y="447468"/>
                    <a:pt x="674266" y="511202"/>
                    <a:pt x="595646" y="511202"/>
                  </a:cubicBezTo>
                  <a:lnTo>
                    <a:pt x="0" y="5112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55079" y="2188312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说一说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164913" y="2243474"/>
              <a:ext cx="1404938" cy="447675"/>
            </a:xfrm>
            <a:prstGeom prst="roundRect">
              <a:avLst>
                <a:gd name="adj" fmla="val 24595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455137" y="2608838"/>
              <a:ext cx="824491" cy="1140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059832" y="771550"/>
            <a:ext cx="3024336" cy="1368152"/>
          </a:xfrm>
          <a:prstGeom prst="roundRect">
            <a:avLst>
              <a:gd name="adj" fmla="val 8313"/>
            </a:avLst>
          </a:prstGeom>
          <a:solidFill>
            <a:schemeClr val="bg1"/>
          </a:solidFill>
          <a:ln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36553" y="789973"/>
            <a:ext cx="24708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清明节，雨纷纷，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先人墓前去祭扫。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93020" y="2554208"/>
            <a:ext cx="2660511" cy="1997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4588" y="2556510"/>
            <a:ext cx="2663240" cy="1997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81005" y="1567640"/>
            <a:ext cx="7383780" cy="2660294"/>
            <a:chOff x="1198572" y="1638300"/>
            <a:chExt cx="7383780" cy="2660294"/>
          </a:xfrm>
        </p:grpSpPr>
        <p:sp>
          <p:nvSpPr>
            <p:cNvPr id="5" name="圆角矩形 4"/>
            <p:cNvSpPr/>
            <p:nvPr/>
          </p:nvSpPr>
          <p:spPr>
            <a:xfrm>
              <a:off x="1198572" y="1638300"/>
              <a:ext cx="7383780" cy="2660294"/>
            </a:xfrm>
            <a:prstGeom prst="roundRect">
              <a:avLst>
                <a:gd name="adj" fmla="val 10580"/>
              </a:avLst>
            </a:prstGeom>
            <a:solidFill>
              <a:schemeClr val="bg1"/>
            </a:solidFill>
            <a:ln>
              <a:solidFill>
                <a:schemeClr val="accent1">
                  <a:lumMod val="20000"/>
                  <a:lumOff val="8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29383" y="1721952"/>
              <a:ext cx="7122158" cy="2328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667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en-US" sz="2000" kern="1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zh-CN" sz="2000" kern="1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每年</a:t>
              </a:r>
              <a:r>
                <a:rPr lang="zh-CN" altLang="zh-CN" sz="2000" kern="100" dirty="0">
                  <a:latin typeface="楷体" panose="02010609060101010101" pitchFamily="49" charset="-122"/>
                  <a:ea typeface="楷体" panose="02010609060101010101" pitchFamily="49" charset="-122"/>
                </a:rPr>
                <a:t>公历</a:t>
              </a:r>
              <a:r>
                <a:rPr lang="en-US" altLang="zh-CN" sz="2000" kern="1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zh-CN" sz="2000" kern="100" dirty="0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r>
                <a:rPr lang="en-US" altLang="zh-CN" sz="2000" kern="100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zh-CN" sz="2000" kern="100" dirty="0">
                  <a:latin typeface="楷体" panose="02010609060101010101" pitchFamily="49" charset="-122"/>
                  <a:ea typeface="楷体" panose="02010609060101010101" pitchFamily="49" charset="-122"/>
                </a:rPr>
                <a:t>日前后，是我国传统的节日——清明节。它是</a:t>
              </a:r>
              <a:r>
                <a:rPr lang="zh-CN" altLang="zh-CN" sz="2000" kern="1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我国的二十四节气</a:t>
              </a:r>
              <a:r>
                <a:rPr lang="zh-CN" altLang="zh-CN" sz="2000" kern="100" dirty="0">
                  <a:latin typeface="楷体" panose="02010609060101010101" pitchFamily="49" charset="-122"/>
                  <a:ea typeface="楷体" panose="02010609060101010101" pitchFamily="49" charset="-122"/>
                </a:rPr>
                <a:t>之一。这时候，我国大部分地区气候转暖，万物欣欣向荣，使人感到格外清新明洁。因而称为清明。</a:t>
              </a:r>
              <a:endParaRPr lang="zh-CN" altLang="zh-CN" sz="2000" kern="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zh-CN" altLang="zh-CN" sz="2000" kern="100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由于寒食节和清明节相距很近，许多地区的人们往往合二为一，以清明节来融合两个节日的内容。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6"/>
          <p:cNvGrpSpPr/>
          <p:nvPr/>
        </p:nvGrpSpPr>
        <p:grpSpPr>
          <a:xfrm>
            <a:off x="621109" y="556946"/>
            <a:ext cx="1790650" cy="814091"/>
            <a:chOff x="211539" y="210278"/>
            <a:chExt cx="1790650" cy="814091"/>
          </a:xfrm>
        </p:grpSpPr>
        <p:sp>
          <p:nvSpPr>
            <p:cNvPr id="8" name="对角圆角矩形 7"/>
            <p:cNvSpPr/>
            <p:nvPr/>
          </p:nvSpPr>
          <p:spPr>
            <a:xfrm>
              <a:off x="433416" y="555741"/>
              <a:ext cx="1568773" cy="463865"/>
            </a:xfrm>
            <a:prstGeom prst="round2DiagRect">
              <a:avLst>
                <a:gd name="adj1" fmla="val 16667"/>
                <a:gd name="adj2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flipH="1">
              <a:off x="211539" y="210278"/>
              <a:ext cx="701928" cy="81409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93783" y="558563"/>
              <a:ext cx="11229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资料袋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-108520" y="762839"/>
            <a:ext cx="2808312" cy="584775"/>
            <a:chOff x="-108520" y="762839"/>
            <a:chExt cx="2808312" cy="584775"/>
          </a:xfrm>
        </p:grpSpPr>
        <p:sp>
          <p:nvSpPr>
            <p:cNvPr id="4" name="矩形 3"/>
            <p:cNvSpPr/>
            <p:nvPr/>
          </p:nvSpPr>
          <p:spPr>
            <a:xfrm>
              <a:off x="-108520" y="767194"/>
              <a:ext cx="2808312" cy="576064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95536" y="762839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spcAft>
                  <a:spcPct val="0"/>
                </a:spcAft>
              </a:pPr>
              <a:r>
                <a:rPr lang="zh-CN" altLang="zh-CN" sz="3200" kern="1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清明节习俗</a:t>
              </a:r>
              <a:endParaRPr lang="zh-CN" altLang="zh-CN" sz="3200" kern="1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552" y="1963017"/>
            <a:ext cx="2767659" cy="18451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47070" y="1973305"/>
            <a:ext cx="2673303" cy="1824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60232" y="1953206"/>
            <a:ext cx="1924612" cy="1864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736194" y="1376813"/>
            <a:ext cx="7673932" cy="3211162"/>
          </a:xfrm>
          <a:prstGeom prst="roundRect">
            <a:avLst>
              <a:gd name="adj" fmla="val 10278"/>
            </a:avLst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7748473" y="4014054"/>
            <a:ext cx="751599" cy="645928"/>
            <a:chOff x="7626770" y="3262717"/>
            <a:chExt cx="751599" cy="64592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56376" y="3363838"/>
              <a:ext cx="421993" cy="544807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26770" y="3262717"/>
              <a:ext cx="334586" cy="431962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827584" y="1538932"/>
            <a:ext cx="7488832" cy="2905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+mj-ea"/>
                <a:ea typeface="+mj-ea"/>
              </a:rPr>
              <a:t>(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>
                <a:latin typeface="+mj-ea"/>
                <a:ea typeface="+mj-ea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看一看：仔细观察写字表中的“贴、街、敬、转”， 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将容易写错的笔画圈出来，并给同桌讲一   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讲圈画的理由。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+mj-ea"/>
              </a:rPr>
              <a:t>(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 smtClean="0">
                <a:latin typeface="+mj-ea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想一想：怎样才能写好圈画的笔画呢？和同桌讨论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一下。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 smtClean="0">
                <a:latin typeface="+mj-ea"/>
              </a:rPr>
              <a:t>(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 smtClean="0">
                <a:latin typeface="+mj-ea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练一练：针对自己圈画的书写难点做书空练习。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06479" y="739786"/>
            <a:ext cx="1876232" cy="511202"/>
          </a:xfrm>
          <a:prstGeom prst="roundRect">
            <a:avLst>
              <a:gd name="adj" fmla="val 27847"/>
            </a:avLst>
          </a:prstGeom>
          <a:solidFill>
            <a:srgbClr val="AE7BB4"/>
          </a:solidFill>
          <a:ln>
            <a:noFill/>
          </a:ln>
          <a:effectLst>
            <a:outerShdw dist="254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>
            <a:off x="506479" y="739786"/>
            <a:ext cx="941250" cy="511202"/>
          </a:xfrm>
          <a:custGeom>
            <a:avLst/>
            <a:gdLst>
              <a:gd name="connsiteX0" fmla="*/ 0 w 738000"/>
              <a:gd name="connsiteY0" fmla="*/ 0 h 511202"/>
              <a:gd name="connsiteX1" fmla="*/ 595646 w 738000"/>
              <a:gd name="connsiteY1" fmla="*/ 0 h 511202"/>
              <a:gd name="connsiteX2" fmla="*/ 738000 w 738000"/>
              <a:gd name="connsiteY2" fmla="*/ 142354 h 511202"/>
              <a:gd name="connsiteX3" fmla="*/ 738000 w 738000"/>
              <a:gd name="connsiteY3" fmla="*/ 368848 h 511202"/>
              <a:gd name="connsiteX4" fmla="*/ 595646 w 738000"/>
              <a:gd name="connsiteY4" fmla="*/ 511202 h 511202"/>
              <a:gd name="connsiteX5" fmla="*/ 0 w 738000"/>
              <a:gd name="connsiteY5" fmla="*/ 511202 h 511202"/>
              <a:gd name="connsiteX6" fmla="*/ 0 w 738000"/>
              <a:gd name="connsiteY6" fmla="*/ 0 h 511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8000" h="511202">
                <a:moveTo>
                  <a:pt x="0" y="0"/>
                </a:moveTo>
                <a:lnTo>
                  <a:pt x="595646" y="0"/>
                </a:lnTo>
                <a:cubicBezTo>
                  <a:pt x="674266" y="0"/>
                  <a:pt x="738000" y="63734"/>
                  <a:pt x="738000" y="142354"/>
                </a:cubicBezTo>
                <a:lnTo>
                  <a:pt x="738000" y="368848"/>
                </a:lnTo>
                <a:cubicBezTo>
                  <a:pt x="738000" y="447468"/>
                  <a:pt x="674266" y="511202"/>
                  <a:pt x="595646" y="511202"/>
                </a:cubicBezTo>
                <a:lnTo>
                  <a:pt x="0" y="5112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29718" y="716388"/>
            <a:ext cx="1816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写字小助手</a:t>
            </a:r>
            <a:endParaRPr lang="zh-CN" altLang="en-US" sz="24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39552" y="771550"/>
            <a:ext cx="1791868" cy="447675"/>
          </a:xfrm>
          <a:prstGeom prst="roundRect">
            <a:avLst>
              <a:gd name="adj" fmla="val 24595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14010" y="1139094"/>
            <a:ext cx="824491" cy="1140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600" y="1256336"/>
            <a:ext cx="3083160" cy="3270270"/>
          </a:xfrm>
          <a:prstGeom prst="rect">
            <a:avLst/>
          </a:prstGeom>
          <a:noFill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220072" y="1205894"/>
            <a:ext cx="2244303" cy="3360980"/>
          </a:xfrm>
          <a:prstGeom prst="rect">
            <a:avLst/>
          </a:prstGeom>
          <a:noFill/>
        </p:spPr>
      </p:pic>
      <p:grpSp>
        <p:nvGrpSpPr>
          <p:cNvPr id="20" name="组合 19"/>
          <p:cNvGrpSpPr/>
          <p:nvPr/>
        </p:nvGrpSpPr>
        <p:grpSpPr>
          <a:xfrm>
            <a:off x="3923928" y="555526"/>
            <a:ext cx="1296144" cy="576064"/>
            <a:chOff x="3923928" y="699542"/>
            <a:chExt cx="1296144" cy="576064"/>
          </a:xfrm>
        </p:grpSpPr>
        <p:sp>
          <p:nvSpPr>
            <p:cNvPr id="19" name="圆角矩形 18"/>
            <p:cNvSpPr/>
            <p:nvPr/>
          </p:nvSpPr>
          <p:spPr>
            <a:xfrm>
              <a:off x="3923928" y="699542"/>
              <a:ext cx="1296144" cy="5760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120595" y="725964"/>
              <a:ext cx="9028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春节</a:t>
              </a:r>
              <a:endPara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1743" y="1958340"/>
            <a:ext cx="1704478" cy="17044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4425" y="1958340"/>
            <a:ext cx="1704478" cy="17044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9061" y="1958340"/>
            <a:ext cx="1704478" cy="17044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67107" y="1958340"/>
            <a:ext cx="1704478" cy="170447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23528" y="843558"/>
            <a:ext cx="1471079" cy="511200"/>
            <a:chOff x="4510584" y="934578"/>
            <a:chExt cx="1471079" cy="5112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510584" y="934578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8" name="文本框 3"/>
            <p:cNvSpPr txBox="1"/>
            <p:nvPr/>
          </p:nvSpPr>
          <p:spPr>
            <a:xfrm>
              <a:off x="4533820" y="959346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1743" y="1958340"/>
            <a:ext cx="1704478" cy="17044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4425" y="1958340"/>
            <a:ext cx="1704478" cy="17044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9061" y="1958340"/>
            <a:ext cx="1704478" cy="17044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67107" y="1958340"/>
            <a:ext cx="1704478" cy="170447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23528" y="843558"/>
            <a:ext cx="1471079" cy="511200"/>
            <a:chOff x="4510584" y="934578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510584" y="934578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4533820" y="959346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1743" y="1958340"/>
            <a:ext cx="1704478" cy="17044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4425" y="1958340"/>
            <a:ext cx="1704478" cy="17044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9061" y="1958340"/>
            <a:ext cx="1704478" cy="17044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67107" y="1958340"/>
            <a:ext cx="1704478" cy="170447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23528" y="843558"/>
            <a:ext cx="1471079" cy="511200"/>
            <a:chOff x="4510584" y="934578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510584" y="934578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4533820" y="959346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20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1404600" y="125349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1743" y="1958340"/>
            <a:ext cx="1704478" cy="17044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4425" y="1958340"/>
            <a:ext cx="1704478" cy="17044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9061" y="1958340"/>
            <a:ext cx="1704478" cy="17044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67107" y="1958340"/>
            <a:ext cx="1704478" cy="170447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23528" y="843558"/>
            <a:ext cx="1471079" cy="511200"/>
            <a:chOff x="4510584" y="934578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510584" y="934578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4533820" y="959346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1743" y="1958340"/>
            <a:ext cx="1704478" cy="17044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4425" y="1958340"/>
            <a:ext cx="1704478" cy="17044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9061" y="1958340"/>
            <a:ext cx="1704478" cy="17044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67107" y="1958340"/>
            <a:ext cx="1704478" cy="170447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23528" y="843558"/>
            <a:ext cx="1471079" cy="511200"/>
            <a:chOff x="4510584" y="934578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510584" y="934578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4533820" y="959346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1743" y="1958340"/>
            <a:ext cx="1704478" cy="170447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44425" y="1958340"/>
            <a:ext cx="1704478" cy="17044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9061" y="1958340"/>
            <a:ext cx="1704478" cy="17044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67107" y="1958340"/>
            <a:ext cx="1704478" cy="170447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23528" y="843558"/>
            <a:ext cx="1471079" cy="511200"/>
            <a:chOff x="4510584" y="934578"/>
            <a:chExt cx="1471079" cy="51120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510584" y="934578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4533820" y="959346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写一写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1820" y="1684414"/>
            <a:ext cx="4145280" cy="23286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56316" y="1635646"/>
            <a:ext cx="3645408" cy="242620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923928" y="771550"/>
            <a:ext cx="1296144" cy="576064"/>
            <a:chOff x="3923928" y="699542"/>
            <a:chExt cx="1296144" cy="576064"/>
          </a:xfrm>
        </p:grpSpPr>
        <p:sp>
          <p:nvSpPr>
            <p:cNvPr id="5" name="圆角矩形 4"/>
            <p:cNvSpPr/>
            <p:nvPr/>
          </p:nvSpPr>
          <p:spPr>
            <a:xfrm>
              <a:off x="3923928" y="699542"/>
              <a:ext cx="1296144" cy="5760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941058" y="725964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端午节</a:t>
              </a:r>
              <a:endPara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4348" y="1584158"/>
            <a:ext cx="389951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627" y="1584158"/>
            <a:ext cx="3355095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" name="组合 3"/>
          <p:cNvGrpSpPr/>
          <p:nvPr/>
        </p:nvGrpSpPr>
        <p:grpSpPr>
          <a:xfrm>
            <a:off x="3779912" y="771550"/>
            <a:ext cx="1584176" cy="576064"/>
            <a:chOff x="3779912" y="699542"/>
            <a:chExt cx="1584176" cy="576064"/>
          </a:xfrm>
        </p:grpSpPr>
        <p:sp>
          <p:nvSpPr>
            <p:cNvPr id="5" name="圆角矩形 4"/>
            <p:cNvSpPr/>
            <p:nvPr/>
          </p:nvSpPr>
          <p:spPr>
            <a:xfrm>
              <a:off x="3779912" y="699542"/>
              <a:ext cx="1584176" cy="5760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942004" y="725964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C00000"/>
                  </a:solidFill>
                  <a:latin typeface="黑体" panose="02010609060101010101" charset="-122"/>
                  <a:ea typeface="黑体" panose="02010609060101010101" charset="-122"/>
                </a:rPr>
                <a:t>中秋节</a:t>
              </a:r>
              <a:endParaRPr lang="zh-CN" altLang="en-US"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739392" y="1606447"/>
            <a:ext cx="7673932" cy="2088232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69165" y="1643056"/>
            <a:ext cx="67936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自由朗读课文，圈出生字，遇到不认识   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的字借助拼音多读几遍。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800" dirty="0" smtClean="0">
                <a:latin typeface="+mj-ea"/>
              </a:rPr>
              <a:t>(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dirty="0" smtClean="0">
                <a:latin typeface="+mj-ea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同桌交流识字方法。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9552" y="771550"/>
            <a:ext cx="1471084" cy="511202"/>
            <a:chOff x="2408206" y="586977"/>
            <a:chExt cx="1471084" cy="51120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408206" y="586977"/>
              <a:ext cx="1471084" cy="511202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19" name="文本框 3"/>
            <p:cNvSpPr txBox="1"/>
            <p:nvPr/>
          </p:nvSpPr>
          <p:spPr>
            <a:xfrm>
              <a:off x="2431445" y="611746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自学方法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85283" y="3219822"/>
            <a:ext cx="751599" cy="645928"/>
            <a:chOff x="7626770" y="3262717"/>
            <a:chExt cx="751599" cy="64592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956376" y="3363838"/>
              <a:ext cx="421993" cy="544807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26770" y="3262717"/>
              <a:ext cx="334586" cy="4319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401395" y="1347614"/>
            <a:ext cx="1773242" cy="974977"/>
            <a:chOff x="401395" y="2016108"/>
            <a:chExt cx="1773242" cy="974977"/>
          </a:xfrm>
        </p:grpSpPr>
        <p:sp>
          <p:nvSpPr>
            <p:cNvPr id="15" name="矩形 14"/>
            <p:cNvSpPr/>
            <p:nvPr/>
          </p:nvSpPr>
          <p:spPr>
            <a:xfrm>
              <a:off x="401395" y="2016108"/>
              <a:ext cx="17732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err="1" smtClean="0">
                  <a:latin typeface="taozhi.cn_PY" panose="02000500000000000000" pitchFamily="2" charset="0"/>
                </a:rPr>
                <a:t>Cchuán</a:t>
              </a:r>
              <a:r>
                <a:rPr lang="en-US" altLang="zh-CN" smtClean="0">
                  <a:latin typeface="taozhi.cn_PY" panose="02000500000000000000" pitchFamily="2" charset="0"/>
                </a:rPr>
                <a:t> </a:t>
              </a:r>
              <a:r>
                <a:rPr lang="en-US" altLang="zh-CN" sz="2400" err="1" smtClean="0">
                  <a:latin typeface="taozhi.cn_PY" panose="02000500000000000000" pitchFamily="2" charset="0"/>
                </a:rPr>
                <a:t>tǒng</a:t>
              </a:r>
              <a:endParaRPr lang="zh-CN" altLang="en-US" sz="2400">
                <a:latin typeface="taozhi.cn_PY" panose="02000500000000000000" pitchFamily="2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35134" y="2467865"/>
              <a:ext cx="905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传统　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02222" y="1347614"/>
            <a:ext cx="1263323" cy="974977"/>
            <a:chOff x="2300565" y="2016108"/>
            <a:chExt cx="1263323" cy="974977"/>
          </a:xfrm>
        </p:grpSpPr>
        <p:sp>
          <p:nvSpPr>
            <p:cNvPr id="16" name="矩形 15"/>
            <p:cNvSpPr/>
            <p:nvPr/>
          </p:nvSpPr>
          <p:spPr>
            <a:xfrm>
              <a:off x="2300565" y="2016108"/>
              <a:ext cx="51809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tiē</a:t>
              </a:r>
              <a:endParaRPr lang="zh-CN" altLang="en-US" sz="2400"/>
            </a:p>
          </p:txBody>
        </p:sp>
        <p:sp>
          <p:nvSpPr>
            <p:cNvPr id="31" name="矩形 30"/>
            <p:cNvSpPr/>
            <p:nvPr/>
          </p:nvSpPr>
          <p:spPr>
            <a:xfrm>
              <a:off x="2300565" y="2467865"/>
              <a:ext cx="126332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贴窗花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69273" y="1347614"/>
            <a:ext cx="1020581" cy="974977"/>
            <a:chOff x="3679059" y="2016108"/>
            <a:chExt cx="1020581" cy="974977"/>
          </a:xfrm>
        </p:grpSpPr>
        <p:sp>
          <p:nvSpPr>
            <p:cNvPr id="17" name="矩形 16"/>
            <p:cNvSpPr/>
            <p:nvPr/>
          </p:nvSpPr>
          <p:spPr>
            <a:xfrm>
              <a:off x="3915451" y="2016108"/>
              <a:ext cx="78418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xiāo</a:t>
              </a:r>
              <a:endParaRPr lang="zh-CN" altLang="en-US" sz="2400"/>
            </a:p>
          </p:txBody>
        </p:sp>
        <p:sp>
          <p:nvSpPr>
            <p:cNvPr id="32" name="矩形 31"/>
            <p:cNvSpPr/>
            <p:nvPr/>
          </p:nvSpPr>
          <p:spPr>
            <a:xfrm>
              <a:off x="3679059" y="2467865"/>
              <a:ext cx="9054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元宵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993582" y="1347614"/>
            <a:ext cx="1092264" cy="974977"/>
            <a:chOff x="4921813" y="2016108"/>
            <a:chExt cx="1092264" cy="974977"/>
          </a:xfrm>
        </p:grpSpPr>
        <p:sp>
          <p:nvSpPr>
            <p:cNvPr id="20" name="矩形 19"/>
            <p:cNvSpPr/>
            <p:nvPr/>
          </p:nvSpPr>
          <p:spPr>
            <a:xfrm>
              <a:off x="5098442" y="2016108"/>
              <a:ext cx="91563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xiàng</a:t>
              </a:r>
              <a:endParaRPr lang="zh-CN" altLang="en-US" sz="24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4921813" y="2467865"/>
              <a:ext cx="8968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小巷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289574" y="1347614"/>
            <a:ext cx="899776" cy="974977"/>
            <a:chOff x="6155994" y="2016108"/>
            <a:chExt cx="899776" cy="974977"/>
          </a:xfrm>
        </p:grpSpPr>
        <p:sp>
          <p:nvSpPr>
            <p:cNvPr id="18" name="矩形 17"/>
            <p:cNvSpPr/>
            <p:nvPr/>
          </p:nvSpPr>
          <p:spPr>
            <a:xfrm>
              <a:off x="6254085" y="2016108"/>
              <a:ext cx="3561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err="1">
                  <a:latin typeface="taozhi.cn_PY" panose="02000500000000000000" pitchFamily="2" charset="0"/>
                </a:rPr>
                <a:t>jì</a:t>
              </a:r>
              <a:endParaRPr lang="zh-CN" altLang="en-US" sz="2400">
                <a:latin typeface="taozhi.cn_PY" panose="02000500000000000000" pitchFamily="2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155994" y="2467865"/>
              <a:ext cx="8997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祭扫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93080" y="1347614"/>
            <a:ext cx="1002445" cy="974977"/>
            <a:chOff x="7393080" y="2016108"/>
            <a:chExt cx="1002445" cy="974977"/>
          </a:xfrm>
        </p:grpSpPr>
        <p:sp>
          <p:nvSpPr>
            <p:cNvPr id="19" name="矩形 18"/>
            <p:cNvSpPr/>
            <p:nvPr/>
          </p:nvSpPr>
          <p:spPr>
            <a:xfrm>
              <a:off x="7569657" y="2016108"/>
              <a:ext cx="82586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zhōu</a:t>
              </a:r>
              <a:endParaRPr lang="zh-CN" altLang="en-US" sz="24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7393080" y="2467865"/>
              <a:ext cx="89623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龙舟</a:t>
              </a:r>
              <a:endParaRPr lang="en-US" altLang="zh-CN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01785" y="2890835"/>
            <a:ext cx="1802857" cy="121152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0" y="3059461"/>
            <a:ext cx="1651117" cy="87426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2300" y="2581506"/>
            <a:ext cx="1455727" cy="183017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99991" y="2621513"/>
            <a:ext cx="1214157" cy="1750164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075664" y="2956400"/>
            <a:ext cx="1436690" cy="108039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70039" y="627534"/>
            <a:ext cx="1471079" cy="511200"/>
            <a:chOff x="3117922" y="471400"/>
            <a:chExt cx="1471079" cy="5112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117922" y="471400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38" name="文本框 3"/>
            <p:cNvSpPr txBox="1"/>
            <p:nvPr/>
          </p:nvSpPr>
          <p:spPr>
            <a:xfrm>
              <a:off x="3141158" y="496168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955884" y="1424496"/>
            <a:ext cx="905984" cy="1011645"/>
            <a:chOff x="835134" y="3481906"/>
            <a:chExt cx="905984" cy="1011645"/>
          </a:xfrm>
        </p:grpSpPr>
        <p:sp>
          <p:nvSpPr>
            <p:cNvPr id="21" name="矩形 20"/>
            <p:cNvSpPr/>
            <p:nvPr/>
          </p:nvSpPr>
          <p:spPr>
            <a:xfrm>
              <a:off x="835134" y="3970331"/>
              <a:ext cx="905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艾香　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6855" y="3481906"/>
              <a:ext cx="44595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</a:rPr>
                <a:t>ài</a:t>
              </a:r>
              <a:endParaRPr lang="zh-CN" altLang="en-US" sz="2400">
                <a:latin typeface="taozhi.cn_PY" panose="02000500000000000000" pitchFamily="2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108077" y="1424496"/>
            <a:ext cx="1001345" cy="1011645"/>
            <a:chOff x="2078427" y="3481906"/>
            <a:chExt cx="1001345" cy="1011645"/>
          </a:xfrm>
        </p:grpSpPr>
        <p:sp>
          <p:nvSpPr>
            <p:cNvPr id="24" name="矩形 23"/>
            <p:cNvSpPr/>
            <p:nvPr/>
          </p:nvSpPr>
          <p:spPr>
            <a:xfrm>
              <a:off x="2310009" y="3481906"/>
              <a:ext cx="76976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táng</a:t>
              </a:r>
              <a:endParaRPr lang="zh-CN" altLang="en-US" sz="24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2078427" y="3970331"/>
              <a:ext cx="905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满堂　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355631" y="1424496"/>
            <a:ext cx="1099981" cy="1011645"/>
            <a:chOff x="3676644" y="3481906"/>
            <a:chExt cx="1099981" cy="1011645"/>
          </a:xfrm>
        </p:grpSpPr>
        <p:sp>
          <p:nvSpPr>
            <p:cNvPr id="25" name="矩形 24"/>
            <p:cNvSpPr/>
            <p:nvPr/>
          </p:nvSpPr>
          <p:spPr>
            <a:xfrm>
              <a:off x="3676644" y="3481906"/>
              <a:ext cx="109998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qǐ</a:t>
              </a:r>
              <a:r>
                <a:rPr lang="en-US" altLang="zh-CN" sz="1800">
                  <a:latin typeface="taozhi.cn_PY" panose="02000500000000000000" pitchFamily="2" charset="0"/>
                  <a:cs typeface="汉语拼音字母" panose="020B0604020202020204" pitchFamily="34" charset="0"/>
                </a:rPr>
                <a:t> </a:t>
              </a:r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qiǎo</a:t>
              </a:r>
              <a:endParaRPr lang="zh-CN" altLang="en-US" sz="24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3678789" y="3970331"/>
              <a:ext cx="905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乞巧　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01821" y="1419622"/>
            <a:ext cx="1011313" cy="1016519"/>
            <a:chOff x="4921813" y="3477032"/>
            <a:chExt cx="1011313" cy="1016519"/>
          </a:xfrm>
        </p:grpSpPr>
        <p:sp>
          <p:nvSpPr>
            <p:cNvPr id="28" name="矩形 27"/>
            <p:cNvSpPr/>
            <p:nvPr/>
          </p:nvSpPr>
          <p:spPr>
            <a:xfrm>
              <a:off x="5179394" y="3477032"/>
              <a:ext cx="7537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láng</a:t>
              </a:r>
              <a:endParaRPr lang="zh-CN" altLang="en-US" sz="24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4921813" y="3970331"/>
              <a:ext cx="905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牛郎　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959343" y="1424496"/>
            <a:ext cx="1029713" cy="1011645"/>
            <a:chOff x="6149786" y="3481906"/>
            <a:chExt cx="1029713" cy="1011645"/>
          </a:xfrm>
        </p:grpSpPr>
        <p:sp>
          <p:nvSpPr>
            <p:cNvPr id="26" name="矩形 25"/>
            <p:cNvSpPr/>
            <p:nvPr/>
          </p:nvSpPr>
          <p:spPr>
            <a:xfrm>
              <a:off x="6427370" y="3481906"/>
              <a:ext cx="7521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</a:rPr>
                <a:t>bǐng</a:t>
              </a:r>
              <a:endParaRPr lang="zh-CN" altLang="en-US" sz="2400">
                <a:latin typeface="taozhi.cn_PY" panose="02000500000000000000" pitchFamily="2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149786" y="3970331"/>
              <a:ext cx="905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月饼　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35263" y="1419622"/>
            <a:ext cx="1208985" cy="1016519"/>
            <a:chOff x="7114513" y="3477032"/>
            <a:chExt cx="1208985" cy="1016519"/>
          </a:xfrm>
        </p:grpSpPr>
        <p:sp>
          <p:nvSpPr>
            <p:cNvPr id="27" name="矩形 26"/>
            <p:cNvSpPr/>
            <p:nvPr/>
          </p:nvSpPr>
          <p:spPr>
            <a:xfrm>
              <a:off x="7114513" y="3477032"/>
              <a:ext cx="1208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shǎng</a:t>
              </a:r>
              <a:r>
                <a:rPr lang="en-US" altLang="zh-CN" sz="1600">
                  <a:latin typeface="taozhi.cn_PY" panose="02000500000000000000" pitchFamily="2" charset="0"/>
                  <a:cs typeface="汉语拼音字母" panose="020B0604020202020204" pitchFamily="34" charset="0"/>
                </a:rPr>
                <a:t> </a:t>
              </a:r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jú</a:t>
              </a:r>
              <a:endParaRPr lang="zh-CN" altLang="en-US" sz="2400"/>
            </a:p>
          </p:txBody>
        </p:sp>
        <p:sp>
          <p:nvSpPr>
            <p:cNvPr id="42" name="矩形 41"/>
            <p:cNvSpPr/>
            <p:nvPr/>
          </p:nvSpPr>
          <p:spPr>
            <a:xfrm>
              <a:off x="7388203" y="3970331"/>
              <a:ext cx="90598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ct val="0"/>
                </a:spcAft>
              </a:pP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赏菊　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7785" y="2722507"/>
            <a:ext cx="2194752" cy="149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49786" y="2718197"/>
            <a:ext cx="2093950" cy="14901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35133" y="2715766"/>
            <a:ext cx="2302057" cy="1518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3" name="组合 32"/>
          <p:cNvGrpSpPr/>
          <p:nvPr/>
        </p:nvGrpSpPr>
        <p:grpSpPr>
          <a:xfrm>
            <a:off x="270039" y="627534"/>
            <a:ext cx="1471079" cy="511200"/>
            <a:chOff x="3117922" y="471400"/>
            <a:chExt cx="1471079" cy="51120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117922" y="471400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35" name="文本框 3"/>
            <p:cNvSpPr txBox="1"/>
            <p:nvPr/>
          </p:nvSpPr>
          <p:spPr>
            <a:xfrm>
              <a:off x="3141158" y="496168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736194" y="1491630"/>
            <a:ext cx="7673932" cy="2981527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7748473" y="3865683"/>
            <a:ext cx="751599" cy="645928"/>
            <a:chOff x="7626770" y="3262717"/>
            <a:chExt cx="751599" cy="645928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56376" y="3363838"/>
              <a:ext cx="421993" cy="544807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26770" y="3262717"/>
              <a:ext cx="334586" cy="431962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1169678" y="2035192"/>
            <a:ext cx="7136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传　统　贴　宵　巷　祭　舟　艾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69678" y="3585869"/>
            <a:ext cx="64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ct val="0"/>
              </a:spcAft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堂　乞　巧　郎　饼　赏　菊　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15248" y="1624924"/>
            <a:ext cx="7115825" cy="492443"/>
            <a:chOff x="826729" y="1624924"/>
            <a:chExt cx="7115825" cy="492443"/>
          </a:xfrm>
        </p:grpSpPr>
        <p:sp>
          <p:nvSpPr>
            <p:cNvPr id="19" name="矩形 18"/>
            <p:cNvSpPr/>
            <p:nvPr/>
          </p:nvSpPr>
          <p:spPr>
            <a:xfrm>
              <a:off x="826729" y="1624924"/>
              <a:ext cx="99899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err="1">
                  <a:latin typeface="taozhi.cn_PY" panose="02000500000000000000" pitchFamily="2" charset="0"/>
                </a:rPr>
                <a:t>chuán</a:t>
              </a:r>
              <a:endParaRPr lang="zh-CN" altLang="en-US" sz="2600">
                <a:latin typeface="taozhi.cn_PY" panose="02000500000000000000" pitchFamily="2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872446" y="1624924"/>
              <a:ext cx="54694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  <a:cs typeface="汉语拼音字母" panose="020B0604020202020204" pitchFamily="34" charset="0"/>
                </a:rPr>
                <a:t>tiē</a:t>
              </a:r>
              <a:endParaRPr lang="zh-CN" altLang="en-US" sz="26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3658588" y="1624924"/>
              <a:ext cx="83548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  <a:cs typeface="汉语拼音字母" panose="020B0604020202020204" pitchFamily="34" charset="0"/>
                </a:rPr>
                <a:t>xiāo</a:t>
              </a:r>
              <a:endParaRPr lang="zh-CN" altLang="en-US" sz="26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07976" y="1624924"/>
              <a:ext cx="978153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xiàng</a:t>
              </a:r>
              <a:endParaRPr lang="zh-CN" altLang="en-US" sz="2600"/>
            </a:p>
          </p:txBody>
        </p:sp>
        <p:sp>
          <p:nvSpPr>
            <p:cNvPr id="31" name="矩形 30"/>
            <p:cNvSpPr/>
            <p:nvPr/>
          </p:nvSpPr>
          <p:spPr>
            <a:xfrm>
              <a:off x="5699530" y="1624924"/>
              <a:ext cx="37061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</a:rPr>
                <a:t>jì</a:t>
              </a:r>
              <a:endParaRPr lang="zh-CN" altLang="en-US" sz="2600">
                <a:latin typeface="taozhi.cn_PY" panose="02000500000000000000" pitchFamily="2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369230" y="1624924"/>
              <a:ext cx="87876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  <a:cs typeface="汉语拼音字母" panose="020B0604020202020204" pitchFamily="34" charset="0"/>
                </a:rPr>
                <a:t>zhōu</a:t>
              </a:r>
              <a:endParaRPr lang="zh-CN" altLang="en-US" sz="2600"/>
            </a:p>
          </p:txBody>
        </p:sp>
        <p:sp>
          <p:nvSpPr>
            <p:cNvPr id="51" name="矩形 50"/>
            <p:cNvSpPr/>
            <p:nvPr/>
          </p:nvSpPr>
          <p:spPr>
            <a:xfrm>
              <a:off x="1839623" y="1624924"/>
              <a:ext cx="816249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</a:rPr>
                <a:t>tǒng</a:t>
              </a:r>
              <a:endParaRPr lang="zh-CN" altLang="en-US" sz="2600">
                <a:latin typeface="taozhi.cn_PY" panose="02000500000000000000" pitchFamily="2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475760" y="1624924"/>
              <a:ext cx="46679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</a:rPr>
                <a:t>ài</a:t>
              </a:r>
              <a:endParaRPr lang="zh-CN" altLang="en-US" sz="2600">
                <a:latin typeface="taozhi.cn_PY" panose="02000500000000000000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79732" y="3159427"/>
            <a:ext cx="6105985" cy="492443"/>
            <a:chOff x="914014" y="3143238"/>
            <a:chExt cx="6105985" cy="492443"/>
          </a:xfrm>
        </p:grpSpPr>
        <p:sp>
          <p:nvSpPr>
            <p:cNvPr id="37" name="矩形 36"/>
            <p:cNvSpPr/>
            <p:nvPr/>
          </p:nvSpPr>
          <p:spPr>
            <a:xfrm>
              <a:off x="914014" y="3143238"/>
              <a:ext cx="821059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táng</a:t>
              </a:r>
              <a:endParaRPr lang="zh-CN" altLang="en-US" sz="26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1994414" y="3143238"/>
              <a:ext cx="45717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  <a:cs typeface="汉语拼音字母" panose="020B0604020202020204" pitchFamily="34" charset="0"/>
                </a:rPr>
                <a:t>qǐ</a:t>
              </a:r>
              <a:endParaRPr lang="zh-CN" altLang="en-US" sz="2600"/>
            </a:p>
          </p:txBody>
        </p:sp>
        <p:sp>
          <p:nvSpPr>
            <p:cNvPr id="43" name="矩形 42"/>
            <p:cNvSpPr/>
            <p:nvPr/>
          </p:nvSpPr>
          <p:spPr>
            <a:xfrm>
              <a:off x="3674617" y="3143238"/>
              <a:ext cx="803425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  <a:cs typeface="汉语拼音字母" panose="020B0604020202020204" pitchFamily="34" charset="0"/>
                </a:rPr>
                <a:t>láng</a:t>
              </a:r>
              <a:endParaRPr lang="zh-CN" altLang="en-US" sz="2600"/>
            </a:p>
          </p:txBody>
        </p:sp>
        <p:sp>
          <p:nvSpPr>
            <p:cNvPr id="46" name="矩形 45"/>
            <p:cNvSpPr/>
            <p:nvPr/>
          </p:nvSpPr>
          <p:spPr>
            <a:xfrm>
              <a:off x="4602647" y="3143238"/>
              <a:ext cx="800219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</a:rPr>
                <a:t>bǐng</a:t>
              </a:r>
              <a:endParaRPr lang="zh-CN" altLang="en-US" sz="2600">
                <a:latin typeface="taozhi.cn_PY" panose="02000500000000000000" pitchFamily="2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396275" y="3143238"/>
              <a:ext cx="990977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  <a:cs typeface="汉语拼音字母" panose="020B0604020202020204" pitchFamily="34" charset="0"/>
                </a:rPr>
                <a:t>shǎng</a:t>
              </a:r>
              <a:endParaRPr lang="zh-CN" altLang="en-US" sz="2600"/>
            </a:p>
          </p:txBody>
        </p:sp>
        <p:sp>
          <p:nvSpPr>
            <p:cNvPr id="53" name="矩形 52"/>
            <p:cNvSpPr/>
            <p:nvPr/>
          </p:nvSpPr>
          <p:spPr>
            <a:xfrm>
              <a:off x="2734257" y="3143238"/>
              <a:ext cx="837089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  <a:cs typeface="汉语拼音字母" panose="020B0604020202020204" pitchFamily="34" charset="0"/>
                </a:rPr>
                <a:t>qiǎo</a:t>
              </a:r>
              <a:endParaRPr lang="zh-CN" altLang="en-US" sz="2600"/>
            </a:p>
          </p:txBody>
        </p:sp>
        <p:sp>
          <p:nvSpPr>
            <p:cNvPr id="54" name="矩形 53"/>
            <p:cNvSpPr/>
            <p:nvPr/>
          </p:nvSpPr>
          <p:spPr>
            <a:xfrm>
              <a:off x="6586867" y="3143238"/>
              <a:ext cx="43313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600">
                  <a:latin typeface="taozhi.cn_PY" panose="02000500000000000000" pitchFamily="2" charset="0"/>
                  <a:cs typeface="汉语拼音字母" panose="020B0604020202020204" pitchFamily="34" charset="0"/>
                </a:rPr>
                <a:t>jú</a:t>
              </a:r>
              <a:endParaRPr lang="zh-CN" altLang="en-US" sz="26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18728" y="692758"/>
            <a:ext cx="1471084" cy="534305"/>
            <a:chOff x="762547" y="827700"/>
            <a:chExt cx="1471084" cy="53430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2547" y="850804"/>
              <a:ext cx="1471084" cy="511201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35" name="文本框 3"/>
            <p:cNvSpPr txBox="1"/>
            <p:nvPr/>
          </p:nvSpPr>
          <p:spPr>
            <a:xfrm>
              <a:off x="785786" y="827700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认一认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629566" y="1851670"/>
            <a:ext cx="2511461" cy="1760015"/>
            <a:chOff x="675286" y="1851670"/>
            <a:chExt cx="2511461" cy="1760015"/>
          </a:xfrm>
        </p:grpSpPr>
        <p:sp>
          <p:nvSpPr>
            <p:cNvPr id="3" name="矩形 2"/>
            <p:cNvSpPr/>
            <p:nvPr/>
          </p:nvSpPr>
          <p:spPr>
            <a:xfrm>
              <a:off x="675286" y="2493150"/>
              <a:ext cx="5874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传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左大括号 3"/>
            <p:cNvSpPr/>
            <p:nvPr/>
          </p:nvSpPr>
          <p:spPr>
            <a:xfrm>
              <a:off x="1263492" y="2075911"/>
              <a:ext cx="138639" cy="1296144"/>
            </a:xfrm>
            <a:prstGeom prst="leftBrace">
              <a:avLst>
                <a:gd name="adj1" fmla="val 32456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" name="矩形 4"/>
            <p:cNvSpPr/>
            <p:nvPr/>
          </p:nvSpPr>
          <p:spPr>
            <a:xfrm>
              <a:off x="1460171" y="1851670"/>
              <a:ext cx="93368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chuán</a:t>
              </a:r>
              <a:endParaRPr lang="zh-CN" altLang="en-US" sz="2400"/>
            </a:p>
          </p:txBody>
        </p:sp>
        <p:sp>
          <p:nvSpPr>
            <p:cNvPr id="6" name="矩形 5"/>
            <p:cNvSpPr/>
            <p:nvPr/>
          </p:nvSpPr>
          <p:spPr>
            <a:xfrm>
              <a:off x="1460171" y="3150020"/>
              <a:ext cx="79713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err="1">
                  <a:latin typeface="taozhi.cn_PY" panose="02000500000000000000" pitchFamily="2" charset="0"/>
                  <a:cs typeface="汉语拼音字母" panose="020B0604020202020204" pitchFamily="34" charset="0"/>
                </a:rPr>
                <a:t>cuàn</a:t>
              </a:r>
              <a:endParaRPr lang="zh-CN" altLang="en-US" sz="24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351847" y="1882447"/>
              <a:ext cx="834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latin typeface="+mj-ea"/>
                  <a:ea typeface="+mj-ea"/>
                </a:rPr>
                <a:t>(    )</a:t>
              </a:r>
              <a:endParaRPr lang="zh-CN" altLang="en-US" sz="2000"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51847" y="3180797"/>
              <a:ext cx="834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latin typeface="+mj-ea"/>
                  <a:ea typeface="+mj-ea"/>
                </a:rPr>
                <a:t>(    )</a:t>
              </a:r>
              <a:endParaRPr lang="zh-CN" altLang="en-US" sz="2000">
                <a:latin typeface="+mj-ea"/>
                <a:ea typeface="+mj-ea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7581" y="1888972"/>
            <a:ext cx="403188" cy="38706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18178" y="1851670"/>
            <a:ext cx="2511461" cy="1760014"/>
            <a:chOff x="3356278" y="1851670"/>
            <a:chExt cx="2511461" cy="1760014"/>
          </a:xfrm>
        </p:grpSpPr>
        <p:sp>
          <p:nvSpPr>
            <p:cNvPr id="44" name="矩形 43"/>
            <p:cNvSpPr/>
            <p:nvPr/>
          </p:nvSpPr>
          <p:spPr>
            <a:xfrm>
              <a:off x="3356278" y="2493150"/>
              <a:ext cx="5874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转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左大括号 44"/>
            <p:cNvSpPr/>
            <p:nvPr/>
          </p:nvSpPr>
          <p:spPr>
            <a:xfrm>
              <a:off x="3944484" y="2075911"/>
              <a:ext cx="138639" cy="1296144"/>
            </a:xfrm>
            <a:prstGeom prst="leftBrace">
              <a:avLst>
                <a:gd name="adj1" fmla="val 32456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6" name="矩形 45"/>
            <p:cNvSpPr/>
            <p:nvPr/>
          </p:nvSpPr>
          <p:spPr>
            <a:xfrm>
              <a:off x="4083897" y="1851670"/>
              <a:ext cx="82598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zuǎn</a:t>
              </a:r>
              <a:endParaRPr lang="zh-CN" altLang="en-US" sz="2400"/>
            </a:p>
          </p:txBody>
        </p:sp>
        <p:sp>
          <p:nvSpPr>
            <p:cNvPr id="47" name="矩形 46"/>
            <p:cNvSpPr/>
            <p:nvPr/>
          </p:nvSpPr>
          <p:spPr>
            <a:xfrm>
              <a:off x="4083897" y="3150019"/>
              <a:ext cx="9576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zhuǎn</a:t>
              </a:r>
              <a:endParaRPr lang="zh-CN" altLang="en-US" sz="2400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032839" y="1882447"/>
              <a:ext cx="834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latin typeface="+mj-ea"/>
                  <a:ea typeface="+mj-ea"/>
                </a:rPr>
                <a:t>(    )</a:t>
              </a:r>
              <a:endParaRPr lang="zh-CN" altLang="en-US" sz="2000">
                <a:latin typeface="+mj-ea"/>
                <a:ea typeface="+mj-ea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032839" y="3180796"/>
              <a:ext cx="834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latin typeface="+mj-ea"/>
                  <a:ea typeface="+mj-ea"/>
                </a:rPr>
                <a:t>(    )</a:t>
              </a:r>
              <a:endParaRPr lang="zh-CN" altLang="en-US" sz="2000"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006790" y="1851670"/>
            <a:ext cx="2511461" cy="1762728"/>
            <a:chOff x="6052510" y="1851670"/>
            <a:chExt cx="2511461" cy="1762728"/>
          </a:xfrm>
        </p:grpSpPr>
        <p:sp>
          <p:nvSpPr>
            <p:cNvPr id="51" name="矩形 50"/>
            <p:cNvSpPr/>
            <p:nvPr/>
          </p:nvSpPr>
          <p:spPr>
            <a:xfrm>
              <a:off x="6052510" y="2493150"/>
              <a:ext cx="5874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巷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左大括号 51"/>
            <p:cNvSpPr/>
            <p:nvPr/>
          </p:nvSpPr>
          <p:spPr>
            <a:xfrm>
              <a:off x="6640716" y="2075911"/>
              <a:ext cx="138639" cy="1296144"/>
            </a:xfrm>
            <a:prstGeom prst="leftBrace">
              <a:avLst>
                <a:gd name="adj1" fmla="val 32456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3" name="矩形 52"/>
            <p:cNvSpPr/>
            <p:nvPr/>
          </p:nvSpPr>
          <p:spPr>
            <a:xfrm>
              <a:off x="6780128" y="1851670"/>
              <a:ext cx="10065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xiàng</a:t>
              </a:r>
              <a:endParaRPr lang="zh-CN" altLang="en-US" sz="2400"/>
            </a:p>
          </p:txBody>
        </p:sp>
        <p:sp>
          <p:nvSpPr>
            <p:cNvPr id="54" name="矩形 53"/>
            <p:cNvSpPr/>
            <p:nvPr/>
          </p:nvSpPr>
          <p:spPr>
            <a:xfrm>
              <a:off x="6791893" y="3152733"/>
              <a:ext cx="8593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>
                  <a:latin typeface="taozhi.cn_PY" panose="02000500000000000000" pitchFamily="2" charset="0"/>
                  <a:cs typeface="汉语拼音字母" panose="020B0604020202020204" pitchFamily="34" charset="0"/>
                </a:rPr>
                <a:t>gǎng</a:t>
              </a:r>
              <a:endParaRPr lang="zh-CN" altLang="en-US" sz="240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729071" y="1882447"/>
              <a:ext cx="834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latin typeface="+mj-ea"/>
                  <a:ea typeface="+mj-ea"/>
                </a:rPr>
                <a:t>(    )</a:t>
              </a:r>
              <a:endParaRPr lang="zh-CN" altLang="en-US" sz="2000">
                <a:latin typeface="+mj-ea"/>
                <a:ea typeface="+mj-ea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729071" y="3183510"/>
              <a:ext cx="834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>
                  <a:latin typeface="+mj-ea"/>
                  <a:ea typeface="+mj-ea"/>
                </a:rPr>
                <a:t>(    )</a:t>
              </a:r>
              <a:endParaRPr lang="zh-CN" altLang="en-US" sz="2000">
                <a:latin typeface="+mj-ea"/>
                <a:ea typeface="+mj-ea"/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10595" y="3187322"/>
            <a:ext cx="403188" cy="387061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99207" y="1888972"/>
            <a:ext cx="403188" cy="387061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341940" y="728608"/>
            <a:ext cx="1471079" cy="511200"/>
            <a:chOff x="3117922" y="471400"/>
            <a:chExt cx="1471079" cy="511200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117922" y="471400"/>
              <a:ext cx="1471079" cy="511200"/>
            </a:xfrm>
            <a:prstGeom prst="rect">
              <a:avLst/>
            </a:prstGeom>
            <a:effectLst>
              <a:outerShdw dist="25400" dir="2280000" algn="tl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50" name="文本框 3"/>
            <p:cNvSpPr txBox="1"/>
            <p:nvPr/>
          </p:nvSpPr>
          <p:spPr>
            <a:xfrm>
              <a:off x="3141158" y="496168"/>
              <a:ext cx="1424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smtClean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读一读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6386bad1b193e8ddd96c78c97f95eeb279f1e047"/>
  <p:tag name="KSO_WPP_MARK_KEY" val="1a952730-bcfe-492a-9741-c62b23e9960a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</Words>
  <Application>WPS 演示</Application>
  <PresentationFormat>全屏显示(16:9)</PresentationFormat>
  <Paragraphs>275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思源黑体 CN Bold</vt:lpstr>
      <vt:lpstr>黑体</vt:lpstr>
      <vt:lpstr>微软雅黑</vt:lpstr>
      <vt:lpstr>楷体</vt:lpstr>
      <vt:lpstr>taozhi.cn_PY</vt:lpstr>
      <vt:lpstr>汉语拼音字母</vt:lpstr>
      <vt:lpstr>Calibri</vt:lpstr>
      <vt:lpstr>Arial Unicode MS</vt:lpstr>
      <vt:lpstr>Calibri Light</vt:lpstr>
      <vt:lpstr>方正特粗光辉简体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《传统节日》PPT教学课件(第1课时)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2022-05-19T16:36:00Z</cp:lastPrinted>
  <dcterms:created xsi:type="dcterms:W3CDTF">2022-05-19T16:36:00Z</dcterms:created>
  <dcterms:modified xsi:type="dcterms:W3CDTF">2023-01-15T09:16:09Z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69E1EA2681D747A4B7E4FEE041E3DBC3</vt:lpwstr>
  </property>
  <property fmtid="{D5CDD505-2E9C-101B-9397-08002B2CF9AE}" pid="3" name="KSOProductBuildVer">
    <vt:lpwstr>2052-11.1.0.13703</vt:lpwstr>
  </property>
</Properties>
</file>