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1"/>
  </p:notesMasterIdLst>
  <p:sldIdLst>
    <p:sldId id="382" r:id="rId3"/>
    <p:sldId id="290" r:id="rId4"/>
    <p:sldId id="291" r:id="rId5"/>
    <p:sldId id="292" r:id="rId6"/>
    <p:sldId id="293" r:id="rId7"/>
    <p:sldId id="337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38" r:id="rId20"/>
    <p:sldId id="307" r:id="rId21"/>
    <p:sldId id="339" r:id="rId22"/>
    <p:sldId id="309" r:id="rId23"/>
    <p:sldId id="340" r:id="rId24"/>
    <p:sldId id="341" r:id="rId25"/>
    <p:sldId id="342" r:id="rId26"/>
    <p:sldId id="313" r:id="rId27"/>
    <p:sldId id="343" r:id="rId28"/>
    <p:sldId id="344" r:id="rId29"/>
    <p:sldId id="345" r:id="rId30"/>
    <p:sldId id="346" r:id="rId31"/>
    <p:sldId id="347" r:id="rId32"/>
    <p:sldId id="348" r:id="rId33"/>
    <p:sldId id="349" r:id="rId34"/>
    <p:sldId id="350" r:id="rId35"/>
    <p:sldId id="351" r:id="rId36"/>
    <p:sldId id="352" r:id="rId37"/>
    <p:sldId id="353" r:id="rId38"/>
    <p:sldId id="325" r:id="rId39"/>
    <p:sldId id="326" r:id="rId40"/>
    <p:sldId id="327" r:id="rId41"/>
    <p:sldId id="328" r:id="rId42"/>
    <p:sldId id="329" r:id="rId43"/>
    <p:sldId id="330" r:id="rId44"/>
    <p:sldId id="331" r:id="rId45"/>
    <p:sldId id="332" r:id="rId46"/>
    <p:sldId id="333" r:id="rId47"/>
    <p:sldId id="334" r:id="rId48"/>
    <p:sldId id="335" r:id="rId49"/>
    <p:sldId id="336" r:id="rId50"/>
  </p:sldIdLst>
  <p:sldSz cx="9144000" cy="5143500" type="screen16x9"/>
  <p:notesSz cx="6858000" cy="9144000"/>
  <p:custDataLst>
    <p:tags r:id="rId5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55" autoAdjust="0"/>
    <p:restoredTop sz="94660"/>
  </p:normalViewPr>
  <p:slideViewPr>
    <p:cSldViewPr>
      <p:cViewPr>
        <p:scale>
          <a:sx n="110" d="100"/>
          <a:sy n="110" d="100"/>
        </p:scale>
        <p:origin x="-1836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notesMaster" Target="notesMasters/notesMaster1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38.pn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0.emf"/><Relationship Id="rId4" Type="http://schemas.openxmlformats.org/officeDocument/2006/relationships/image" Target="../media/image46.png"/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52.jpeg"/><Relationship Id="rId1" Type="http://schemas.openxmlformats.org/officeDocument/2006/relationships/image" Target="../media/image40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0.emf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47.png"/><Relationship Id="rId1" Type="http://schemas.openxmlformats.org/officeDocument/2006/relationships/image" Target="../media/image40.emf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47.png"/><Relationship Id="rId1" Type="http://schemas.openxmlformats.org/officeDocument/2006/relationships/image" Target="../media/image40.emf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image" Target="../media/image47.png"/><Relationship Id="rId1" Type="http://schemas.openxmlformats.org/officeDocument/2006/relationships/image" Target="../media/image40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5.png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47.png"/><Relationship Id="rId1" Type="http://schemas.openxmlformats.org/officeDocument/2006/relationships/image" Target="../media/image40.emf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47.png"/><Relationship Id="rId1" Type="http://schemas.openxmlformats.org/officeDocument/2006/relationships/image" Target="../media/image4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1.png"/><Relationship Id="rId4" Type="http://schemas.openxmlformats.org/officeDocument/2006/relationships/image" Target="../media/image53.png"/><Relationship Id="rId3" Type="http://schemas.openxmlformats.org/officeDocument/2006/relationships/image" Target="../media/image60.jpeg"/><Relationship Id="rId2" Type="http://schemas.openxmlformats.org/officeDocument/2006/relationships/image" Target="../media/image16.png"/><Relationship Id="rId1" Type="http://schemas.openxmlformats.org/officeDocument/2006/relationships/image" Target="../media/image40.emf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6.png"/><Relationship Id="rId2" Type="http://schemas.openxmlformats.org/officeDocument/2006/relationships/image" Target="../media/image16.png"/><Relationship Id="rId1" Type="http://schemas.openxmlformats.org/officeDocument/2006/relationships/image" Target="../media/image40.emf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16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40.emf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emf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16.png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8.GIF"/><Relationship Id="rId4" Type="http://schemas.openxmlformats.org/officeDocument/2006/relationships/image" Target="../media/image77.png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16.png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0.png"/><Relationship Id="rId4" Type="http://schemas.openxmlformats.org/officeDocument/2006/relationships/image" Target="../media/image77.png"/><Relationship Id="rId3" Type="http://schemas.openxmlformats.org/officeDocument/2006/relationships/image" Target="../media/image79.GIF"/><Relationship Id="rId2" Type="http://schemas.openxmlformats.org/officeDocument/2006/relationships/image" Target="../media/image75.png"/><Relationship Id="rId1" Type="http://schemas.openxmlformats.org/officeDocument/2006/relationships/image" Target="../media/image16.png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0.png"/><Relationship Id="rId4" Type="http://schemas.openxmlformats.org/officeDocument/2006/relationships/image" Target="../media/image80.GIF"/><Relationship Id="rId3" Type="http://schemas.openxmlformats.org/officeDocument/2006/relationships/image" Target="../media/image68.png"/><Relationship Id="rId2" Type="http://schemas.openxmlformats.org/officeDocument/2006/relationships/image" Target="../media/image75.png"/><Relationship Id="rId1" Type="http://schemas.openxmlformats.org/officeDocument/2006/relationships/image" Target="../media/image16.png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Relationship Id="rId3" Type="http://schemas.openxmlformats.org/officeDocument/2006/relationships/image" Target="../media/image68.png"/><Relationship Id="rId2" Type="http://schemas.openxmlformats.org/officeDocument/2006/relationships/image" Target="../media/image81.GIF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5.png"/><Relationship Id="rId4" Type="http://schemas.openxmlformats.org/officeDocument/2006/relationships/image" Target="../media/image4.GIF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4.GIF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720864" y="999864"/>
            <a:ext cx="5591142" cy="1315794"/>
            <a:chOff x="1776429" y="1520739"/>
            <a:chExt cx="5591142" cy="1315794"/>
          </a:xfrm>
        </p:grpSpPr>
        <p:sp>
          <p:nvSpPr>
            <p:cNvPr id="12" name="圆角矩形 11"/>
            <p:cNvSpPr/>
            <p:nvPr/>
          </p:nvSpPr>
          <p:spPr>
            <a:xfrm>
              <a:off x="1776429" y="1520739"/>
              <a:ext cx="5591142" cy="1315794"/>
            </a:xfrm>
            <a:prstGeom prst="roundRect">
              <a:avLst>
                <a:gd name="adj" fmla="val 50000"/>
              </a:avLst>
            </a:prstGeom>
            <a:solidFill>
              <a:srgbClr val="AE7BB4"/>
            </a:solidFill>
            <a:ln>
              <a:noFill/>
              <a:prstDash val="dash"/>
            </a:ln>
            <a:effectLst>
              <a:outerShdw dist="88900" dir="2700000" algn="tl" rotWithShape="0">
                <a:srgbClr val="8B639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907704" y="1602512"/>
              <a:ext cx="5328592" cy="1152248"/>
            </a:xfrm>
            <a:prstGeom prst="roundRect">
              <a:avLst>
                <a:gd name="adj" fmla="val 50000"/>
              </a:avLst>
            </a:prstGeom>
            <a:solidFill>
              <a:srgbClr val="E5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979177" y="1824693"/>
              <a:ext cx="518466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40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9 </a:t>
              </a:r>
              <a:r>
                <a:rPr lang="en-US" altLang="zh-CN" sz="4000" dirty="0" smtClean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</a:t>
              </a:r>
              <a:r>
                <a:rPr lang="zh-CN" altLang="en-US" sz="4000" dirty="0" smtClean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枫</a:t>
              </a:r>
              <a:r>
                <a:rPr lang="zh-CN" altLang="en-US" sz="40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树上的喜鹊</a:t>
              </a:r>
              <a:endParaRPr lang="zh-CN" altLang="en-US" sz="4000" dirty="0">
                <a:solidFill>
                  <a:srgbClr val="CE6E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850959" y="1563638"/>
              <a:ext cx="5442082" cy="122999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E5DFE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5DFE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490070" y="699542"/>
            <a:ext cx="1471085" cy="520313"/>
            <a:chOff x="3131840" y="2202599"/>
            <a:chExt cx="1471085" cy="520313"/>
          </a:xfrm>
        </p:grpSpPr>
        <p:sp>
          <p:nvSpPr>
            <p:cNvPr id="5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155079" y="2202599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认识喜鹊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9553" y="1555469"/>
            <a:ext cx="4032448" cy="2643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44008" y="1555469"/>
            <a:ext cx="3632235" cy="2643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539552" y="771550"/>
            <a:ext cx="1471085" cy="520313"/>
            <a:chOff x="3131840" y="2202599"/>
            <a:chExt cx="1471085" cy="520313"/>
          </a:xfrm>
        </p:grpSpPr>
        <p:sp>
          <p:nvSpPr>
            <p:cNvPr id="5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155079" y="2202599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认识喜鹊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87985" y="1707655"/>
            <a:ext cx="2714058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635896" y="1707654"/>
            <a:ext cx="474476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6289" y="687461"/>
            <a:ext cx="1471085" cy="520313"/>
            <a:chOff x="3131840" y="2202599"/>
            <a:chExt cx="1471085" cy="520313"/>
          </a:xfrm>
        </p:grpSpPr>
        <p:sp>
          <p:nvSpPr>
            <p:cNvPr id="5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155079" y="2202599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作者简介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614666" y="1463040"/>
            <a:ext cx="8235789" cy="2754910"/>
            <a:chOff x="525302" y="1409700"/>
            <a:chExt cx="8235789" cy="2754910"/>
          </a:xfrm>
        </p:grpSpPr>
        <p:sp>
          <p:nvSpPr>
            <p:cNvPr id="11" name="矩形: 圆角 18"/>
            <p:cNvSpPr/>
            <p:nvPr/>
          </p:nvSpPr>
          <p:spPr>
            <a:xfrm>
              <a:off x="525302" y="1409700"/>
              <a:ext cx="7989782" cy="2692037"/>
            </a:xfrm>
            <a:prstGeom prst="roundRect">
              <a:avLst>
                <a:gd name="adj" fmla="val 5857"/>
              </a:avLst>
            </a:prstGeom>
            <a:solidFill>
              <a:schemeClr val="bg1"/>
            </a:solidFill>
            <a:ln w="9525">
              <a:solidFill>
                <a:srgbClr val="2467C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941568" y="3222159"/>
              <a:ext cx="819523" cy="942451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2449286" y="1519424"/>
              <a:ext cx="5797630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286ABF"/>
                  </a:solidFill>
                  <a:latin typeface="黑体" panose="02010609060101010101" charset="-122"/>
                  <a:ea typeface="黑体" panose="02010609060101010101" charset="-122"/>
                </a:rPr>
                <a:t>　　生平简介：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郭风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(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1917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～</a:t>
              </a:r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2010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)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，原名郭嘉桂。福建莆田人。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1936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年毕业于莆田师范，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1944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年毕业于福建师大中文系。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1957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年加入中国作家协会。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286ABF"/>
                  </a:solidFill>
                  <a:latin typeface="黑体" panose="02010609060101010101" charset="-122"/>
                  <a:ea typeface="黑体" panose="02010609060101010101" charset="-122"/>
                </a:rPr>
                <a:t>　　主要作品：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童话诗集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木偶戏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，童话散文集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蒲公英和虹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，散文集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你是普通的花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等。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39572" y="1610600"/>
              <a:ext cx="1629663" cy="2172884"/>
            </a:xfrm>
            <a:prstGeom prst="rect">
              <a:avLst/>
            </a:prstGeom>
            <a:ln>
              <a:noFill/>
            </a:ln>
            <a:effectLst>
              <a:softEdge rad="50800"/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6289" y="686236"/>
            <a:ext cx="1471085" cy="521538"/>
            <a:chOff x="3131840" y="2201374"/>
            <a:chExt cx="1471085" cy="521538"/>
          </a:xfrm>
        </p:grpSpPr>
        <p:sp>
          <p:nvSpPr>
            <p:cNvPr id="3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92CEA8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155079" y="2201374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taozhishuxue" panose="02010600040101010101" pitchFamily="2" charset="-128"/>
                </a:rPr>
                <a:t>自读要求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taozhishuxue" panose="02010600040101010101" pitchFamily="2" charset="-128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71587" y="1159814"/>
            <a:ext cx="8980130" cy="3312719"/>
            <a:chOff x="71587" y="737083"/>
            <a:chExt cx="8980130" cy="3312719"/>
          </a:xfrm>
        </p:grpSpPr>
        <p:grpSp>
          <p:nvGrpSpPr>
            <p:cNvPr id="9" name="组合 8"/>
            <p:cNvGrpSpPr/>
            <p:nvPr/>
          </p:nvGrpSpPr>
          <p:grpSpPr>
            <a:xfrm>
              <a:off x="409137" y="973337"/>
              <a:ext cx="8234097" cy="3076465"/>
              <a:chOff x="412692" y="1324631"/>
              <a:chExt cx="8387757" cy="3076465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654315" y="1391742"/>
                <a:ext cx="8027508" cy="2692270"/>
              </a:xfrm>
              <a:prstGeom prst="roundRect">
                <a:avLst>
                  <a:gd name="adj" fmla="val 7559"/>
                </a:avLst>
              </a:prstGeom>
              <a:noFill/>
              <a:ln w="19050">
                <a:solidFill>
                  <a:srgbClr val="92CEA8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412692" y="2779030"/>
                <a:ext cx="1320021" cy="1622066"/>
                <a:chOff x="467545" y="2303089"/>
                <a:chExt cx="1352777" cy="1720294"/>
              </a:xfrm>
              <a:solidFill>
                <a:srgbClr val="FEFEF2"/>
              </a:solidFill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467545" y="2303089"/>
                  <a:ext cx="432007" cy="1615806"/>
                </a:xfrm>
                <a:prstGeom prst="rect">
                  <a:avLst/>
                </a:prstGeom>
                <a:solidFill>
                  <a:srgbClr val="E5FA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673765" y="3686794"/>
                  <a:ext cx="1146557" cy="336589"/>
                </a:xfrm>
                <a:prstGeom prst="rect">
                  <a:avLst/>
                </a:prstGeom>
                <a:solidFill>
                  <a:srgbClr val="E5FA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矩形 17"/>
              <p:cNvSpPr/>
              <p:nvPr/>
            </p:nvSpPr>
            <p:spPr>
              <a:xfrm flipH="1" flipV="1">
                <a:off x="7713764" y="1324631"/>
                <a:ext cx="1086685" cy="1416938"/>
              </a:xfrm>
              <a:prstGeom prst="rect">
                <a:avLst/>
              </a:prstGeom>
              <a:solidFill>
                <a:srgbClr val="E5FA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3"/>
              <p:cNvSpPr/>
              <p:nvPr/>
            </p:nvSpPr>
            <p:spPr>
              <a:xfrm>
                <a:off x="667897" y="1398274"/>
                <a:ext cx="8007133" cy="2682466"/>
              </a:xfrm>
              <a:prstGeom prst="roundRect">
                <a:avLst>
                  <a:gd name="adj" fmla="val 7559"/>
                </a:avLst>
              </a:prstGeom>
              <a:solidFill>
                <a:schemeClr val="bg1"/>
              </a:solidFill>
              <a:ln w="19050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822470" y="1162307"/>
              <a:ext cx="7473533" cy="2391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自读：借助拼音读准生字字音；圈出新词，用学过的方法</a:t>
              </a:r>
              <a:endPara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　识记。</a:t>
              </a:r>
              <a:endPara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40000"/>
                </a:lnSpc>
              </a:pPr>
              <a:r>
                <a:rPr lang="en-US" altLang="zh-CN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互读：把有困难的地方读给同桌听，互助读准难读字的音，</a:t>
              </a:r>
              <a:endPara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　读通课文。</a:t>
              </a:r>
              <a:endPara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40000"/>
                </a:lnSpc>
              </a:pPr>
              <a:r>
                <a:rPr lang="en-US" altLang="zh-CN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3.</a:t>
              </a:r>
              <a:r>
                <a: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思考：故事主要讲了什么？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1587" y="2251699"/>
              <a:ext cx="1735997" cy="1751727"/>
            </a:xfrm>
            <a:custGeom>
              <a:avLst/>
              <a:gdLst>
                <a:gd name="connsiteX0" fmla="*/ 0 w 1800200"/>
                <a:gd name="connsiteY0" fmla="*/ 0 h 1857807"/>
                <a:gd name="connsiteX1" fmla="*/ 1800200 w 1800200"/>
                <a:gd name="connsiteY1" fmla="*/ 0 h 1857807"/>
                <a:gd name="connsiteX2" fmla="*/ 1800200 w 1800200"/>
                <a:gd name="connsiteY2" fmla="*/ 23141 h 1857807"/>
                <a:gd name="connsiteX3" fmla="*/ 1461314 w 1800200"/>
                <a:gd name="connsiteY3" fmla="*/ 23141 h 1857807"/>
                <a:gd name="connsiteX4" fmla="*/ 1461314 w 1800200"/>
                <a:gd name="connsiteY4" fmla="*/ 671213 h 1857807"/>
                <a:gd name="connsiteX5" fmla="*/ 1800200 w 1800200"/>
                <a:gd name="connsiteY5" fmla="*/ 671213 h 1857807"/>
                <a:gd name="connsiteX6" fmla="*/ 1800200 w 1800200"/>
                <a:gd name="connsiteY6" fmla="*/ 1857807 h 1857807"/>
                <a:gd name="connsiteX7" fmla="*/ 0 w 1800200"/>
                <a:gd name="connsiteY7" fmla="*/ 1857807 h 185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0200" h="1857807">
                  <a:moveTo>
                    <a:pt x="0" y="0"/>
                  </a:moveTo>
                  <a:lnTo>
                    <a:pt x="1800200" y="0"/>
                  </a:lnTo>
                  <a:lnTo>
                    <a:pt x="1800200" y="23141"/>
                  </a:lnTo>
                  <a:lnTo>
                    <a:pt x="1461314" y="23141"/>
                  </a:lnTo>
                  <a:lnTo>
                    <a:pt x="1461314" y="671213"/>
                  </a:lnTo>
                  <a:lnTo>
                    <a:pt x="1800200" y="671213"/>
                  </a:lnTo>
                  <a:lnTo>
                    <a:pt x="1800200" y="1857807"/>
                  </a:lnTo>
                  <a:lnTo>
                    <a:pt x="0" y="1857807"/>
                  </a:lnTo>
                  <a:close/>
                </a:path>
              </a:pathLst>
            </a:cu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7458130" y="737083"/>
              <a:ext cx="1593587" cy="1751727"/>
            </a:xfrm>
            <a:custGeom>
              <a:avLst/>
              <a:gdLst>
                <a:gd name="connsiteX0" fmla="*/ 0 w 1663609"/>
                <a:gd name="connsiteY0" fmla="*/ 0 h 1857807"/>
                <a:gd name="connsiteX1" fmla="*/ 1663609 w 1663609"/>
                <a:gd name="connsiteY1" fmla="*/ 0 h 1857807"/>
                <a:gd name="connsiteX2" fmla="*/ 1663609 w 1663609"/>
                <a:gd name="connsiteY2" fmla="*/ 1857807 h 1857807"/>
                <a:gd name="connsiteX3" fmla="*/ 576065 w 1663609"/>
                <a:gd name="connsiteY3" fmla="*/ 1857807 h 1857807"/>
                <a:gd name="connsiteX4" fmla="*/ 576065 w 1663609"/>
                <a:gd name="connsiteY4" fmla="*/ 1252585 h 1857807"/>
                <a:gd name="connsiteX5" fmla="*/ 0 w 1663609"/>
                <a:gd name="connsiteY5" fmla="*/ 1252585 h 185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3609" h="1857807">
                  <a:moveTo>
                    <a:pt x="0" y="0"/>
                  </a:moveTo>
                  <a:lnTo>
                    <a:pt x="1663609" y="0"/>
                  </a:lnTo>
                  <a:lnTo>
                    <a:pt x="1663609" y="1857807"/>
                  </a:lnTo>
                  <a:lnTo>
                    <a:pt x="576065" y="1857807"/>
                  </a:lnTo>
                  <a:lnTo>
                    <a:pt x="576065" y="1252585"/>
                  </a:lnTo>
                  <a:lnTo>
                    <a:pt x="0" y="1252585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18"/>
          <p:cNvSpPr/>
          <p:nvPr/>
        </p:nvSpPr>
        <p:spPr>
          <a:xfrm>
            <a:off x="191589" y="1463040"/>
            <a:ext cx="8760822" cy="2692037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chemeClr val="accent5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76482" y="748124"/>
            <a:ext cx="1471085" cy="527933"/>
            <a:chOff x="3131840" y="2194979"/>
            <a:chExt cx="1471085" cy="527933"/>
          </a:xfrm>
        </p:grpSpPr>
        <p:sp>
          <p:nvSpPr>
            <p:cNvPr id="3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92C7D5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155079" y="2194979"/>
              <a:ext cx="142460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读一读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652120" y="2859782"/>
            <a:ext cx="1428995" cy="1071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467544" y="2787774"/>
            <a:ext cx="1728192" cy="1080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995936" y="2859782"/>
            <a:ext cx="1516761" cy="1052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339752" y="2859782"/>
            <a:ext cx="1443437" cy="1011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矩形 18"/>
          <p:cNvSpPr/>
          <p:nvPr/>
        </p:nvSpPr>
        <p:spPr>
          <a:xfrm>
            <a:off x="1206393" y="2163480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渡 口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98558" y="2163480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绿 荫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90723" y="2163480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遮 蔽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82888" y="2163480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撑 船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75054" y="2163480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拼 音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94182" y="1837006"/>
            <a:ext cx="5164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dù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187797" y="1837006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yīn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74829" y="1837006"/>
            <a:ext cx="444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bì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68839" y="1837006"/>
            <a:ext cx="1083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err="1">
                <a:latin typeface="taozhi.cn_PY" panose="02000500000000000000" pitchFamily="2" charset="0"/>
              </a:rPr>
              <a:t>chēng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149685" y="1837006"/>
            <a:ext cx="574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pīn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239144" y="2811585"/>
            <a:ext cx="1462337" cy="1101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7" grpId="0"/>
      <p:bldP spid="28" grpId="0"/>
      <p:bldP spid="29" grpId="0"/>
      <p:bldP spid="30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圆角 18"/>
          <p:cNvSpPr/>
          <p:nvPr/>
        </p:nvSpPr>
        <p:spPr>
          <a:xfrm>
            <a:off x="278674" y="1463040"/>
            <a:ext cx="8586652" cy="2692037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chemeClr val="accent5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71813" y="2647236"/>
            <a:ext cx="1769209" cy="1364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矩形 23"/>
          <p:cNvSpPr/>
          <p:nvPr/>
        </p:nvSpPr>
        <p:spPr>
          <a:xfrm>
            <a:off x="1403661" y="2130704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字 母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59845" y="2130704"/>
            <a:ext cx="12241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spc="300">
                <a:latin typeface="楷体" panose="02010609060101010101" pitchFamily="49" charset="-122"/>
                <a:ea typeface="楷体" panose="02010609060101010101" pitchFamily="49" charset="-122"/>
              </a:rPr>
              <a:t>冈</a:t>
            </a:r>
            <a:endParaRPr lang="zh-CN" altLang="en-US" sz="2800" spc="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16029" y="2130704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懂 得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979725" y="1711132"/>
            <a:ext cx="545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mǔ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419885" y="1711132"/>
            <a:ext cx="966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err="1">
                <a:latin typeface="taozhi.cn_PY" panose="02000500000000000000" pitchFamily="2" charset="0"/>
              </a:rPr>
              <a:t>gāng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572013" y="1711132"/>
            <a:ext cx="986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err="1">
                <a:latin typeface="taozhi.cn_PY" panose="02000500000000000000" pitchFamily="2" charset="0"/>
              </a:rPr>
              <a:t>dǒng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76269" y="2130704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答 案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380325" y="1711132"/>
            <a:ext cx="511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àn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873196" y="2741827"/>
            <a:ext cx="1682593" cy="117549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16229" y="2717505"/>
            <a:ext cx="1875994" cy="122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16030" y="2717506"/>
            <a:ext cx="1606230" cy="1224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0" name="组合 19"/>
          <p:cNvGrpSpPr/>
          <p:nvPr/>
        </p:nvGrpSpPr>
        <p:grpSpPr>
          <a:xfrm>
            <a:off x="276482" y="748124"/>
            <a:ext cx="1471085" cy="527933"/>
            <a:chOff x="3131840" y="2194979"/>
            <a:chExt cx="1471085" cy="527933"/>
          </a:xfrm>
        </p:grpSpPr>
        <p:sp>
          <p:nvSpPr>
            <p:cNvPr id="21" name="圆角矩形 20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92C7D5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155079" y="2194979"/>
              <a:ext cx="142460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读一读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31" grpId="0"/>
      <p:bldP spid="33" grpId="0"/>
      <p:bldP spid="34" grpId="0"/>
      <p:bldP spid="35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角矩形 13"/>
          <p:cNvSpPr/>
          <p:nvPr/>
        </p:nvSpPr>
        <p:spPr>
          <a:xfrm>
            <a:off x="659667" y="1469711"/>
            <a:ext cx="7860446" cy="2682466"/>
          </a:xfrm>
          <a:prstGeom prst="roundRect">
            <a:avLst>
              <a:gd name="adj" fmla="val 7559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928168" y="3213538"/>
            <a:ext cx="1095079" cy="9386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95063" y="1601796"/>
            <a:ext cx="6959278" cy="2333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渡　　荫</a:t>
            </a:r>
            <a:r>
              <a:rPr lang="zh-CN" altLang="en-US" sz="4000" spc="30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蔽　　撑　　拼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母　　</a:t>
            </a:r>
            <a:r>
              <a:rPr lang="zh-CN" altLang="en-US" sz="4000" spc="300">
                <a:latin typeface="楷体" panose="02010609060101010101" pitchFamily="49" charset="-122"/>
                <a:ea typeface="楷体" panose="02010609060101010101" pitchFamily="49" charset="-122"/>
              </a:rPr>
              <a:t>冈　　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懂　　案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00942" y="1664672"/>
            <a:ext cx="516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dù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91986" y="1664672"/>
            <a:ext cx="59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yīn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72232" y="1664672"/>
            <a:ext cx="444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bì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63068" y="1664672"/>
            <a:ext cx="949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chēng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86515" y="2861012"/>
            <a:ext cx="545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mǔ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30072" y="1664672"/>
            <a:ext cx="574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pīn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66150" y="2861012"/>
            <a:ext cx="846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gāng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62239" y="2861012"/>
            <a:ext cx="864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dǒng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81878" y="2861012"/>
            <a:ext cx="511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err="1">
                <a:latin typeface="taozhi.cn_PY" panose="02000500000000000000" pitchFamily="2" charset="0"/>
              </a:rPr>
              <a:t>àn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16289" y="679841"/>
            <a:ext cx="1471085" cy="527933"/>
            <a:chOff x="3131840" y="2194979"/>
            <a:chExt cx="1471085" cy="527933"/>
          </a:xfrm>
        </p:grpSpPr>
        <p:sp>
          <p:nvSpPr>
            <p:cNvPr id="31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FF8669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155079" y="2194979"/>
              <a:ext cx="142460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认一认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4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479152" y="1407781"/>
            <a:ext cx="8151042" cy="2990048"/>
            <a:chOff x="908781" y="-196709"/>
            <a:chExt cx="7959099" cy="2991773"/>
          </a:xfrm>
        </p:grpSpPr>
        <p:grpSp>
          <p:nvGrpSpPr>
            <p:cNvPr id="4" name="组合 29"/>
            <p:cNvGrpSpPr/>
            <p:nvPr/>
          </p:nvGrpSpPr>
          <p:grpSpPr>
            <a:xfrm>
              <a:off x="908781" y="-196709"/>
              <a:ext cx="7959099" cy="2991773"/>
              <a:chOff x="870096" y="-112639"/>
              <a:chExt cx="7959099" cy="2991773"/>
            </a:xfrm>
          </p:grpSpPr>
          <p:sp>
            <p:nvSpPr>
              <p:cNvPr id="19" name="矩形: 圆角 18"/>
              <p:cNvSpPr/>
              <p:nvPr/>
            </p:nvSpPr>
            <p:spPr>
              <a:xfrm>
                <a:off x="870096" y="-112639"/>
                <a:ext cx="7959099" cy="2991773"/>
              </a:xfrm>
              <a:prstGeom prst="roundRect">
                <a:avLst>
                  <a:gd name="adj" fmla="val 5669"/>
                </a:avLst>
              </a:prstGeom>
              <a:solidFill>
                <a:srgbClr val="FEFEF2"/>
              </a:solidFill>
              <a:ln>
                <a:solidFill>
                  <a:srgbClr val="6CAAE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20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0" name="矩形 32"/>
              <p:cNvSpPr>
                <a:spLocks noChangeArrowheads="1"/>
              </p:cNvSpPr>
              <p:nvPr/>
            </p:nvSpPr>
            <p:spPr bwMode="auto">
              <a:xfrm>
                <a:off x="1140011" y="-75191"/>
                <a:ext cx="7453107" cy="28235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600" dirty="0" smtClean="0">
                    <a:solidFill>
                      <a:srgbClr val="5C91C0"/>
                    </a:solidFill>
                    <a:latin typeface="黑体" panose="02010609060101010101" charset="-122"/>
                    <a:ea typeface="黑体" panose="02010609060101010101" charset="-122"/>
                  </a:rPr>
                  <a:t>读准字音的方法：</a:t>
                </a:r>
                <a:endParaRPr lang="en-US" altLang="zh-CN" sz="2600" dirty="0" smtClean="0">
                  <a:solidFill>
                    <a:srgbClr val="5C91C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dirty="0" smtClean="0">
                    <a:latin typeface="+mn-ea"/>
                  </a:rPr>
                  <a:t>    </a:t>
                </a:r>
                <a:r>
                  <a:rPr lang="zh-CN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可利用形声字的声旁读准字音，如“渡”，可由声旁“度”读准字音。可以利用已学过的同音字帮助读准字音，如，借助熟字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“</a:t>
                </a:r>
                <a:r>
                  <a:rPr lang="zh-CN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阴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”</a:t>
                </a:r>
                <a:r>
                  <a:rPr lang="zh-CN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读准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“</a:t>
                </a:r>
                <a:r>
                  <a:rPr lang="zh-CN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荫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”</a:t>
                </a:r>
                <a:r>
                  <a:rPr lang="zh-CN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，再如借助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“</a:t>
                </a:r>
                <a:r>
                  <a:rPr lang="zh-CN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刚、钢、冈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”</a:t>
                </a:r>
                <a:r>
                  <a:rPr lang="zh-CN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同音，记住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“</a:t>
                </a:r>
                <a:r>
                  <a:rPr lang="zh-CN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冈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”</a:t>
                </a:r>
                <a:r>
                  <a:rPr lang="zh-CN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应该读第一声。</a:t>
                </a:r>
                <a:endParaRPr lang="zh-CN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8" name="图片 30"/>
            <p:cNvPicPr>
              <a:picLocks noChangeAspect="1"/>
            </p:cNvPicPr>
            <p:nvPr/>
          </p:nvPicPr>
          <p:blipFill>
            <a:blip r:embed="rId1" cstate="email"/>
            <a:srcRect l="63445" b="8884"/>
            <a:stretch>
              <a:fillRect/>
            </a:stretch>
          </p:blipFill>
          <p:spPr bwMode="auto">
            <a:xfrm>
              <a:off x="5448042" y="2424783"/>
              <a:ext cx="3301798" cy="370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" name="组合 15"/>
          <p:cNvGrpSpPr/>
          <p:nvPr/>
        </p:nvGrpSpPr>
        <p:grpSpPr>
          <a:xfrm>
            <a:off x="251520" y="667596"/>
            <a:ext cx="1772888" cy="527933"/>
            <a:chOff x="3082405" y="2194979"/>
            <a:chExt cx="1569956" cy="527933"/>
          </a:xfrm>
        </p:grpSpPr>
        <p:sp>
          <p:nvSpPr>
            <p:cNvPr id="17" name="圆角矩形 1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5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082405" y="2194979"/>
              <a:ext cx="156995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识字方法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479152" y="1407781"/>
            <a:ext cx="8151042" cy="2990048"/>
            <a:chOff x="908781" y="-196709"/>
            <a:chExt cx="7959099" cy="2991773"/>
          </a:xfrm>
        </p:grpSpPr>
        <p:grpSp>
          <p:nvGrpSpPr>
            <p:cNvPr id="4" name="组合 29"/>
            <p:cNvGrpSpPr/>
            <p:nvPr/>
          </p:nvGrpSpPr>
          <p:grpSpPr>
            <a:xfrm>
              <a:off x="908781" y="-196709"/>
              <a:ext cx="7959099" cy="2991773"/>
              <a:chOff x="870096" y="-112639"/>
              <a:chExt cx="7959099" cy="2991773"/>
            </a:xfrm>
          </p:grpSpPr>
          <p:sp>
            <p:nvSpPr>
              <p:cNvPr id="19" name="矩形: 圆角 18"/>
              <p:cNvSpPr/>
              <p:nvPr/>
            </p:nvSpPr>
            <p:spPr>
              <a:xfrm>
                <a:off x="870096" y="-112639"/>
                <a:ext cx="7959099" cy="2991773"/>
              </a:xfrm>
              <a:prstGeom prst="roundRect">
                <a:avLst>
                  <a:gd name="adj" fmla="val 5669"/>
                </a:avLst>
              </a:prstGeom>
              <a:solidFill>
                <a:srgbClr val="FEFEF2"/>
              </a:solidFill>
              <a:ln>
                <a:solidFill>
                  <a:srgbClr val="6CAAE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20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0" name="矩形 32"/>
              <p:cNvSpPr>
                <a:spLocks noChangeArrowheads="1"/>
              </p:cNvSpPr>
              <p:nvPr/>
            </p:nvSpPr>
            <p:spPr bwMode="auto">
              <a:xfrm>
                <a:off x="1058824" y="370890"/>
                <a:ext cx="4781239" cy="20140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60000"/>
                  </a:lnSpc>
                </a:pPr>
                <a:r>
                  <a:rPr lang="zh-CN" altLang="en-US" sz="2600">
                    <a:solidFill>
                      <a:srgbClr val="5C91C0"/>
                    </a:solidFill>
                    <a:latin typeface="黑体" panose="02010609060101010101" charset="-122"/>
                    <a:ea typeface="黑体" panose="02010609060101010101" charset="-122"/>
                  </a:rPr>
                  <a:t>“加一加</a:t>
                </a:r>
                <a:r>
                  <a:rPr lang="en-US" altLang="zh-CN" sz="2600">
                    <a:solidFill>
                      <a:srgbClr val="5C91C0"/>
                    </a:solidFill>
                    <a:latin typeface="黑体" panose="02010609060101010101" charset="-122"/>
                    <a:ea typeface="黑体" panose="02010609060101010101" charset="-122"/>
                  </a:rPr>
                  <a:t>”</a:t>
                </a:r>
                <a:r>
                  <a:rPr lang="zh-CN" altLang="en-US" sz="2600">
                    <a:solidFill>
                      <a:srgbClr val="5C91C0"/>
                    </a:solidFill>
                    <a:latin typeface="黑体" panose="02010609060101010101" charset="-122"/>
                    <a:ea typeface="黑体" panose="02010609060101010101" charset="-122"/>
                  </a:rPr>
                  <a:t>的方法：</a:t>
                </a:r>
                <a:endParaRPr lang="en-US" altLang="zh-CN" sz="2600">
                  <a:solidFill>
                    <a:srgbClr val="5C91C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  <a:p>
                <a:pPr>
                  <a:lnSpc>
                    <a:spcPct val="160000"/>
                  </a:lnSpc>
                </a:pPr>
                <a:r>
                  <a:rPr lang="zh-CN" altLang="en-US" sz="26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度</a:t>
                </a:r>
                <a:r>
                  <a:rPr lang="en-US" altLang="zh-CN" sz="2600">
                    <a:latin typeface="楷体" panose="02010609060101010101" pitchFamily="49" charset="-122"/>
                    <a:ea typeface="楷体" panose="02010609060101010101" pitchFamily="49" charset="-122"/>
                  </a:rPr>
                  <a:t>—</a:t>
                </a:r>
                <a:r>
                  <a:rPr lang="zh-CN" altLang="en-US" sz="2600">
                    <a:latin typeface="楷体" panose="02010609060101010101" pitchFamily="49" charset="-122"/>
                    <a:ea typeface="楷体" panose="02010609060101010101" pitchFamily="49" charset="-122"/>
                  </a:rPr>
                  <a:t>渡；阴</a:t>
                </a:r>
                <a:r>
                  <a:rPr lang="en-US" altLang="zh-CN" sz="2600">
                    <a:latin typeface="楷体" panose="02010609060101010101" pitchFamily="49" charset="-122"/>
                    <a:ea typeface="楷体" panose="02010609060101010101" pitchFamily="49" charset="-122"/>
                  </a:rPr>
                  <a:t>—</a:t>
                </a:r>
                <a:r>
                  <a:rPr lang="zh-CN" altLang="en-US" sz="2600">
                    <a:latin typeface="楷体" panose="02010609060101010101" pitchFamily="49" charset="-122"/>
                    <a:ea typeface="楷体" panose="02010609060101010101" pitchFamily="49" charset="-122"/>
                  </a:rPr>
                  <a:t>荫；掌</a:t>
                </a:r>
                <a:r>
                  <a:rPr lang="en-US" altLang="zh-CN" sz="2600">
                    <a:latin typeface="楷体" panose="02010609060101010101" pitchFamily="49" charset="-122"/>
                    <a:ea typeface="楷体" panose="02010609060101010101" pitchFamily="49" charset="-122"/>
                  </a:rPr>
                  <a:t>—</a:t>
                </a:r>
                <a:r>
                  <a:rPr lang="zh-CN" altLang="en-US" sz="2600">
                    <a:latin typeface="楷体" panose="02010609060101010101" pitchFamily="49" charset="-122"/>
                    <a:ea typeface="楷体" panose="02010609060101010101" pitchFamily="49" charset="-122"/>
                  </a:rPr>
                  <a:t>撑；</a:t>
                </a:r>
                <a:endParaRPr lang="en-US" altLang="zh-CN" sz="26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60000"/>
                  </a:lnSpc>
                </a:pPr>
                <a:r>
                  <a:rPr lang="zh-CN" altLang="en-US" sz="26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并</a:t>
                </a:r>
                <a:r>
                  <a:rPr lang="en-US" altLang="zh-CN" sz="2600">
                    <a:latin typeface="楷体" panose="02010609060101010101" pitchFamily="49" charset="-122"/>
                    <a:ea typeface="楷体" panose="02010609060101010101" pitchFamily="49" charset="-122"/>
                  </a:rPr>
                  <a:t>—</a:t>
                </a:r>
                <a:r>
                  <a:rPr lang="zh-CN" altLang="en-US" sz="2600">
                    <a:latin typeface="楷体" panose="02010609060101010101" pitchFamily="49" charset="-122"/>
                    <a:ea typeface="楷体" panose="02010609060101010101" pitchFamily="49" charset="-122"/>
                  </a:rPr>
                  <a:t>拼；董</a:t>
                </a:r>
                <a:r>
                  <a:rPr lang="en-US" altLang="zh-CN" sz="2600">
                    <a:latin typeface="楷体" panose="02010609060101010101" pitchFamily="49" charset="-122"/>
                    <a:ea typeface="楷体" panose="02010609060101010101" pitchFamily="49" charset="-122"/>
                  </a:rPr>
                  <a:t>—</a:t>
                </a:r>
                <a:r>
                  <a:rPr lang="zh-CN" altLang="en-US" sz="2600">
                    <a:latin typeface="楷体" panose="02010609060101010101" pitchFamily="49" charset="-122"/>
                    <a:ea typeface="楷体" panose="02010609060101010101" pitchFamily="49" charset="-122"/>
                  </a:rPr>
                  <a:t>懂；安</a:t>
                </a:r>
                <a:r>
                  <a:rPr lang="en-US" altLang="zh-CN" sz="2600">
                    <a:latin typeface="楷体" panose="02010609060101010101" pitchFamily="49" charset="-122"/>
                    <a:ea typeface="楷体" panose="02010609060101010101" pitchFamily="49" charset="-122"/>
                  </a:rPr>
                  <a:t>—</a:t>
                </a:r>
                <a:r>
                  <a:rPr lang="zh-CN" altLang="en-US" sz="2600">
                    <a:latin typeface="楷体" panose="02010609060101010101" pitchFamily="49" charset="-122"/>
                    <a:ea typeface="楷体" panose="02010609060101010101" pitchFamily="49" charset="-122"/>
                  </a:rPr>
                  <a:t>案。</a:t>
                </a:r>
                <a:endParaRPr lang="zh-CN" altLang="en-US" sz="26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8" name="图片 30"/>
            <p:cNvPicPr>
              <a:picLocks noChangeAspect="1"/>
            </p:cNvPicPr>
            <p:nvPr/>
          </p:nvPicPr>
          <p:blipFill>
            <a:blip r:embed="rId1" cstate="email"/>
            <a:srcRect l="63445" b="8884"/>
            <a:stretch>
              <a:fillRect/>
            </a:stretch>
          </p:blipFill>
          <p:spPr bwMode="auto">
            <a:xfrm>
              <a:off x="5448042" y="2424783"/>
              <a:ext cx="3301798" cy="370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" name="组合 15"/>
          <p:cNvGrpSpPr/>
          <p:nvPr/>
        </p:nvGrpSpPr>
        <p:grpSpPr>
          <a:xfrm>
            <a:off x="251520" y="667596"/>
            <a:ext cx="1772888" cy="527933"/>
            <a:chOff x="3082405" y="2194979"/>
            <a:chExt cx="1569956" cy="527933"/>
          </a:xfrm>
        </p:grpSpPr>
        <p:sp>
          <p:nvSpPr>
            <p:cNvPr id="17" name="圆角矩形 1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5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082405" y="2194979"/>
              <a:ext cx="156995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识字方法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13" name="组合 31"/>
          <p:cNvGrpSpPr/>
          <p:nvPr/>
        </p:nvGrpSpPr>
        <p:grpSpPr>
          <a:xfrm>
            <a:off x="5762254" y="2037806"/>
            <a:ext cx="2867939" cy="1594372"/>
            <a:chOff x="1206566" y="822846"/>
            <a:chExt cx="3668609" cy="1716417"/>
          </a:xfrm>
        </p:grpSpPr>
        <p:sp>
          <p:nvSpPr>
            <p:cNvPr id="14" name="圆角矩形 13"/>
            <p:cNvSpPr/>
            <p:nvPr/>
          </p:nvSpPr>
          <p:spPr>
            <a:xfrm>
              <a:off x="1210173" y="822846"/>
              <a:ext cx="3320300" cy="1585923"/>
            </a:xfrm>
            <a:prstGeom prst="roundRect">
              <a:avLst>
                <a:gd name="adj" fmla="val 11315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33"/>
            <p:cNvGrpSpPr/>
            <p:nvPr/>
          </p:nvGrpSpPr>
          <p:grpSpPr>
            <a:xfrm>
              <a:off x="1206566" y="855022"/>
              <a:ext cx="3668609" cy="1684241"/>
              <a:chOff x="1297141" y="664522"/>
              <a:chExt cx="3668609" cy="1684241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297141" y="664522"/>
                <a:ext cx="2963866" cy="14910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zh-CN" altLang="en-US" sz="2800" smtClean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就是用熟字加上偏旁的方法。</a:t>
                </a:r>
                <a:endParaRPr lang="zh-CN" altLang="en-US" sz="280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3913798" y="1497684"/>
                <a:ext cx="1051952" cy="851079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1"/>
          <p:cNvSpPr/>
          <p:nvPr/>
        </p:nvSpPr>
        <p:spPr bwMode="auto">
          <a:xfrm>
            <a:off x="635416" y="1493302"/>
            <a:ext cx="7871062" cy="2868190"/>
          </a:xfrm>
          <a:prstGeom prst="roundRect">
            <a:avLst>
              <a:gd name="adj" fmla="val 5006"/>
            </a:avLst>
          </a:pr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200"/>
          </a:p>
        </p:txBody>
      </p:sp>
      <p:sp>
        <p:nvSpPr>
          <p:cNvPr id="21507" name="矩形 3"/>
          <p:cNvSpPr>
            <a:spLocks noChangeArrowheads="1"/>
          </p:cNvSpPr>
          <p:nvPr/>
        </p:nvSpPr>
        <p:spPr bwMode="auto">
          <a:xfrm>
            <a:off x="959956" y="3361288"/>
            <a:ext cx="792162" cy="732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掌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959956" y="1617201"/>
            <a:ext cx="792162" cy="732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9" name="矩形 3"/>
          <p:cNvSpPr>
            <a:spLocks noChangeArrowheads="1"/>
          </p:cNvSpPr>
          <p:nvPr/>
        </p:nvSpPr>
        <p:spPr bwMode="auto">
          <a:xfrm>
            <a:off x="3568610" y="1617201"/>
            <a:ext cx="792162" cy="732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渡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959956" y="2489244"/>
            <a:ext cx="792162" cy="732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阴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51" name="矩形 3"/>
          <p:cNvSpPr>
            <a:spLocks noChangeArrowheads="1"/>
          </p:cNvSpPr>
          <p:nvPr/>
        </p:nvSpPr>
        <p:spPr bwMode="auto">
          <a:xfrm>
            <a:off x="3587659" y="2489244"/>
            <a:ext cx="773113" cy="732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荫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52" name="矩形 3"/>
          <p:cNvSpPr>
            <a:spLocks noChangeArrowheads="1"/>
          </p:cNvSpPr>
          <p:nvPr/>
        </p:nvSpPr>
        <p:spPr bwMode="auto">
          <a:xfrm>
            <a:off x="3589247" y="3361288"/>
            <a:ext cx="771525" cy="732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撑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4918985" y="1617201"/>
            <a:ext cx="720725" cy="732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并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54" name="矩形 3"/>
          <p:cNvSpPr>
            <a:spLocks noChangeArrowheads="1"/>
          </p:cNvSpPr>
          <p:nvPr/>
        </p:nvSpPr>
        <p:spPr bwMode="auto">
          <a:xfrm>
            <a:off x="7363271" y="1617201"/>
            <a:ext cx="865187" cy="732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拼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4918985" y="2489244"/>
            <a:ext cx="792162" cy="732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董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56" name="矩形 3"/>
          <p:cNvSpPr>
            <a:spLocks noChangeArrowheads="1"/>
          </p:cNvSpPr>
          <p:nvPr/>
        </p:nvSpPr>
        <p:spPr bwMode="auto">
          <a:xfrm>
            <a:off x="7327552" y="2489244"/>
            <a:ext cx="936625" cy="732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懂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4918985" y="3361288"/>
            <a:ext cx="800100" cy="732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58" name="矩形 3"/>
          <p:cNvSpPr>
            <a:spLocks noChangeArrowheads="1"/>
          </p:cNvSpPr>
          <p:nvPr/>
        </p:nvSpPr>
        <p:spPr bwMode="auto">
          <a:xfrm>
            <a:off x="7409308" y="3361288"/>
            <a:ext cx="773112" cy="732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案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2264283" y="1617201"/>
            <a:ext cx="792162" cy="732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000">
                <a:solidFill>
                  <a:srgbClr val="619F7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氵</a:t>
            </a:r>
            <a:endParaRPr lang="en-US" altLang="zh-CN" sz="4000">
              <a:solidFill>
                <a:srgbClr val="619F7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51875" y="1629704"/>
            <a:ext cx="69923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>
                <a:solidFill>
                  <a:srgbClr val="619F7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en-US" sz="4000">
              <a:solidFill>
                <a:srgbClr val="619F7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310749" y="2501747"/>
            <a:ext cx="69923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>
                <a:solidFill>
                  <a:srgbClr val="619F7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艹</a:t>
            </a:r>
            <a:endParaRPr lang="zh-CN" altLang="en-US" sz="4000">
              <a:solidFill>
                <a:srgbClr val="619F7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151875" y="2501747"/>
            <a:ext cx="69923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>
                <a:solidFill>
                  <a:srgbClr val="619F7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忄</a:t>
            </a:r>
            <a:endParaRPr lang="zh-CN" altLang="en-US" sz="4000">
              <a:solidFill>
                <a:srgbClr val="619F7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151875" y="3373791"/>
            <a:ext cx="69923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>
                <a:solidFill>
                  <a:srgbClr val="619F7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endParaRPr lang="zh-CN" altLang="en-US" sz="4000">
              <a:solidFill>
                <a:srgbClr val="619F7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310749" y="3373791"/>
            <a:ext cx="69923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>
                <a:solidFill>
                  <a:srgbClr val="619F7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en-US" sz="4000">
              <a:solidFill>
                <a:srgbClr val="619F7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03858" y="698058"/>
            <a:ext cx="1471085" cy="527933"/>
            <a:chOff x="3131840" y="2194979"/>
            <a:chExt cx="1471085" cy="527933"/>
          </a:xfrm>
        </p:grpSpPr>
        <p:sp>
          <p:nvSpPr>
            <p:cNvPr id="61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19F7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155079" y="2194979"/>
              <a:ext cx="142460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加一加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4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cxnSp>
        <p:nvCxnSpPr>
          <p:cNvPr id="19" name="直接连接符 18"/>
          <p:cNvCxnSpPr/>
          <p:nvPr/>
        </p:nvCxnSpPr>
        <p:spPr>
          <a:xfrm flipH="1">
            <a:off x="4570947" y="1782751"/>
            <a:ext cx="0" cy="2203770"/>
          </a:xfrm>
          <a:prstGeom prst="line">
            <a:avLst/>
          </a:prstGeom>
          <a:ln w="19050">
            <a:solidFill>
              <a:srgbClr val="619F7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744848" y="1812153"/>
            <a:ext cx="460190" cy="487715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019024" y="1812153"/>
            <a:ext cx="484002" cy="487715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659005" y="1812153"/>
            <a:ext cx="460190" cy="487715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933181" y="1812153"/>
            <a:ext cx="484002" cy="487715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744848" y="2673926"/>
            <a:ext cx="460190" cy="487715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019024" y="2673926"/>
            <a:ext cx="484002" cy="487715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659005" y="2673926"/>
            <a:ext cx="460190" cy="487715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933181" y="2673926"/>
            <a:ext cx="484002" cy="487715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744848" y="3542277"/>
            <a:ext cx="460190" cy="487715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019024" y="3542277"/>
            <a:ext cx="484002" cy="487715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659005" y="3542277"/>
            <a:ext cx="460190" cy="487715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933181" y="3542277"/>
            <a:ext cx="484002" cy="487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16" grpId="0"/>
      <p:bldP spid="18" grpId="0"/>
      <p:bldP spid="21" grpId="0"/>
      <p:bldP spid="23" grpId="0"/>
      <p:bldP spid="25" grpId="0"/>
      <p:bldP spid="27" grpId="0"/>
      <p:bldP spid="2" grpId="0"/>
      <p:bldP spid="3" grpId="0"/>
      <p:bldP spid="28" grpId="0"/>
      <p:bldP spid="29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6270" y="1"/>
            <a:ext cx="3177729" cy="51366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3428182" cy="105057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9159240" cy="5052060"/>
          </a:xfrm>
          <a:prstGeom prst="rect">
            <a:avLst/>
          </a:prstGeom>
          <a:solidFill>
            <a:srgbClr val="E5FAF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2561" y="1520756"/>
            <a:ext cx="608495" cy="2101989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zh-CN" altLang="en-US" sz="32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喜鹊报喜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476330" y="1152549"/>
            <a:ext cx="1305720" cy="1305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362825" y="1186830"/>
            <a:ext cx="1352550" cy="1352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416969" y="1014920"/>
            <a:ext cx="1543050" cy="31107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4824736" y="1014920"/>
            <a:ext cx="1518913" cy="3076068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717 -0.21482 L 1.11111E-06 4.07407E-06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6" y="1074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479152" y="1407781"/>
            <a:ext cx="8151042" cy="2990048"/>
            <a:chOff x="908781" y="-196709"/>
            <a:chExt cx="7959099" cy="2991773"/>
          </a:xfrm>
        </p:grpSpPr>
        <p:grpSp>
          <p:nvGrpSpPr>
            <p:cNvPr id="4" name="组合 29"/>
            <p:cNvGrpSpPr/>
            <p:nvPr/>
          </p:nvGrpSpPr>
          <p:grpSpPr>
            <a:xfrm>
              <a:off x="908781" y="-196709"/>
              <a:ext cx="7959099" cy="2991773"/>
              <a:chOff x="870096" y="-112639"/>
              <a:chExt cx="7959099" cy="2991773"/>
            </a:xfrm>
          </p:grpSpPr>
          <p:sp>
            <p:nvSpPr>
              <p:cNvPr id="19" name="矩形: 圆角 18"/>
              <p:cNvSpPr/>
              <p:nvPr/>
            </p:nvSpPr>
            <p:spPr>
              <a:xfrm>
                <a:off x="870096" y="-112639"/>
                <a:ext cx="7959099" cy="2991773"/>
              </a:xfrm>
              <a:prstGeom prst="roundRect">
                <a:avLst>
                  <a:gd name="adj" fmla="val 5669"/>
                </a:avLst>
              </a:prstGeom>
              <a:solidFill>
                <a:srgbClr val="FEFEF2"/>
              </a:solidFill>
              <a:ln>
                <a:solidFill>
                  <a:srgbClr val="6CAAE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20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0" name="矩形 32"/>
              <p:cNvSpPr>
                <a:spLocks noChangeArrowheads="1"/>
              </p:cNvSpPr>
              <p:nvPr/>
            </p:nvSpPr>
            <p:spPr bwMode="auto">
              <a:xfrm>
                <a:off x="1058824" y="370890"/>
                <a:ext cx="4781239" cy="166911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60000"/>
                  </a:lnSpc>
                </a:pPr>
                <a:r>
                  <a:rPr lang="zh-CN" altLang="en-US" sz="3200">
                    <a:solidFill>
                      <a:srgbClr val="5C91C0"/>
                    </a:solidFill>
                    <a:latin typeface="黑体" panose="02010609060101010101" charset="-122"/>
                    <a:ea typeface="黑体" panose="02010609060101010101" charset="-122"/>
                  </a:rPr>
                  <a:t>“减一减</a:t>
                </a:r>
                <a:r>
                  <a:rPr lang="en-US" altLang="zh-CN" sz="3200">
                    <a:solidFill>
                      <a:srgbClr val="5C91C0"/>
                    </a:solidFill>
                    <a:latin typeface="黑体" panose="02010609060101010101" charset="-122"/>
                    <a:ea typeface="黑体" panose="02010609060101010101" charset="-122"/>
                  </a:rPr>
                  <a:t>”</a:t>
                </a:r>
                <a:r>
                  <a:rPr lang="zh-CN" altLang="en-US" sz="3200">
                    <a:solidFill>
                      <a:srgbClr val="5C91C0"/>
                    </a:solidFill>
                    <a:latin typeface="黑体" panose="02010609060101010101" charset="-122"/>
                    <a:ea typeface="黑体" panose="02010609060101010101" charset="-122"/>
                  </a:rPr>
                  <a:t>的方法</a:t>
                </a:r>
                <a:endParaRPr lang="en-US" altLang="zh-CN" sz="3200">
                  <a:solidFill>
                    <a:srgbClr val="5C91C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  <a:p>
                <a:pPr>
                  <a:lnSpc>
                    <a:spcPct val="160000"/>
                  </a:lnSpc>
                </a:pPr>
                <a:r>
                  <a:rPr lang="zh-CN" altLang="en-US" sz="32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每</a:t>
                </a:r>
                <a:r>
                  <a:rPr lang="en-US" altLang="zh-CN" sz="3200">
                    <a:latin typeface="楷体" panose="02010609060101010101" pitchFamily="49" charset="-122"/>
                    <a:ea typeface="楷体" panose="02010609060101010101" pitchFamily="49" charset="-122"/>
                  </a:rPr>
                  <a:t>—</a:t>
                </a:r>
                <a:r>
                  <a: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</a:rPr>
                  <a:t>母；刚、钢</a:t>
                </a:r>
                <a:r>
                  <a:rPr lang="en-US" altLang="zh-CN" sz="3200">
                    <a:latin typeface="楷体" panose="02010609060101010101" pitchFamily="49" charset="-122"/>
                    <a:ea typeface="楷体" panose="02010609060101010101" pitchFamily="49" charset="-122"/>
                  </a:rPr>
                  <a:t>—</a:t>
                </a:r>
                <a:r>
                  <a: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</a:rPr>
                  <a:t>冈。</a:t>
                </a:r>
                <a:endParaRPr lang="zh-CN" altLang="en-US" sz="3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8" name="图片 30"/>
            <p:cNvPicPr>
              <a:picLocks noChangeAspect="1"/>
            </p:cNvPicPr>
            <p:nvPr/>
          </p:nvPicPr>
          <p:blipFill>
            <a:blip r:embed="rId1" cstate="email"/>
            <a:srcRect l="63445" b="8884"/>
            <a:stretch>
              <a:fillRect/>
            </a:stretch>
          </p:blipFill>
          <p:spPr bwMode="auto">
            <a:xfrm>
              <a:off x="5448042" y="2424783"/>
              <a:ext cx="3301798" cy="370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" name="组合 15"/>
          <p:cNvGrpSpPr/>
          <p:nvPr/>
        </p:nvGrpSpPr>
        <p:grpSpPr>
          <a:xfrm>
            <a:off x="251520" y="667596"/>
            <a:ext cx="1772888" cy="527933"/>
            <a:chOff x="3082405" y="2194979"/>
            <a:chExt cx="1569956" cy="527933"/>
          </a:xfrm>
        </p:grpSpPr>
        <p:sp>
          <p:nvSpPr>
            <p:cNvPr id="17" name="圆角矩形 1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5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082405" y="2194979"/>
              <a:ext cx="156995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识字方法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13" name="组合 31"/>
          <p:cNvGrpSpPr/>
          <p:nvPr/>
        </p:nvGrpSpPr>
        <p:grpSpPr>
          <a:xfrm>
            <a:off x="5762254" y="2037806"/>
            <a:ext cx="2867939" cy="1594372"/>
            <a:chOff x="1206566" y="822846"/>
            <a:chExt cx="3668609" cy="1716417"/>
          </a:xfrm>
        </p:grpSpPr>
        <p:sp>
          <p:nvSpPr>
            <p:cNvPr id="14" name="圆角矩形 13"/>
            <p:cNvSpPr/>
            <p:nvPr/>
          </p:nvSpPr>
          <p:spPr>
            <a:xfrm>
              <a:off x="1210173" y="822846"/>
              <a:ext cx="3320300" cy="1585923"/>
            </a:xfrm>
            <a:prstGeom prst="roundRect">
              <a:avLst>
                <a:gd name="adj" fmla="val 11315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33"/>
            <p:cNvGrpSpPr/>
            <p:nvPr/>
          </p:nvGrpSpPr>
          <p:grpSpPr>
            <a:xfrm>
              <a:off x="1206566" y="855022"/>
              <a:ext cx="3668609" cy="1684241"/>
              <a:chOff x="1297141" y="664522"/>
              <a:chExt cx="3668609" cy="1684241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297141" y="664522"/>
                <a:ext cx="2963866" cy="14910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smtClean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　就是</a:t>
                </a:r>
                <a:r>
                  <a:rPr lang="zh-CN" altLang="en-US" sz="280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用熟字减去偏旁的方法。</a:t>
                </a:r>
                <a:endParaRPr lang="zh-CN" altLang="en-US" sz="280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3913798" y="1497684"/>
                <a:ext cx="1051952" cy="851079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1"/>
          <p:cNvSpPr/>
          <p:nvPr/>
        </p:nvSpPr>
        <p:spPr bwMode="auto">
          <a:xfrm>
            <a:off x="467544" y="1491630"/>
            <a:ext cx="7871062" cy="2662624"/>
          </a:xfrm>
          <a:prstGeom prst="roundRect">
            <a:avLst>
              <a:gd name="adj" fmla="val 5006"/>
            </a:avLst>
          </a:prstGeom>
          <a:solidFill>
            <a:srgbClr val="FEFEF2"/>
          </a:solidFill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200"/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959956" y="1879682"/>
            <a:ext cx="79216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9" name="矩形 3"/>
          <p:cNvSpPr>
            <a:spLocks noChangeArrowheads="1"/>
          </p:cNvSpPr>
          <p:nvPr/>
        </p:nvSpPr>
        <p:spPr bwMode="auto">
          <a:xfrm>
            <a:off x="3568610" y="1867179"/>
            <a:ext cx="792162" cy="732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母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4918985" y="1879682"/>
            <a:ext cx="7207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刚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54" name="矩形 3"/>
          <p:cNvSpPr>
            <a:spLocks noChangeArrowheads="1"/>
          </p:cNvSpPr>
          <p:nvPr/>
        </p:nvSpPr>
        <p:spPr bwMode="auto">
          <a:xfrm>
            <a:off x="7363271" y="1867179"/>
            <a:ext cx="865187" cy="732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冈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51875" y="1879682"/>
            <a:ext cx="69923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>
                <a:solidFill>
                  <a:srgbClr val="619F7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刂</a:t>
            </a:r>
            <a:endParaRPr lang="zh-CN" altLang="en-US" sz="4000">
              <a:solidFill>
                <a:srgbClr val="619F7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64776" y="769671"/>
            <a:ext cx="1471085" cy="527933"/>
            <a:chOff x="3131840" y="2194979"/>
            <a:chExt cx="1471085" cy="527933"/>
          </a:xfrm>
        </p:grpSpPr>
        <p:sp>
          <p:nvSpPr>
            <p:cNvPr id="61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19F7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155079" y="2194979"/>
              <a:ext cx="142460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减一减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4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cxnSp>
        <p:nvCxnSpPr>
          <p:cNvPr id="19" name="直接连接符 18"/>
          <p:cNvCxnSpPr/>
          <p:nvPr/>
        </p:nvCxnSpPr>
        <p:spPr>
          <a:xfrm flipH="1">
            <a:off x="4570947" y="1782751"/>
            <a:ext cx="0" cy="990929"/>
          </a:xfrm>
          <a:prstGeom prst="line">
            <a:avLst/>
          </a:prstGeom>
          <a:ln w="19050">
            <a:solidFill>
              <a:srgbClr val="619F7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744848" y="2062131"/>
            <a:ext cx="460190" cy="487715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019024" y="2062131"/>
            <a:ext cx="484002" cy="487715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933181" y="2062131"/>
            <a:ext cx="484002" cy="48771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685320" y="2062131"/>
            <a:ext cx="460190" cy="4877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53080" y="2006523"/>
            <a:ext cx="304407" cy="183758"/>
          </a:xfrm>
          <a:prstGeom prst="rect">
            <a:avLst/>
          </a:prstGeom>
        </p:spPr>
      </p:pic>
      <p:pic>
        <p:nvPicPr>
          <p:cNvPr id="50" name="图片 30"/>
          <p:cNvPicPr>
            <a:picLocks noChangeAspect="1"/>
          </p:cNvPicPr>
          <p:nvPr/>
        </p:nvPicPr>
        <p:blipFill>
          <a:blip r:embed="rId5" cstate="email"/>
          <a:srcRect l="63445" b="8884"/>
          <a:stretch>
            <a:fillRect/>
          </a:stretch>
        </p:blipFill>
        <p:spPr bwMode="auto">
          <a:xfrm>
            <a:off x="4932040" y="3811704"/>
            <a:ext cx="3301386" cy="346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4932040" y="2715766"/>
            <a:ext cx="7207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钢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724128" y="2715766"/>
            <a:ext cx="460190" cy="487715"/>
          </a:xfrm>
          <a:prstGeom prst="rect">
            <a:avLst/>
          </a:prstGeom>
        </p:spPr>
      </p:pic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6372200" y="2715766"/>
            <a:ext cx="57606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619F7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钅</a:t>
            </a:r>
            <a:endParaRPr lang="zh-CN" altLang="en-US" sz="4000">
              <a:solidFill>
                <a:srgbClr val="619F7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948264" y="2859782"/>
            <a:ext cx="484002" cy="487715"/>
          </a:xfrm>
          <a:prstGeom prst="rect">
            <a:avLst/>
          </a:prstGeom>
        </p:spPr>
      </p:pic>
      <p:sp>
        <p:nvSpPr>
          <p:cNvPr id="34" name="矩形 3"/>
          <p:cNvSpPr>
            <a:spLocks noChangeArrowheads="1"/>
          </p:cNvSpPr>
          <p:nvPr/>
        </p:nvSpPr>
        <p:spPr bwMode="auto">
          <a:xfrm>
            <a:off x="7380313" y="2643758"/>
            <a:ext cx="792088" cy="7328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冈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" grpId="0"/>
      <p:bldP spid="29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479152" y="1407781"/>
            <a:ext cx="8151042" cy="2990048"/>
            <a:chOff x="908781" y="-196709"/>
            <a:chExt cx="7959099" cy="2991773"/>
          </a:xfrm>
        </p:grpSpPr>
        <p:grpSp>
          <p:nvGrpSpPr>
            <p:cNvPr id="4" name="组合 29"/>
            <p:cNvGrpSpPr/>
            <p:nvPr/>
          </p:nvGrpSpPr>
          <p:grpSpPr>
            <a:xfrm>
              <a:off x="908781" y="-196709"/>
              <a:ext cx="7959099" cy="2991773"/>
              <a:chOff x="870096" y="-112639"/>
              <a:chExt cx="7959099" cy="2991773"/>
            </a:xfrm>
          </p:grpSpPr>
          <p:sp>
            <p:nvSpPr>
              <p:cNvPr id="19" name="矩形: 圆角 18"/>
              <p:cNvSpPr/>
              <p:nvPr/>
            </p:nvSpPr>
            <p:spPr>
              <a:xfrm>
                <a:off x="870096" y="-112639"/>
                <a:ext cx="7959099" cy="2991773"/>
              </a:xfrm>
              <a:prstGeom prst="roundRect">
                <a:avLst>
                  <a:gd name="adj" fmla="val 5669"/>
                </a:avLst>
              </a:prstGeom>
              <a:solidFill>
                <a:srgbClr val="FEFEF2"/>
              </a:solidFill>
              <a:ln>
                <a:solidFill>
                  <a:srgbClr val="6CAAE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20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0" name="矩形 32"/>
              <p:cNvSpPr>
                <a:spLocks noChangeArrowheads="1"/>
              </p:cNvSpPr>
              <p:nvPr/>
            </p:nvSpPr>
            <p:spPr bwMode="auto">
              <a:xfrm>
                <a:off x="981378" y="142282"/>
                <a:ext cx="7770371" cy="226038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60000"/>
                  </a:lnSpc>
                </a:pPr>
                <a:r>
                  <a:rPr lang="zh-CN" altLang="en-US" sz="3200" dirty="0">
                    <a:solidFill>
                      <a:srgbClr val="5C91C0"/>
                    </a:solidFill>
                    <a:latin typeface="黑体" panose="02010609060101010101" charset="-122"/>
                    <a:ea typeface="黑体" panose="02010609060101010101" charset="-122"/>
                  </a:rPr>
                  <a:t>用组词做动作的方法识记</a:t>
                </a:r>
                <a:endParaRPr lang="en-US" altLang="zh-CN" sz="3200" dirty="0">
                  <a:solidFill>
                    <a:srgbClr val="5C91C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  <a:p>
                <a:pPr>
                  <a:lnSpc>
                    <a:spcPct val="160000"/>
                  </a:lnSpc>
                </a:pPr>
                <a:r>
                  <a:rPr lang="zh-CN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如“撑”，组成“撑船、撑伞”，通过做“撑船”“撑伞”的动作，了解这些动作离不开手掌。 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8" name="图片 30"/>
            <p:cNvPicPr>
              <a:picLocks noChangeAspect="1"/>
            </p:cNvPicPr>
            <p:nvPr/>
          </p:nvPicPr>
          <p:blipFill>
            <a:blip r:embed="rId1" cstate="email"/>
            <a:srcRect l="63445" b="8884"/>
            <a:stretch>
              <a:fillRect/>
            </a:stretch>
          </p:blipFill>
          <p:spPr bwMode="auto">
            <a:xfrm>
              <a:off x="5448042" y="2424783"/>
              <a:ext cx="3301798" cy="370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" name="组合 15"/>
          <p:cNvGrpSpPr/>
          <p:nvPr/>
        </p:nvGrpSpPr>
        <p:grpSpPr>
          <a:xfrm>
            <a:off x="251520" y="667596"/>
            <a:ext cx="1772888" cy="527933"/>
            <a:chOff x="3082405" y="2194979"/>
            <a:chExt cx="1569956" cy="527933"/>
          </a:xfrm>
        </p:grpSpPr>
        <p:sp>
          <p:nvSpPr>
            <p:cNvPr id="17" name="圆角矩形 1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5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082405" y="2194979"/>
              <a:ext cx="156995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识字方法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660063"/>
            <a:ext cx="1883980" cy="527933"/>
            <a:chOff x="3015981" y="2194979"/>
            <a:chExt cx="1702804" cy="527933"/>
          </a:xfrm>
        </p:grpSpPr>
        <p:sp>
          <p:nvSpPr>
            <p:cNvPr id="3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6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15981" y="2194979"/>
              <a:ext cx="17028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识记生字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8" name="圆角矩形 7"/>
          <p:cNvSpPr/>
          <p:nvPr/>
        </p:nvSpPr>
        <p:spPr>
          <a:xfrm>
            <a:off x="3196819" y="863065"/>
            <a:ext cx="2750364" cy="578882"/>
          </a:xfrm>
          <a:prstGeom prst="round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看图片，做动作</a:t>
            </a:r>
            <a:endParaRPr lang="zh-CN" altLang="en-US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3728" y="1691391"/>
            <a:ext cx="2016224" cy="1833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157057" y="1782545"/>
            <a:ext cx="2477413" cy="1651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5737583" y="3772690"/>
            <a:ext cx="1316360" cy="578882"/>
          </a:xfrm>
          <a:prstGeom prst="roundRect">
            <a:avLst/>
          </a:prstGeom>
          <a:solidFill>
            <a:schemeClr val="bg1"/>
          </a:solidFill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撑船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2786589" y="3772690"/>
            <a:ext cx="618568" cy="578882"/>
          </a:xfrm>
          <a:prstGeom prst="roundRect">
            <a:avLst/>
          </a:prstGeom>
          <a:solidFill>
            <a:schemeClr val="bg1"/>
          </a:solidFill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撑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660063"/>
            <a:ext cx="1883980" cy="527933"/>
            <a:chOff x="3015981" y="2194979"/>
            <a:chExt cx="1702804" cy="527933"/>
          </a:xfrm>
        </p:grpSpPr>
        <p:sp>
          <p:nvSpPr>
            <p:cNvPr id="3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6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15981" y="2194979"/>
              <a:ext cx="17028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识记生字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8" name="圆角矩形 7"/>
          <p:cNvSpPr/>
          <p:nvPr/>
        </p:nvSpPr>
        <p:spPr>
          <a:xfrm>
            <a:off x="3196819" y="863065"/>
            <a:ext cx="2750364" cy="578882"/>
          </a:xfrm>
          <a:prstGeom prst="round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看图片，做动作</a:t>
            </a:r>
            <a:endParaRPr lang="zh-CN" altLang="en-US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5737583" y="4011910"/>
            <a:ext cx="1316360" cy="578882"/>
          </a:xfrm>
          <a:prstGeom prst="roundRect">
            <a:avLst/>
          </a:prstGeom>
          <a:solidFill>
            <a:schemeClr val="bg1"/>
          </a:solidFill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撑伞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2786589" y="4011910"/>
            <a:ext cx="618568" cy="578882"/>
          </a:xfrm>
          <a:prstGeom prst="roundRect">
            <a:avLst/>
          </a:prstGeom>
          <a:solidFill>
            <a:schemeClr val="bg1"/>
          </a:solidFill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撑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96998" y="1818045"/>
            <a:ext cx="1997530" cy="19975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97108" y="1588137"/>
            <a:ext cx="1997530" cy="22478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8"/>
          <p:cNvSpPr/>
          <p:nvPr/>
        </p:nvSpPr>
        <p:spPr bwMode="auto">
          <a:xfrm>
            <a:off x="217895" y="1314993"/>
            <a:ext cx="8673556" cy="3448596"/>
          </a:xfrm>
          <a:prstGeom prst="roundRect">
            <a:avLst>
              <a:gd name="adj" fmla="val 5669"/>
            </a:avLst>
          </a:prstGeom>
          <a:solidFill>
            <a:srgbClr val="FEFEF2"/>
          </a:solidFill>
          <a:ln>
            <a:solidFill>
              <a:srgbClr val="6CAAE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2087724" y="1459307"/>
            <a:ext cx="496855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zh-CN" sz="2800" dirty="0" smtClean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课文讲了一个什么故事？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0" name="图片 30"/>
          <p:cNvPicPr>
            <a:picLocks noChangeAspect="1"/>
          </p:cNvPicPr>
          <p:nvPr/>
        </p:nvPicPr>
        <p:blipFill>
          <a:blip r:embed="rId1" cstate="email"/>
          <a:srcRect l="63445" b="8884"/>
          <a:stretch>
            <a:fillRect/>
          </a:stretch>
        </p:blipFill>
        <p:spPr bwMode="auto">
          <a:xfrm>
            <a:off x="5364088" y="4423481"/>
            <a:ext cx="3301386" cy="346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3386" y="2121151"/>
            <a:ext cx="4896544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课文讲“我”喜欢站在渡口边的枫树下看喜鹊的窝，看见喜鹊阿姨站在窝边，教喜鹊弟弟学习、游戏，“我”为懂得他们的语言交流而感到高兴。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652120" y="2303205"/>
            <a:ext cx="2919243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3" name="组合 12"/>
          <p:cNvGrpSpPr/>
          <p:nvPr/>
        </p:nvGrpSpPr>
        <p:grpSpPr>
          <a:xfrm>
            <a:off x="107504" y="660063"/>
            <a:ext cx="1883980" cy="527933"/>
            <a:chOff x="3015981" y="2194979"/>
            <a:chExt cx="1702804" cy="527933"/>
          </a:xfrm>
        </p:grpSpPr>
        <p:sp>
          <p:nvSpPr>
            <p:cNvPr id="14" name="圆角矩形 1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015981" y="2194979"/>
              <a:ext cx="17028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整体感知</a:t>
              </a:r>
              <a:endParaRPr lang="zh-CN" altLang="en-US" sz="2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8"/>
          <p:cNvSpPr/>
          <p:nvPr/>
        </p:nvSpPr>
        <p:spPr bwMode="auto">
          <a:xfrm>
            <a:off x="435609" y="1236617"/>
            <a:ext cx="8238128" cy="3526972"/>
          </a:xfrm>
          <a:prstGeom prst="roundRect">
            <a:avLst>
              <a:gd name="adj" fmla="val 5669"/>
            </a:avLst>
          </a:prstGeom>
          <a:solidFill>
            <a:srgbClr val="FEFEF2"/>
          </a:solidFill>
          <a:ln>
            <a:solidFill>
              <a:srgbClr val="6CAAE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2087724" y="1349632"/>
            <a:ext cx="496855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读读下面的句子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0" name="图片 30"/>
          <p:cNvPicPr>
            <a:picLocks noChangeAspect="1"/>
          </p:cNvPicPr>
          <p:nvPr/>
        </p:nvPicPr>
        <p:blipFill>
          <a:blip r:embed="rId1" cstate="email"/>
          <a:srcRect l="63445" b="8884"/>
          <a:stretch>
            <a:fillRect/>
          </a:stretch>
        </p:blipFill>
        <p:spPr bwMode="auto">
          <a:xfrm>
            <a:off x="5364088" y="4423481"/>
            <a:ext cx="3301386" cy="346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049492" y="1872852"/>
            <a:ext cx="6714918" cy="27515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①我们村的渡口旁有一棵枫树，我很喜欢它。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②枫树上有一个喜鹊的窝，我喜欢极了。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③是的，我喜欢站在枫树下，抬头看喜鹊的窝。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④我真是喜欢极了。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⑤喜鹊弟弟长得真快，好极了。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⑥我真高兴啊！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7504" y="569469"/>
            <a:ext cx="1883980" cy="527933"/>
            <a:chOff x="3015981" y="2194979"/>
            <a:chExt cx="1702804" cy="527933"/>
          </a:xfrm>
        </p:grpSpPr>
        <p:sp>
          <p:nvSpPr>
            <p:cNvPr id="14" name="圆角矩形 1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3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015981" y="2194979"/>
              <a:ext cx="17028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朗读指导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8"/>
          <p:cNvSpPr/>
          <p:nvPr/>
        </p:nvSpPr>
        <p:spPr bwMode="auto">
          <a:xfrm>
            <a:off x="435609" y="1236617"/>
            <a:ext cx="8238128" cy="3526972"/>
          </a:xfrm>
          <a:prstGeom prst="roundRect">
            <a:avLst>
              <a:gd name="adj" fmla="val 5669"/>
            </a:avLst>
          </a:prstGeom>
          <a:solidFill>
            <a:srgbClr val="FEFEF2"/>
          </a:solidFill>
          <a:ln>
            <a:solidFill>
              <a:srgbClr val="6CAAE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0" name="图片 30"/>
          <p:cNvPicPr>
            <a:picLocks noChangeAspect="1"/>
          </p:cNvPicPr>
          <p:nvPr/>
        </p:nvPicPr>
        <p:blipFill>
          <a:blip r:embed="rId1" cstate="email"/>
          <a:srcRect l="63445" b="8884"/>
          <a:stretch>
            <a:fillRect/>
          </a:stretch>
        </p:blipFill>
        <p:spPr bwMode="auto">
          <a:xfrm>
            <a:off x="5364088" y="4423481"/>
            <a:ext cx="3301386" cy="346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755576" y="1707654"/>
            <a:ext cx="481865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①我们村的渡口旁有一棵枫树，</a:t>
            </a:r>
            <a:r>
              <a:rPr lang="zh-CN" altLang="en-US" sz="2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en-US" altLang="zh-CN" sz="2400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喜欢它</a:t>
            </a:r>
            <a:r>
              <a:rPr lang="zh-CN" altLang="en-US" sz="2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7504" y="569469"/>
            <a:ext cx="1883980" cy="527933"/>
            <a:chOff x="3015981" y="2194979"/>
            <a:chExt cx="1702804" cy="527933"/>
          </a:xfrm>
        </p:grpSpPr>
        <p:sp>
          <p:nvSpPr>
            <p:cNvPr id="14" name="圆角矩形 1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3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015981" y="2194979"/>
              <a:ext cx="17028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朗读指导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755576" y="2966386"/>
            <a:ext cx="481865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　　朗读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句子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：可强调“枫树、很喜欢”，突出“我很喜欢枫树”。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862653" y="3036242"/>
            <a:ext cx="2304256" cy="154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6145135" y="1315326"/>
            <a:ext cx="1531532" cy="1720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8"/>
          <p:cNvSpPr/>
          <p:nvPr/>
        </p:nvSpPr>
        <p:spPr bwMode="auto">
          <a:xfrm>
            <a:off x="435609" y="1236617"/>
            <a:ext cx="8238128" cy="3526972"/>
          </a:xfrm>
          <a:prstGeom prst="roundRect">
            <a:avLst>
              <a:gd name="adj" fmla="val 5669"/>
            </a:avLst>
          </a:prstGeom>
          <a:solidFill>
            <a:srgbClr val="FEFEF2"/>
          </a:solidFill>
          <a:ln>
            <a:solidFill>
              <a:srgbClr val="6CAAE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0" name="图片 30"/>
          <p:cNvPicPr>
            <a:picLocks noChangeAspect="1"/>
          </p:cNvPicPr>
          <p:nvPr/>
        </p:nvPicPr>
        <p:blipFill>
          <a:blip r:embed="rId1" cstate="email"/>
          <a:srcRect l="63445" b="8884"/>
          <a:stretch>
            <a:fillRect/>
          </a:stretch>
        </p:blipFill>
        <p:spPr bwMode="auto">
          <a:xfrm>
            <a:off x="5364088" y="4423481"/>
            <a:ext cx="3301386" cy="346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755576" y="1570014"/>
            <a:ext cx="5040560" cy="8358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①我们村的渡口旁有一棵枫树，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我很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喜欢它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②枫树上有一个喜鹊的窝，我喜欢极了</a:t>
            </a:r>
            <a:r>
              <a:rPr lang="zh-CN" altLang="en-US" sz="20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7504" y="569469"/>
            <a:ext cx="1883980" cy="527933"/>
            <a:chOff x="3015981" y="2194979"/>
            <a:chExt cx="1702804" cy="527933"/>
          </a:xfrm>
        </p:grpSpPr>
        <p:sp>
          <p:nvSpPr>
            <p:cNvPr id="14" name="圆角矩形 1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3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015981" y="2194979"/>
              <a:ext cx="17028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朗读指导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755576" y="2533068"/>
            <a:ext cx="5040560" cy="20928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　朗读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句子</a:t>
            </a:r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：可强调“枫树、很喜欢”，突出“我很喜欢枫树”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朗读</a:t>
            </a:r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句子②：可强调“窝、喜欢”两个词，读“极”字语音稍微拖长，“了”则要读得又轻又短，突出我喜欢喜鹊的窝。</a:t>
            </a: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862653" y="3036242"/>
            <a:ext cx="2304256" cy="154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6145135" y="1315326"/>
            <a:ext cx="1531532" cy="1720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8"/>
          <p:cNvSpPr/>
          <p:nvPr/>
        </p:nvSpPr>
        <p:spPr bwMode="auto">
          <a:xfrm>
            <a:off x="435609" y="1236617"/>
            <a:ext cx="8238128" cy="3526972"/>
          </a:xfrm>
          <a:prstGeom prst="roundRect">
            <a:avLst>
              <a:gd name="adj" fmla="val 5669"/>
            </a:avLst>
          </a:prstGeom>
          <a:solidFill>
            <a:srgbClr val="FEFEF2"/>
          </a:solidFill>
          <a:ln>
            <a:solidFill>
              <a:srgbClr val="6CAAE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0" name="图片 30"/>
          <p:cNvPicPr>
            <a:picLocks noChangeAspect="1"/>
          </p:cNvPicPr>
          <p:nvPr/>
        </p:nvPicPr>
        <p:blipFill>
          <a:blip r:embed="rId1" cstate="email"/>
          <a:srcRect l="63445" b="8884"/>
          <a:stretch>
            <a:fillRect/>
          </a:stretch>
        </p:blipFill>
        <p:spPr bwMode="auto">
          <a:xfrm>
            <a:off x="5364088" y="4423481"/>
            <a:ext cx="3301386" cy="346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755576" y="1570014"/>
            <a:ext cx="5040560" cy="984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③是的，我喜欢站在枫树下，抬头看喜鹊的窝</a:t>
            </a:r>
            <a:r>
              <a:rPr lang="zh-CN" altLang="en-US" sz="24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7504" y="569469"/>
            <a:ext cx="1883980" cy="527933"/>
            <a:chOff x="3015981" y="2194979"/>
            <a:chExt cx="1702804" cy="527933"/>
          </a:xfrm>
        </p:grpSpPr>
        <p:sp>
          <p:nvSpPr>
            <p:cNvPr id="14" name="圆角矩形 1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3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015981" y="2194979"/>
              <a:ext cx="17028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朗读指导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755576" y="2571750"/>
            <a:ext cx="5040560" cy="1944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　　朗读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句子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：句子③用一个“是的”再次强调自己喜欢喜鹊的窝，好像对话中的应答，朗读时语气要轻柔而肯定。</a:t>
            </a:r>
            <a:endParaRPr lang="zh-CN" altLang="en-US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084055" y="1898000"/>
            <a:ext cx="2195318" cy="2204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6270" y="1"/>
            <a:ext cx="3177729" cy="51366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3428182" cy="105057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9159240" cy="5052060"/>
          </a:xfrm>
          <a:prstGeom prst="rect">
            <a:avLst/>
          </a:prstGeom>
          <a:solidFill>
            <a:srgbClr val="E5FAF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476330" y="1152549"/>
            <a:ext cx="1305720" cy="1305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362825" y="1186830"/>
            <a:ext cx="1352550" cy="1352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159883" y="907256"/>
            <a:ext cx="1654880" cy="3593307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4619080" y="907256"/>
            <a:ext cx="1717426" cy="357011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/>
          <p:cNvSpPr txBox="1"/>
          <p:nvPr/>
        </p:nvSpPr>
        <p:spPr>
          <a:xfrm>
            <a:off x="862561" y="1520756"/>
            <a:ext cx="608495" cy="2101989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zh-CN" altLang="en-US" sz="32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喜鹊报喜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3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2661900" y="123825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717 -0.21482 L 1.11111E-06 4.07407E-06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6" y="1074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8"/>
          <p:cNvSpPr/>
          <p:nvPr/>
        </p:nvSpPr>
        <p:spPr bwMode="auto">
          <a:xfrm>
            <a:off x="435609" y="1236617"/>
            <a:ext cx="8238128" cy="3526972"/>
          </a:xfrm>
          <a:prstGeom prst="roundRect">
            <a:avLst>
              <a:gd name="adj" fmla="val 5669"/>
            </a:avLst>
          </a:prstGeom>
          <a:solidFill>
            <a:srgbClr val="FEFEF2"/>
          </a:solidFill>
          <a:ln>
            <a:solidFill>
              <a:srgbClr val="6CAAE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0" name="图片 30"/>
          <p:cNvPicPr>
            <a:picLocks noChangeAspect="1"/>
          </p:cNvPicPr>
          <p:nvPr/>
        </p:nvPicPr>
        <p:blipFill>
          <a:blip r:embed="rId1" cstate="email"/>
          <a:srcRect l="63445" b="8884"/>
          <a:stretch>
            <a:fillRect/>
          </a:stretch>
        </p:blipFill>
        <p:spPr bwMode="auto">
          <a:xfrm>
            <a:off x="5364088" y="4423481"/>
            <a:ext cx="3301386" cy="346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755576" y="1570014"/>
            <a:ext cx="5040560" cy="14646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④我真是喜欢极了。</a:t>
            </a:r>
            <a:endParaRPr lang="zh-CN" altLang="en-US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⑤喜鹊弟弟长得真快，好极了。</a:t>
            </a:r>
            <a:endParaRPr lang="zh-CN" altLang="en-US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⑥我真高兴啊！</a:t>
            </a:r>
            <a:endParaRPr lang="zh-CN" altLang="en-US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7504" y="569469"/>
            <a:ext cx="1883980" cy="527933"/>
            <a:chOff x="3015981" y="2194979"/>
            <a:chExt cx="1702804" cy="527933"/>
          </a:xfrm>
        </p:grpSpPr>
        <p:sp>
          <p:nvSpPr>
            <p:cNvPr id="14" name="圆角矩形 1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3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015981" y="2194979"/>
              <a:ext cx="17028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朗读指导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755576" y="3048172"/>
            <a:ext cx="5040560" cy="14646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　　朗读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句子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④⑤⑥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：都可以强调“真”，读出儿童纯真的发自内心的喜爱之情。</a:t>
            </a:r>
            <a:endParaRPr lang="zh-CN" altLang="en-US" sz="24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012160" y="2918633"/>
            <a:ext cx="2219736" cy="1523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6304179" y="1395285"/>
            <a:ext cx="1635698" cy="1523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8"/>
          <p:cNvSpPr/>
          <p:nvPr/>
        </p:nvSpPr>
        <p:spPr bwMode="auto">
          <a:xfrm>
            <a:off x="435609" y="1236617"/>
            <a:ext cx="8238128" cy="3526972"/>
          </a:xfrm>
          <a:prstGeom prst="roundRect">
            <a:avLst>
              <a:gd name="adj" fmla="val 5669"/>
            </a:avLst>
          </a:prstGeom>
          <a:solidFill>
            <a:srgbClr val="FEFEF2"/>
          </a:solidFill>
          <a:ln>
            <a:solidFill>
              <a:srgbClr val="6CAAE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0" name="图片 30"/>
          <p:cNvPicPr>
            <a:picLocks noChangeAspect="1"/>
          </p:cNvPicPr>
          <p:nvPr/>
        </p:nvPicPr>
        <p:blipFill>
          <a:blip r:embed="rId1" cstate="email"/>
          <a:srcRect l="63445" b="8884"/>
          <a:stretch>
            <a:fillRect/>
          </a:stretch>
        </p:blipFill>
        <p:spPr bwMode="auto">
          <a:xfrm>
            <a:off x="5364088" y="4423481"/>
            <a:ext cx="3301386" cy="346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633590" y="2226650"/>
            <a:ext cx="3578370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　　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鹊！鹊！鹊！”喜鹊阿姨教道。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7504" y="569469"/>
            <a:ext cx="1883980" cy="527933"/>
            <a:chOff x="3015981" y="2194979"/>
            <a:chExt cx="1702804" cy="527933"/>
          </a:xfrm>
        </p:grpSpPr>
        <p:sp>
          <p:nvSpPr>
            <p:cNvPr id="14" name="圆角矩形 1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3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015981" y="2194979"/>
              <a:ext cx="17028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朗读指导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633591" y="3339256"/>
            <a:ext cx="3578370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　　喜鹊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弟弟也跟着学：“鹊，鹊，鹊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81987" y="1322383"/>
            <a:ext cx="1980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第一组对话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87868" y="1806554"/>
            <a:ext cx="3800196" cy="2781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矩形 22"/>
          <p:cNvSpPr/>
          <p:nvPr/>
        </p:nvSpPr>
        <p:spPr>
          <a:xfrm>
            <a:off x="4573249" y="1980262"/>
            <a:ext cx="2160240" cy="4927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“鹊！鹊！鹊！”</a:t>
            </a:r>
            <a:endParaRPr lang="zh-CN" altLang="en-US" sz="1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10334" y="3745971"/>
            <a:ext cx="2448272" cy="3958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“鹊，鹊，鹊</a:t>
            </a:r>
            <a:r>
              <a:rPr lang="en-US" altLang="zh-CN" sz="1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1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2" grpId="0"/>
      <p:bldP spid="23" grpId="0"/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8"/>
          <p:cNvSpPr/>
          <p:nvPr/>
        </p:nvSpPr>
        <p:spPr bwMode="auto">
          <a:xfrm>
            <a:off x="435609" y="1236617"/>
            <a:ext cx="8238128" cy="3526972"/>
          </a:xfrm>
          <a:prstGeom prst="roundRect">
            <a:avLst>
              <a:gd name="adj" fmla="val 5669"/>
            </a:avLst>
          </a:prstGeom>
          <a:solidFill>
            <a:srgbClr val="FEFEF2"/>
          </a:solidFill>
          <a:ln>
            <a:solidFill>
              <a:srgbClr val="6CAAE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2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504" y="569469"/>
            <a:ext cx="1883980" cy="527933"/>
            <a:chOff x="3015981" y="2194979"/>
            <a:chExt cx="1702804" cy="527933"/>
          </a:xfrm>
        </p:grpSpPr>
        <p:sp>
          <p:nvSpPr>
            <p:cNvPr id="4" name="圆角矩形 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3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15981" y="2194979"/>
              <a:ext cx="17028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朗读指导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3581987" y="1363912"/>
            <a:ext cx="1980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第一组对话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43588" y="1902031"/>
            <a:ext cx="3773813" cy="2762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/>
          <p:cNvSpPr/>
          <p:nvPr/>
        </p:nvSpPr>
        <p:spPr>
          <a:xfrm>
            <a:off x="4644008" y="2097116"/>
            <a:ext cx="2160240" cy="4927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“鹊！鹊！鹊！”</a:t>
            </a:r>
            <a:endParaRPr lang="zh-CN" altLang="en-US" sz="1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12160" y="3795886"/>
            <a:ext cx="2448272" cy="3958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“鹊，鹊，鹊</a:t>
            </a:r>
            <a:r>
              <a:rPr lang="en-US" altLang="zh-CN" sz="1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1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677742" y="2218349"/>
            <a:ext cx="3909511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　　“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鹊！鹊！鹊！”句中有三个“！”，增强了语音的节奏感和韵律，朗读时音量可稍微放大，语音可稍稍拖长，读出节奏感，再现喜鹊阿姨满含慈爱认真教读拼音的情景。”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99592" y="1427276"/>
            <a:ext cx="2517101" cy="442674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</a:t>
            </a:r>
            <a:r>
              <a:rPr lang="zh-CN" altLang="en-US" sz="200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喜鹊阿姨说的话</a:t>
            </a:r>
            <a:endParaRPr lang="zh-CN" altLang="en-US" sz="2000">
              <a:solidFill>
                <a:schemeClr val="accent3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8"/>
          <p:cNvSpPr/>
          <p:nvPr/>
        </p:nvSpPr>
        <p:spPr bwMode="auto">
          <a:xfrm>
            <a:off x="435609" y="1236617"/>
            <a:ext cx="8238128" cy="3526972"/>
          </a:xfrm>
          <a:prstGeom prst="roundRect">
            <a:avLst>
              <a:gd name="adj" fmla="val 5669"/>
            </a:avLst>
          </a:prstGeom>
          <a:solidFill>
            <a:srgbClr val="FEFEF2"/>
          </a:solidFill>
          <a:ln>
            <a:solidFill>
              <a:srgbClr val="6CAAE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2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504" y="569469"/>
            <a:ext cx="1883980" cy="527933"/>
            <a:chOff x="3015981" y="2194979"/>
            <a:chExt cx="1702804" cy="527933"/>
          </a:xfrm>
        </p:grpSpPr>
        <p:sp>
          <p:nvSpPr>
            <p:cNvPr id="4" name="圆角矩形 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3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15981" y="2194979"/>
              <a:ext cx="17028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朗读指导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3581987" y="1363912"/>
            <a:ext cx="1980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第一组对话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43588" y="1902031"/>
            <a:ext cx="3773813" cy="2762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/>
          <p:cNvSpPr/>
          <p:nvPr/>
        </p:nvSpPr>
        <p:spPr>
          <a:xfrm>
            <a:off x="4644008" y="2097116"/>
            <a:ext cx="2160240" cy="4927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“鹊！鹊！鹊！”</a:t>
            </a:r>
            <a:endParaRPr lang="zh-CN" altLang="en-US" sz="1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12160" y="3795886"/>
            <a:ext cx="2448272" cy="3958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“鹊，鹊，鹊</a:t>
            </a:r>
            <a:r>
              <a:rPr lang="en-US" altLang="zh-CN" sz="1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1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601902" y="2162607"/>
            <a:ext cx="4065846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　　喜鹊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弟弟跟着喜鹊阿姨学，发出的声音是“鹊，鹊，鹊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，句子使用的标点是逗号和省略号，表明喜鹊弟弟声音稚嫩，节奏不稳定，因此可以读得长一声、短一声，再现小喜鹊咿呀学语的情景。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99593" y="1427276"/>
            <a:ext cx="2517100" cy="442674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</a:t>
            </a:r>
            <a:r>
              <a:rPr lang="zh-CN" altLang="en-US" sz="200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喜鹊弟弟说的话</a:t>
            </a:r>
            <a:endParaRPr lang="zh-CN" altLang="en-US" sz="2000">
              <a:solidFill>
                <a:schemeClr val="accent3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8"/>
          <p:cNvSpPr/>
          <p:nvPr/>
        </p:nvSpPr>
        <p:spPr bwMode="auto">
          <a:xfrm>
            <a:off x="435609" y="1236617"/>
            <a:ext cx="8238128" cy="3526972"/>
          </a:xfrm>
          <a:prstGeom prst="roundRect">
            <a:avLst>
              <a:gd name="adj" fmla="val 5669"/>
            </a:avLst>
          </a:prstGeom>
          <a:solidFill>
            <a:srgbClr val="FEFEF2"/>
          </a:solidFill>
          <a:ln>
            <a:solidFill>
              <a:srgbClr val="6CAAE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2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504" y="569469"/>
            <a:ext cx="1883980" cy="527933"/>
            <a:chOff x="3015981" y="2194979"/>
            <a:chExt cx="1702804" cy="527933"/>
          </a:xfrm>
        </p:grpSpPr>
        <p:sp>
          <p:nvSpPr>
            <p:cNvPr id="4" name="圆角矩形 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3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15981" y="2194979"/>
              <a:ext cx="17028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朗读指导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3581987" y="1363912"/>
            <a:ext cx="1980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第二组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对话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6418" y="1902031"/>
            <a:ext cx="3773813" cy="2762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/>
          <p:cNvSpPr/>
          <p:nvPr/>
        </p:nvSpPr>
        <p:spPr>
          <a:xfrm>
            <a:off x="566838" y="2097116"/>
            <a:ext cx="2160240" cy="4927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“鹊！鹊鹊鹊？”</a:t>
            </a:r>
            <a:endParaRPr lang="zh-CN" altLang="en-US" sz="1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4990" y="3867894"/>
            <a:ext cx="2448272" cy="3958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“鹊！鹊！鹊鹊鹊！”</a:t>
            </a:r>
            <a:endParaRPr lang="zh-CN" altLang="en-US" sz="1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4440231" y="2097613"/>
            <a:ext cx="4065846" cy="1151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　　我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看见喜鹊阿姨站在窝边，指着上升的太阳，问喜鹊弟弟：“鹊！鹊鹊鹊？”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4440231" y="3338665"/>
            <a:ext cx="406584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　　喜鹊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弟弟一齐快乐地回答：“鹊！鹊鹊！鹊鹊鹊！”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8"/>
          <p:cNvSpPr/>
          <p:nvPr/>
        </p:nvSpPr>
        <p:spPr bwMode="auto">
          <a:xfrm>
            <a:off x="435609" y="1236617"/>
            <a:ext cx="8238128" cy="3526972"/>
          </a:xfrm>
          <a:prstGeom prst="roundRect">
            <a:avLst>
              <a:gd name="adj" fmla="val 5669"/>
            </a:avLst>
          </a:prstGeom>
          <a:solidFill>
            <a:srgbClr val="FEFEF2"/>
          </a:solidFill>
          <a:ln>
            <a:solidFill>
              <a:srgbClr val="6CAAE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2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504" y="569469"/>
            <a:ext cx="1883980" cy="527933"/>
            <a:chOff x="3015981" y="2194979"/>
            <a:chExt cx="1702804" cy="527933"/>
          </a:xfrm>
        </p:grpSpPr>
        <p:sp>
          <p:nvSpPr>
            <p:cNvPr id="4" name="圆角矩形 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3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15981" y="2194979"/>
              <a:ext cx="17028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朗读指导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3581987" y="1363912"/>
            <a:ext cx="1980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第二组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对话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6418" y="1902031"/>
            <a:ext cx="3773813" cy="2762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/>
          <p:cNvSpPr/>
          <p:nvPr/>
        </p:nvSpPr>
        <p:spPr>
          <a:xfrm>
            <a:off x="566838" y="2097116"/>
            <a:ext cx="2160240" cy="4927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“鹊！鹊鹊鹊？”</a:t>
            </a:r>
            <a:endParaRPr lang="zh-CN" altLang="en-US" sz="1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4990" y="3867894"/>
            <a:ext cx="2448272" cy="3958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“鹊！鹊！鹊鹊鹊！”</a:t>
            </a:r>
            <a:endParaRPr lang="zh-CN" altLang="en-US" sz="1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4440231" y="2064963"/>
            <a:ext cx="4065846" cy="2436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　　喜鹊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阿姨的话，有感叹号和问号，第一句“鹊！”后面是感叹号，可重读；“鹊鹊鹊？”后面是问号，读“鹊鹊鹊”的最后一个“鹊”字时，语调可微微往上扬，读出疑问的语气。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724128" y="1404185"/>
            <a:ext cx="2517100" cy="442674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</a:t>
            </a:r>
            <a:r>
              <a:rPr lang="zh-CN" altLang="en-US" sz="200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喜鹊阿姨说的话</a:t>
            </a:r>
            <a:endParaRPr lang="zh-CN" altLang="en-US" sz="2000">
              <a:solidFill>
                <a:schemeClr val="accent3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8"/>
          <p:cNvSpPr/>
          <p:nvPr/>
        </p:nvSpPr>
        <p:spPr bwMode="auto">
          <a:xfrm>
            <a:off x="435609" y="1236617"/>
            <a:ext cx="8238128" cy="3526972"/>
          </a:xfrm>
          <a:prstGeom prst="roundRect">
            <a:avLst>
              <a:gd name="adj" fmla="val 5669"/>
            </a:avLst>
          </a:prstGeom>
          <a:solidFill>
            <a:srgbClr val="FEFEF2"/>
          </a:solidFill>
          <a:ln>
            <a:solidFill>
              <a:srgbClr val="6CAAE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2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504" y="569469"/>
            <a:ext cx="1883980" cy="527933"/>
            <a:chOff x="3015981" y="2194979"/>
            <a:chExt cx="1702804" cy="527933"/>
          </a:xfrm>
        </p:grpSpPr>
        <p:sp>
          <p:nvSpPr>
            <p:cNvPr id="4" name="圆角矩形 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3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15981" y="2194979"/>
              <a:ext cx="17028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朗读指导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3581987" y="1363912"/>
            <a:ext cx="1980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第二组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对话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6418" y="1902031"/>
            <a:ext cx="3773813" cy="2762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/>
          <p:cNvSpPr/>
          <p:nvPr/>
        </p:nvSpPr>
        <p:spPr>
          <a:xfrm>
            <a:off x="566838" y="2097116"/>
            <a:ext cx="2160240" cy="4927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“鹊！鹊鹊鹊？”</a:t>
            </a:r>
            <a:endParaRPr lang="zh-CN" altLang="en-US" sz="1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4990" y="3867894"/>
            <a:ext cx="2448272" cy="3958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“鹊！鹊！鹊鹊鹊！”</a:t>
            </a:r>
            <a:endParaRPr lang="zh-CN" altLang="en-US" sz="1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4440231" y="2064963"/>
            <a:ext cx="4065846" cy="2561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　　朗读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喜鹊弟弟的话时，可引导学生关注提示语“一齐”“快乐”，指导有节奏地读出“鹊！鹊鹊！鹊鹊鹊！”。喜鹊弟弟的话连用了三个感叹号，两个“鹊”字、三个“鹊”字连读时，语速可适当加快，音量渐渐升高，表达出欢喜、自豪之情。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724128" y="1404185"/>
            <a:ext cx="2517100" cy="442674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</a:t>
            </a:r>
            <a:r>
              <a:rPr lang="zh-CN" altLang="en-US" sz="200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喜鹊弟弟说的话</a:t>
            </a:r>
            <a:endParaRPr lang="zh-CN" altLang="en-US" sz="2000">
              <a:solidFill>
                <a:schemeClr val="accent3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28"/>
          <p:cNvGrpSpPr/>
          <p:nvPr/>
        </p:nvGrpSpPr>
        <p:grpSpPr>
          <a:xfrm>
            <a:off x="986762" y="1347614"/>
            <a:ext cx="7170476" cy="1577796"/>
            <a:chOff x="1319564" y="34809"/>
            <a:chExt cx="7171372" cy="2097801"/>
          </a:xfrm>
        </p:grpSpPr>
        <p:grpSp>
          <p:nvGrpSpPr>
            <p:cNvPr id="18" name="组合 29"/>
            <p:cNvGrpSpPr/>
            <p:nvPr/>
          </p:nvGrpSpPr>
          <p:grpSpPr>
            <a:xfrm>
              <a:off x="1319564" y="34809"/>
              <a:ext cx="7171372" cy="2097801"/>
              <a:chOff x="1280879" y="118879"/>
              <a:chExt cx="7171372" cy="2097801"/>
            </a:xfrm>
          </p:grpSpPr>
          <p:sp>
            <p:nvSpPr>
              <p:cNvPr id="20" name="矩形: 圆角 19"/>
              <p:cNvSpPr/>
              <p:nvPr/>
            </p:nvSpPr>
            <p:spPr>
              <a:xfrm>
                <a:off x="1280879" y="118879"/>
                <a:ext cx="7171372" cy="2097801"/>
              </a:xfrm>
              <a:prstGeom prst="roundRect">
                <a:avLst>
                  <a:gd name="adj" fmla="val 50000"/>
                </a:avLst>
              </a:prstGeom>
              <a:solidFill>
                <a:srgbClr val="FEFEF2"/>
              </a:solidFill>
              <a:ln>
                <a:solidFill>
                  <a:srgbClr val="6CAAE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200"/>
              </a:p>
            </p:txBody>
          </p:sp>
          <p:sp>
            <p:nvSpPr>
              <p:cNvPr id="21" name="矩形 32"/>
              <p:cNvSpPr>
                <a:spLocks noChangeArrowheads="1"/>
              </p:cNvSpPr>
              <p:nvPr/>
            </p:nvSpPr>
            <p:spPr bwMode="auto">
              <a:xfrm>
                <a:off x="1414201" y="695185"/>
                <a:ext cx="6900024" cy="8478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黑体" panose="02010609060101010101" charset="-122"/>
                    <a:ea typeface="黑体" panose="02010609060101010101" charset="-122"/>
                  </a:rPr>
                  <a:t>“我”喜欢的这棵枫树在哪儿？长什么样？</a:t>
                </a:r>
                <a:endParaRPr lang="zh-CN" altLang="en-US" sz="280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pic>
          <p:nvPicPr>
            <p:cNvPr id="19" name="图片 30"/>
            <p:cNvPicPr>
              <a:picLocks noChangeAspect="1"/>
            </p:cNvPicPr>
            <p:nvPr/>
          </p:nvPicPr>
          <p:blipFill>
            <a:blip r:embed="rId1" cstate="email"/>
            <a:srcRect l="63445" b="8884"/>
            <a:stretch>
              <a:fillRect/>
            </a:stretch>
          </p:blipFill>
          <p:spPr bwMode="auto">
            <a:xfrm>
              <a:off x="4635491" y="1664351"/>
              <a:ext cx="3301798" cy="460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" name="组合 21"/>
          <p:cNvGrpSpPr/>
          <p:nvPr/>
        </p:nvGrpSpPr>
        <p:grpSpPr>
          <a:xfrm>
            <a:off x="384524" y="602955"/>
            <a:ext cx="1471085" cy="527933"/>
            <a:chOff x="3131840" y="2194979"/>
            <a:chExt cx="1471085" cy="527933"/>
          </a:xfrm>
        </p:grpSpPr>
        <p:sp>
          <p:nvSpPr>
            <p:cNvPr id="23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155079" y="2194979"/>
              <a:ext cx="142460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9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259633" y="3167321"/>
            <a:ext cx="2016224" cy="1444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527884" y="3189084"/>
            <a:ext cx="2088232" cy="1401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5868144" y="3191999"/>
            <a:ext cx="2016224" cy="1395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32"/>
          <p:cNvSpPr>
            <a:spLocks noChangeArrowheads="1"/>
          </p:cNvSpPr>
          <p:nvPr/>
        </p:nvSpPr>
        <p:spPr bwMode="auto">
          <a:xfrm>
            <a:off x="1475656" y="4078097"/>
            <a:ext cx="61926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smtClean="0">
                <a:latin typeface="黑体" panose="02010609060101010101" charset="-122"/>
                <a:ea typeface="黑体" panose="02010609060101010101" charset="-122"/>
              </a:rPr>
              <a:t>“我”喜欢的这棵枫树在村渡口旁。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21"/>
          <p:cNvGrpSpPr/>
          <p:nvPr/>
        </p:nvGrpSpPr>
        <p:grpSpPr>
          <a:xfrm>
            <a:off x="467544" y="699542"/>
            <a:ext cx="1471085" cy="527933"/>
            <a:chOff x="3131840" y="2194979"/>
            <a:chExt cx="1471085" cy="527933"/>
          </a:xfrm>
        </p:grpSpPr>
        <p:sp>
          <p:nvSpPr>
            <p:cNvPr id="23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155079" y="2194979"/>
              <a:ext cx="142460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9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475656" y="1482551"/>
            <a:ext cx="2659712" cy="2166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716016" y="1053761"/>
            <a:ext cx="4032447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32"/>
          <p:cNvSpPr>
            <a:spLocks noChangeArrowheads="1"/>
          </p:cNvSpPr>
          <p:nvPr/>
        </p:nvSpPr>
        <p:spPr bwMode="auto">
          <a:xfrm>
            <a:off x="899592" y="3633233"/>
            <a:ext cx="7344816" cy="984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mtClean="0">
                <a:latin typeface="黑体" panose="02010609060101010101" charset="-122"/>
                <a:ea typeface="黑体" panose="02010609060101010101" charset="-122"/>
              </a:rPr>
              <a:t>    这课枫树长得好像一把很大又很高的绿色太阳伞，一直打开着。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21"/>
          <p:cNvGrpSpPr/>
          <p:nvPr/>
        </p:nvGrpSpPr>
        <p:grpSpPr>
          <a:xfrm>
            <a:off x="616289" y="679841"/>
            <a:ext cx="1471085" cy="527933"/>
            <a:chOff x="3131840" y="2194979"/>
            <a:chExt cx="1471085" cy="527933"/>
          </a:xfrm>
        </p:grpSpPr>
        <p:sp>
          <p:nvSpPr>
            <p:cNvPr id="23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155079" y="2194979"/>
              <a:ext cx="142460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9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5361" name="AutoShape 1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508104" y="1523636"/>
            <a:ext cx="2158720" cy="18059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45974" y="1172284"/>
            <a:ext cx="1706882" cy="2212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6270" y="1"/>
            <a:ext cx="3177729" cy="51366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3428182" cy="105057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7044" y="-6068"/>
            <a:ext cx="9159240" cy="5052060"/>
          </a:xfrm>
          <a:prstGeom prst="rect">
            <a:avLst/>
          </a:prstGeom>
          <a:solidFill>
            <a:srgbClr val="E5FAF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64758" y="693538"/>
            <a:ext cx="2643812" cy="578882"/>
          </a:xfrm>
          <a:prstGeom prst="round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帮助同学回忆</a:t>
            </a:r>
            <a:endParaRPr lang="zh-CN" altLang="en-US" sz="28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475656" y="3926493"/>
            <a:ext cx="5572211" cy="793708"/>
            <a:chOff x="4375290" y="4149396"/>
            <a:chExt cx="4778333" cy="654101"/>
          </a:xfrm>
        </p:grpSpPr>
        <p:sp>
          <p:nvSpPr>
            <p:cNvPr id="20" name="任意多边形: 形状 19"/>
            <p:cNvSpPr/>
            <p:nvPr/>
          </p:nvSpPr>
          <p:spPr>
            <a:xfrm flipH="1">
              <a:off x="4375290" y="4149398"/>
              <a:ext cx="3223151" cy="654099"/>
            </a:xfrm>
            <a:custGeom>
              <a:avLst/>
              <a:gdLst>
                <a:gd name="connsiteX0" fmla="*/ 2657153 w 3108529"/>
                <a:gd name="connsiteY0" fmla="*/ 0 h 396892"/>
                <a:gd name="connsiteX1" fmla="*/ 2882841 w 3108529"/>
                <a:gd name="connsiteY1" fmla="*/ 0 h 396892"/>
                <a:gd name="connsiteX2" fmla="*/ 3108529 w 3108529"/>
                <a:gd name="connsiteY2" fmla="*/ 198446 h 396892"/>
                <a:gd name="connsiteX3" fmla="*/ 2882841 w 3108529"/>
                <a:gd name="connsiteY3" fmla="*/ 396892 h 396892"/>
                <a:gd name="connsiteX4" fmla="*/ 2657153 w 3108529"/>
                <a:gd name="connsiteY4" fmla="*/ 396892 h 396892"/>
                <a:gd name="connsiteX5" fmla="*/ 2657153 w 3108529"/>
                <a:gd name="connsiteY5" fmla="*/ 396446 h 396892"/>
                <a:gd name="connsiteX6" fmla="*/ 0 w 3108529"/>
                <a:gd name="connsiteY6" fmla="*/ 396446 h 396892"/>
                <a:gd name="connsiteX7" fmla="*/ 0 w 3108529"/>
                <a:gd name="connsiteY7" fmla="*/ 446 h 396892"/>
                <a:gd name="connsiteX8" fmla="*/ 2657153 w 3108529"/>
                <a:gd name="connsiteY8" fmla="*/ 446 h 39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8529" h="396892">
                  <a:moveTo>
                    <a:pt x="2657153" y="0"/>
                  </a:moveTo>
                  <a:lnTo>
                    <a:pt x="2882841" y="0"/>
                  </a:lnTo>
                  <a:cubicBezTo>
                    <a:pt x="3007485" y="0"/>
                    <a:pt x="3108529" y="88847"/>
                    <a:pt x="3108529" y="198446"/>
                  </a:cubicBezTo>
                  <a:cubicBezTo>
                    <a:pt x="3108529" y="308045"/>
                    <a:pt x="3007485" y="396892"/>
                    <a:pt x="2882841" y="396892"/>
                  </a:cubicBezTo>
                  <a:lnTo>
                    <a:pt x="2657153" y="396892"/>
                  </a:lnTo>
                  <a:lnTo>
                    <a:pt x="2657153" y="396446"/>
                  </a:lnTo>
                  <a:lnTo>
                    <a:pt x="0" y="396446"/>
                  </a:lnTo>
                  <a:lnTo>
                    <a:pt x="0" y="446"/>
                  </a:lnTo>
                  <a:lnTo>
                    <a:pt x="2657153" y="446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 flipH="1">
              <a:off x="6262414" y="4149396"/>
              <a:ext cx="2891209" cy="654099"/>
            </a:xfrm>
            <a:custGeom>
              <a:avLst/>
              <a:gdLst>
                <a:gd name="connsiteX0" fmla="*/ 2657153 w 3108529"/>
                <a:gd name="connsiteY0" fmla="*/ 0 h 396892"/>
                <a:gd name="connsiteX1" fmla="*/ 2882841 w 3108529"/>
                <a:gd name="connsiteY1" fmla="*/ 0 h 396892"/>
                <a:gd name="connsiteX2" fmla="*/ 3108529 w 3108529"/>
                <a:gd name="connsiteY2" fmla="*/ 198446 h 396892"/>
                <a:gd name="connsiteX3" fmla="*/ 2882841 w 3108529"/>
                <a:gd name="connsiteY3" fmla="*/ 396892 h 396892"/>
                <a:gd name="connsiteX4" fmla="*/ 2657153 w 3108529"/>
                <a:gd name="connsiteY4" fmla="*/ 396892 h 396892"/>
                <a:gd name="connsiteX5" fmla="*/ 2657153 w 3108529"/>
                <a:gd name="connsiteY5" fmla="*/ 396446 h 396892"/>
                <a:gd name="connsiteX6" fmla="*/ 0 w 3108529"/>
                <a:gd name="connsiteY6" fmla="*/ 396446 h 396892"/>
                <a:gd name="connsiteX7" fmla="*/ 0 w 3108529"/>
                <a:gd name="connsiteY7" fmla="*/ 446 h 396892"/>
                <a:gd name="connsiteX8" fmla="*/ 2657153 w 3108529"/>
                <a:gd name="connsiteY8" fmla="*/ 446 h 39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8529" h="396892">
                  <a:moveTo>
                    <a:pt x="2657153" y="0"/>
                  </a:moveTo>
                  <a:lnTo>
                    <a:pt x="2882841" y="0"/>
                  </a:lnTo>
                  <a:cubicBezTo>
                    <a:pt x="3007485" y="0"/>
                    <a:pt x="3108529" y="88847"/>
                    <a:pt x="3108529" y="198446"/>
                  </a:cubicBezTo>
                  <a:cubicBezTo>
                    <a:pt x="3108529" y="308045"/>
                    <a:pt x="3007485" y="396892"/>
                    <a:pt x="2882841" y="396892"/>
                  </a:cubicBezTo>
                  <a:lnTo>
                    <a:pt x="2657153" y="396892"/>
                  </a:lnTo>
                  <a:lnTo>
                    <a:pt x="2657153" y="396446"/>
                  </a:lnTo>
                  <a:lnTo>
                    <a:pt x="0" y="396446"/>
                  </a:lnTo>
                  <a:lnTo>
                    <a:pt x="0" y="446"/>
                  </a:lnTo>
                  <a:lnTo>
                    <a:pt x="2657153" y="446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6" name="矩形 14"/>
            <p:cNvSpPr>
              <a:spLocks noChangeArrowheads="1"/>
            </p:cNvSpPr>
            <p:nvPr/>
          </p:nvSpPr>
          <p:spPr bwMode="auto">
            <a:xfrm>
              <a:off x="4622287" y="4154759"/>
              <a:ext cx="4288338" cy="6341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200" dirty="0" smtClean="0">
                  <a:latin typeface="黑体" panose="02010609060101010101" charset="-122"/>
                  <a:ea typeface="黑体" panose="02010609060101010101" charset="-122"/>
                </a:rPr>
                <a:t>我们一年级的时候，学过一篇关于喜鹊的课文，题目谁还记得？</a:t>
              </a:r>
              <a:endParaRPr lang="zh-CN" altLang="en-US" sz="22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69518" y="3845393"/>
            <a:ext cx="944658" cy="944658"/>
            <a:chOff x="7430445" y="3423165"/>
            <a:chExt cx="463660" cy="463659"/>
          </a:xfrm>
        </p:grpSpPr>
        <p:sp>
          <p:nvSpPr>
            <p:cNvPr id="18" name="椭圆 17"/>
            <p:cNvSpPr/>
            <p:nvPr/>
          </p:nvSpPr>
          <p:spPr>
            <a:xfrm>
              <a:off x="7452083" y="3435609"/>
              <a:ext cx="432823" cy="432822"/>
            </a:xfrm>
            <a:prstGeom prst="ellipse">
              <a:avLst/>
            </a:prstGeom>
            <a:solidFill>
              <a:srgbClr val="AE7B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000"/>
            </a:p>
          </p:txBody>
        </p:sp>
        <p:pic>
          <p:nvPicPr>
            <p:cNvPr id="19" name="图片 1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7430445" y="3423165"/>
              <a:ext cx="463660" cy="463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66494" y="1368205"/>
            <a:ext cx="3811012" cy="2407090"/>
          </a:xfrm>
          <a:prstGeom prst="rect">
            <a:avLst/>
          </a:prstGeom>
          <a:ln>
            <a:noFill/>
          </a:ln>
          <a:effectLst>
            <a:softEdge rad="381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476330" y="1152549"/>
            <a:ext cx="1305720" cy="1305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362825" y="1186830"/>
            <a:ext cx="1352550" cy="1352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717 -0.21482 L 1.11111E-06 4.07407E-06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6" y="1074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28"/>
          <p:cNvGrpSpPr/>
          <p:nvPr/>
        </p:nvGrpSpPr>
        <p:grpSpPr>
          <a:xfrm>
            <a:off x="934135" y="2308043"/>
            <a:ext cx="7275730" cy="1792189"/>
            <a:chOff x="1266930" y="-250244"/>
            <a:chExt cx="7276639" cy="2382854"/>
          </a:xfrm>
        </p:grpSpPr>
        <p:grpSp>
          <p:nvGrpSpPr>
            <p:cNvPr id="18" name="组合 29"/>
            <p:cNvGrpSpPr/>
            <p:nvPr/>
          </p:nvGrpSpPr>
          <p:grpSpPr>
            <a:xfrm>
              <a:off x="1266930" y="-250244"/>
              <a:ext cx="7276639" cy="2382854"/>
              <a:chOff x="1228245" y="-166174"/>
              <a:chExt cx="7276639" cy="2382854"/>
            </a:xfrm>
          </p:grpSpPr>
          <p:sp>
            <p:nvSpPr>
              <p:cNvPr id="20" name="矩形: 圆角 19"/>
              <p:cNvSpPr/>
              <p:nvPr/>
            </p:nvSpPr>
            <p:spPr>
              <a:xfrm>
                <a:off x="1228245" y="-166174"/>
                <a:ext cx="7276639" cy="2382854"/>
              </a:xfrm>
              <a:prstGeom prst="roundRect">
                <a:avLst>
                  <a:gd name="adj" fmla="val 50000"/>
                </a:avLst>
              </a:prstGeom>
              <a:solidFill>
                <a:srgbClr val="FEFEF2"/>
              </a:solidFill>
              <a:ln>
                <a:solidFill>
                  <a:srgbClr val="6CAAE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200"/>
              </a:p>
            </p:txBody>
          </p:sp>
          <p:sp>
            <p:nvSpPr>
              <p:cNvPr id="21" name="矩形 32"/>
              <p:cNvSpPr>
                <a:spLocks noChangeArrowheads="1"/>
              </p:cNvSpPr>
              <p:nvPr/>
            </p:nvSpPr>
            <p:spPr bwMode="auto">
              <a:xfrm>
                <a:off x="1519470" y="-89198"/>
                <a:ext cx="6748563" cy="20429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文中的“我”喜欢站在渡口边的枫树底下看喜鹊的窝，看见喜鹊阿姨站在窝边，教喜鹊弟弟唱歌、游戏、学习拼音字母，以及看日出。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9" name="图片 30"/>
            <p:cNvPicPr>
              <a:picLocks noChangeAspect="1"/>
            </p:cNvPicPr>
            <p:nvPr/>
          </p:nvPicPr>
          <p:blipFill>
            <a:blip r:embed="rId1" cstate="email"/>
            <a:srcRect l="63445" b="8884"/>
            <a:stretch>
              <a:fillRect/>
            </a:stretch>
          </p:blipFill>
          <p:spPr bwMode="auto">
            <a:xfrm>
              <a:off x="4635491" y="1664351"/>
              <a:ext cx="3301798" cy="460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" name="组合 21"/>
          <p:cNvGrpSpPr/>
          <p:nvPr/>
        </p:nvGrpSpPr>
        <p:grpSpPr>
          <a:xfrm>
            <a:off x="616289" y="679841"/>
            <a:ext cx="1471085" cy="527933"/>
            <a:chOff x="3131840" y="2194979"/>
            <a:chExt cx="1471085" cy="527933"/>
          </a:xfrm>
        </p:grpSpPr>
        <p:sp>
          <p:nvSpPr>
            <p:cNvPr id="23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155079" y="2194979"/>
              <a:ext cx="142460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9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2702521" y="1500128"/>
            <a:ext cx="3737750" cy="451939"/>
            <a:chOff x="6281883" y="4172877"/>
            <a:chExt cx="3138457" cy="371600"/>
          </a:xfrm>
        </p:grpSpPr>
        <p:sp>
          <p:nvSpPr>
            <p:cNvPr id="15" name="任意多边形: 形状 14"/>
            <p:cNvSpPr/>
            <p:nvPr/>
          </p:nvSpPr>
          <p:spPr>
            <a:xfrm flipH="1">
              <a:off x="6281883" y="4172877"/>
              <a:ext cx="3138457" cy="371600"/>
            </a:xfrm>
            <a:custGeom>
              <a:avLst/>
              <a:gdLst>
                <a:gd name="connsiteX0" fmla="*/ 2657153 w 3108529"/>
                <a:gd name="connsiteY0" fmla="*/ 0 h 396892"/>
                <a:gd name="connsiteX1" fmla="*/ 2882841 w 3108529"/>
                <a:gd name="connsiteY1" fmla="*/ 0 h 396892"/>
                <a:gd name="connsiteX2" fmla="*/ 3108529 w 3108529"/>
                <a:gd name="connsiteY2" fmla="*/ 198446 h 396892"/>
                <a:gd name="connsiteX3" fmla="*/ 2882841 w 3108529"/>
                <a:gd name="connsiteY3" fmla="*/ 396892 h 396892"/>
                <a:gd name="connsiteX4" fmla="*/ 2657153 w 3108529"/>
                <a:gd name="connsiteY4" fmla="*/ 396892 h 396892"/>
                <a:gd name="connsiteX5" fmla="*/ 2657153 w 3108529"/>
                <a:gd name="connsiteY5" fmla="*/ 396446 h 396892"/>
                <a:gd name="connsiteX6" fmla="*/ 0 w 3108529"/>
                <a:gd name="connsiteY6" fmla="*/ 396446 h 396892"/>
                <a:gd name="connsiteX7" fmla="*/ 0 w 3108529"/>
                <a:gd name="connsiteY7" fmla="*/ 446 h 396892"/>
                <a:gd name="connsiteX8" fmla="*/ 2657153 w 3108529"/>
                <a:gd name="connsiteY8" fmla="*/ 446 h 396892"/>
                <a:gd name="connsiteX0-1" fmla="*/ 3305699 w 3757075"/>
                <a:gd name="connsiteY0-2" fmla="*/ 0 h 396892"/>
                <a:gd name="connsiteX1-3" fmla="*/ 3531387 w 3757075"/>
                <a:gd name="connsiteY1-4" fmla="*/ 0 h 396892"/>
                <a:gd name="connsiteX2-5" fmla="*/ 3757075 w 3757075"/>
                <a:gd name="connsiteY2-6" fmla="*/ 198446 h 396892"/>
                <a:gd name="connsiteX3-7" fmla="*/ 3531387 w 3757075"/>
                <a:gd name="connsiteY3-8" fmla="*/ 396892 h 396892"/>
                <a:gd name="connsiteX4-9" fmla="*/ 3305699 w 3757075"/>
                <a:gd name="connsiteY4-10" fmla="*/ 396892 h 396892"/>
                <a:gd name="connsiteX5-11" fmla="*/ 3305699 w 3757075"/>
                <a:gd name="connsiteY5-12" fmla="*/ 396446 h 396892"/>
                <a:gd name="connsiteX6-13" fmla="*/ 648546 w 3757075"/>
                <a:gd name="connsiteY6-14" fmla="*/ 396446 h 396892"/>
                <a:gd name="connsiteX7-15" fmla="*/ 0 w 3757075"/>
                <a:gd name="connsiteY7-16" fmla="*/ 446 h 396892"/>
                <a:gd name="connsiteX8-17" fmla="*/ 3305699 w 3757075"/>
                <a:gd name="connsiteY8-18" fmla="*/ 446 h 396892"/>
                <a:gd name="connsiteX9" fmla="*/ 3305699 w 3757075"/>
                <a:gd name="connsiteY9" fmla="*/ 0 h 396892"/>
                <a:gd name="connsiteX0-19" fmla="*/ 3421510 w 3872886"/>
                <a:gd name="connsiteY0-20" fmla="*/ 0 h 404981"/>
                <a:gd name="connsiteX1-21" fmla="*/ 3647198 w 3872886"/>
                <a:gd name="connsiteY1-22" fmla="*/ 0 h 404981"/>
                <a:gd name="connsiteX2-23" fmla="*/ 3872886 w 3872886"/>
                <a:gd name="connsiteY2-24" fmla="*/ 198446 h 404981"/>
                <a:gd name="connsiteX3-25" fmla="*/ 3647198 w 3872886"/>
                <a:gd name="connsiteY3-26" fmla="*/ 396892 h 404981"/>
                <a:gd name="connsiteX4-27" fmla="*/ 3421510 w 3872886"/>
                <a:gd name="connsiteY4-28" fmla="*/ 396892 h 404981"/>
                <a:gd name="connsiteX5-29" fmla="*/ 3421510 w 3872886"/>
                <a:gd name="connsiteY5-30" fmla="*/ 396446 h 404981"/>
                <a:gd name="connsiteX6-31" fmla="*/ 0 w 3872886"/>
                <a:gd name="connsiteY6-32" fmla="*/ 404981 h 404981"/>
                <a:gd name="connsiteX7-33" fmla="*/ 115811 w 3872886"/>
                <a:gd name="connsiteY7-34" fmla="*/ 446 h 404981"/>
                <a:gd name="connsiteX8-35" fmla="*/ 3421510 w 3872886"/>
                <a:gd name="connsiteY8-36" fmla="*/ 446 h 404981"/>
                <a:gd name="connsiteX9-37" fmla="*/ 3421510 w 3872886"/>
                <a:gd name="connsiteY9-38" fmla="*/ 0 h 4049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3872886" h="404981">
                  <a:moveTo>
                    <a:pt x="3421510" y="0"/>
                  </a:moveTo>
                  <a:lnTo>
                    <a:pt x="3647198" y="0"/>
                  </a:lnTo>
                  <a:cubicBezTo>
                    <a:pt x="3771842" y="0"/>
                    <a:pt x="3872886" y="88847"/>
                    <a:pt x="3872886" y="198446"/>
                  </a:cubicBezTo>
                  <a:cubicBezTo>
                    <a:pt x="3872886" y="308045"/>
                    <a:pt x="3771842" y="396892"/>
                    <a:pt x="3647198" y="396892"/>
                  </a:cubicBezTo>
                  <a:lnTo>
                    <a:pt x="3421510" y="396892"/>
                  </a:lnTo>
                  <a:lnTo>
                    <a:pt x="3421510" y="396446"/>
                  </a:lnTo>
                  <a:lnTo>
                    <a:pt x="0" y="404981"/>
                  </a:lnTo>
                  <a:lnTo>
                    <a:pt x="115811" y="446"/>
                  </a:lnTo>
                  <a:lnTo>
                    <a:pt x="3421510" y="446"/>
                  </a:lnTo>
                  <a:lnTo>
                    <a:pt x="3421510" y="0"/>
                  </a:lnTo>
                  <a:close/>
                </a:path>
              </a:pathLst>
            </a:custGeom>
            <a:solidFill>
              <a:srgbClr val="C3DC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2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6" name="矩形 24"/>
            <p:cNvSpPr>
              <a:spLocks noChangeArrowheads="1"/>
            </p:cNvSpPr>
            <p:nvPr/>
          </p:nvSpPr>
          <p:spPr bwMode="auto">
            <a:xfrm>
              <a:off x="6386833" y="4194184"/>
              <a:ext cx="2653613" cy="3289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</a:rPr>
                <a:t>课文中的“我”喜欢什么？</a:t>
              </a:r>
              <a:endParaRPr lang="zh-CN" altLang="en-US" sz="20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87835" y="1377735"/>
            <a:ext cx="671512" cy="671513"/>
            <a:chOff x="7425146" y="3408998"/>
            <a:chExt cx="485843" cy="485842"/>
          </a:xfrm>
        </p:grpSpPr>
        <p:sp>
          <p:nvSpPr>
            <p:cNvPr id="25" name="椭圆 24"/>
            <p:cNvSpPr/>
            <p:nvPr/>
          </p:nvSpPr>
          <p:spPr>
            <a:xfrm>
              <a:off x="7452604" y="3435990"/>
              <a:ext cx="431861" cy="431859"/>
            </a:xfrm>
            <a:prstGeom prst="ellipse">
              <a:avLst/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000"/>
            </a:p>
          </p:txBody>
        </p:sp>
        <p:pic>
          <p:nvPicPr>
            <p:cNvPr id="26" name="图片 2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7425146" y="3408998"/>
              <a:ext cx="485843" cy="485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16289" y="686236"/>
            <a:ext cx="1471085" cy="521538"/>
            <a:chOff x="3131840" y="2201374"/>
            <a:chExt cx="1471085" cy="521538"/>
          </a:xfrm>
        </p:grpSpPr>
        <p:sp>
          <p:nvSpPr>
            <p:cNvPr id="9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DCA298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55079" y="2201374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taozhishuxue" panose="02010600040101010101" pitchFamily="2" charset="-128"/>
                </a:rPr>
                <a:t>指导书写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taozhishuxue" panose="02010600040101010101" pitchFamily="2" charset="-128"/>
              </a:endParaRPr>
            </a:p>
          </p:txBody>
        </p:sp>
        <p:sp>
          <p:nvSpPr>
            <p:cNvPr id="12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87507" y="1565738"/>
            <a:ext cx="1707224" cy="17072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44524" y="1565739"/>
            <a:ext cx="1707224" cy="170722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16016" y="1565738"/>
            <a:ext cx="1707224" cy="17072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3032" y="1569301"/>
            <a:ext cx="1707224" cy="170722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600486" y="3742945"/>
            <a:ext cx="6546264" cy="451939"/>
            <a:chOff x="3923672" y="4172877"/>
            <a:chExt cx="5496668" cy="371600"/>
          </a:xfrm>
        </p:grpSpPr>
        <p:sp>
          <p:nvSpPr>
            <p:cNvPr id="24" name="任意多边形: 形状 23"/>
            <p:cNvSpPr/>
            <p:nvPr/>
          </p:nvSpPr>
          <p:spPr>
            <a:xfrm flipH="1">
              <a:off x="3923672" y="4172877"/>
              <a:ext cx="3138457" cy="371600"/>
            </a:xfrm>
            <a:custGeom>
              <a:avLst/>
              <a:gdLst>
                <a:gd name="connsiteX0" fmla="*/ 2657153 w 3108529"/>
                <a:gd name="connsiteY0" fmla="*/ 0 h 396892"/>
                <a:gd name="connsiteX1" fmla="*/ 2882841 w 3108529"/>
                <a:gd name="connsiteY1" fmla="*/ 0 h 396892"/>
                <a:gd name="connsiteX2" fmla="*/ 3108529 w 3108529"/>
                <a:gd name="connsiteY2" fmla="*/ 198446 h 396892"/>
                <a:gd name="connsiteX3" fmla="*/ 2882841 w 3108529"/>
                <a:gd name="connsiteY3" fmla="*/ 396892 h 396892"/>
                <a:gd name="connsiteX4" fmla="*/ 2657153 w 3108529"/>
                <a:gd name="connsiteY4" fmla="*/ 396892 h 396892"/>
                <a:gd name="connsiteX5" fmla="*/ 2657153 w 3108529"/>
                <a:gd name="connsiteY5" fmla="*/ 396446 h 396892"/>
                <a:gd name="connsiteX6" fmla="*/ 0 w 3108529"/>
                <a:gd name="connsiteY6" fmla="*/ 396446 h 396892"/>
                <a:gd name="connsiteX7" fmla="*/ 0 w 3108529"/>
                <a:gd name="connsiteY7" fmla="*/ 446 h 396892"/>
                <a:gd name="connsiteX8" fmla="*/ 2657153 w 3108529"/>
                <a:gd name="connsiteY8" fmla="*/ 446 h 396892"/>
                <a:gd name="connsiteX0-1" fmla="*/ 3305699 w 3757075"/>
                <a:gd name="connsiteY0-2" fmla="*/ 0 h 396892"/>
                <a:gd name="connsiteX1-3" fmla="*/ 3531387 w 3757075"/>
                <a:gd name="connsiteY1-4" fmla="*/ 0 h 396892"/>
                <a:gd name="connsiteX2-5" fmla="*/ 3757075 w 3757075"/>
                <a:gd name="connsiteY2-6" fmla="*/ 198446 h 396892"/>
                <a:gd name="connsiteX3-7" fmla="*/ 3531387 w 3757075"/>
                <a:gd name="connsiteY3-8" fmla="*/ 396892 h 396892"/>
                <a:gd name="connsiteX4-9" fmla="*/ 3305699 w 3757075"/>
                <a:gd name="connsiteY4-10" fmla="*/ 396892 h 396892"/>
                <a:gd name="connsiteX5-11" fmla="*/ 3305699 w 3757075"/>
                <a:gd name="connsiteY5-12" fmla="*/ 396446 h 396892"/>
                <a:gd name="connsiteX6-13" fmla="*/ 648546 w 3757075"/>
                <a:gd name="connsiteY6-14" fmla="*/ 396446 h 396892"/>
                <a:gd name="connsiteX7-15" fmla="*/ 0 w 3757075"/>
                <a:gd name="connsiteY7-16" fmla="*/ 446 h 396892"/>
                <a:gd name="connsiteX8-17" fmla="*/ 3305699 w 3757075"/>
                <a:gd name="connsiteY8-18" fmla="*/ 446 h 396892"/>
                <a:gd name="connsiteX9" fmla="*/ 3305699 w 3757075"/>
                <a:gd name="connsiteY9" fmla="*/ 0 h 396892"/>
                <a:gd name="connsiteX0-19" fmla="*/ 3421510 w 3872886"/>
                <a:gd name="connsiteY0-20" fmla="*/ 0 h 404981"/>
                <a:gd name="connsiteX1-21" fmla="*/ 3647198 w 3872886"/>
                <a:gd name="connsiteY1-22" fmla="*/ 0 h 404981"/>
                <a:gd name="connsiteX2-23" fmla="*/ 3872886 w 3872886"/>
                <a:gd name="connsiteY2-24" fmla="*/ 198446 h 404981"/>
                <a:gd name="connsiteX3-25" fmla="*/ 3647198 w 3872886"/>
                <a:gd name="connsiteY3-26" fmla="*/ 396892 h 404981"/>
                <a:gd name="connsiteX4-27" fmla="*/ 3421510 w 3872886"/>
                <a:gd name="connsiteY4-28" fmla="*/ 396892 h 404981"/>
                <a:gd name="connsiteX5-29" fmla="*/ 3421510 w 3872886"/>
                <a:gd name="connsiteY5-30" fmla="*/ 396446 h 404981"/>
                <a:gd name="connsiteX6-31" fmla="*/ 0 w 3872886"/>
                <a:gd name="connsiteY6-32" fmla="*/ 404981 h 404981"/>
                <a:gd name="connsiteX7-33" fmla="*/ 115811 w 3872886"/>
                <a:gd name="connsiteY7-34" fmla="*/ 446 h 404981"/>
                <a:gd name="connsiteX8-35" fmla="*/ 3421510 w 3872886"/>
                <a:gd name="connsiteY8-36" fmla="*/ 446 h 404981"/>
                <a:gd name="connsiteX9-37" fmla="*/ 3421510 w 3872886"/>
                <a:gd name="connsiteY9-38" fmla="*/ 0 h 4049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3872886" h="404981">
                  <a:moveTo>
                    <a:pt x="3421510" y="0"/>
                  </a:moveTo>
                  <a:lnTo>
                    <a:pt x="3647198" y="0"/>
                  </a:lnTo>
                  <a:cubicBezTo>
                    <a:pt x="3771842" y="0"/>
                    <a:pt x="3872886" y="88847"/>
                    <a:pt x="3872886" y="198446"/>
                  </a:cubicBezTo>
                  <a:cubicBezTo>
                    <a:pt x="3872886" y="308045"/>
                    <a:pt x="3771842" y="396892"/>
                    <a:pt x="3647198" y="396892"/>
                  </a:cubicBezTo>
                  <a:lnTo>
                    <a:pt x="3421510" y="396892"/>
                  </a:lnTo>
                  <a:lnTo>
                    <a:pt x="3421510" y="396446"/>
                  </a:lnTo>
                  <a:lnTo>
                    <a:pt x="0" y="404981"/>
                  </a:lnTo>
                  <a:lnTo>
                    <a:pt x="115811" y="446"/>
                  </a:lnTo>
                  <a:lnTo>
                    <a:pt x="3421510" y="446"/>
                  </a:lnTo>
                  <a:lnTo>
                    <a:pt x="3421510" y="0"/>
                  </a:lnTo>
                  <a:close/>
                </a:path>
              </a:pathLst>
            </a:custGeom>
            <a:solidFill>
              <a:srgbClr val="EFD5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2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 flipH="1">
              <a:off x="6281883" y="4172877"/>
              <a:ext cx="3138457" cy="371600"/>
            </a:xfrm>
            <a:custGeom>
              <a:avLst/>
              <a:gdLst>
                <a:gd name="connsiteX0" fmla="*/ 2657153 w 3108529"/>
                <a:gd name="connsiteY0" fmla="*/ 0 h 396892"/>
                <a:gd name="connsiteX1" fmla="*/ 2882841 w 3108529"/>
                <a:gd name="connsiteY1" fmla="*/ 0 h 396892"/>
                <a:gd name="connsiteX2" fmla="*/ 3108529 w 3108529"/>
                <a:gd name="connsiteY2" fmla="*/ 198446 h 396892"/>
                <a:gd name="connsiteX3" fmla="*/ 2882841 w 3108529"/>
                <a:gd name="connsiteY3" fmla="*/ 396892 h 396892"/>
                <a:gd name="connsiteX4" fmla="*/ 2657153 w 3108529"/>
                <a:gd name="connsiteY4" fmla="*/ 396892 h 396892"/>
                <a:gd name="connsiteX5" fmla="*/ 2657153 w 3108529"/>
                <a:gd name="connsiteY5" fmla="*/ 396446 h 396892"/>
                <a:gd name="connsiteX6" fmla="*/ 0 w 3108529"/>
                <a:gd name="connsiteY6" fmla="*/ 396446 h 396892"/>
                <a:gd name="connsiteX7" fmla="*/ 0 w 3108529"/>
                <a:gd name="connsiteY7" fmla="*/ 446 h 396892"/>
                <a:gd name="connsiteX8" fmla="*/ 2657153 w 3108529"/>
                <a:gd name="connsiteY8" fmla="*/ 446 h 396892"/>
                <a:gd name="connsiteX0-1" fmla="*/ 3305699 w 3757075"/>
                <a:gd name="connsiteY0-2" fmla="*/ 0 h 396892"/>
                <a:gd name="connsiteX1-3" fmla="*/ 3531387 w 3757075"/>
                <a:gd name="connsiteY1-4" fmla="*/ 0 h 396892"/>
                <a:gd name="connsiteX2-5" fmla="*/ 3757075 w 3757075"/>
                <a:gd name="connsiteY2-6" fmla="*/ 198446 h 396892"/>
                <a:gd name="connsiteX3-7" fmla="*/ 3531387 w 3757075"/>
                <a:gd name="connsiteY3-8" fmla="*/ 396892 h 396892"/>
                <a:gd name="connsiteX4-9" fmla="*/ 3305699 w 3757075"/>
                <a:gd name="connsiteY4-10" fmla="*/ 396892 h 396892"/>
                <a:gd name="connsiteX5-11" fmla="*/ 3305699 w 3757075"/>
                <a:gd name="connsiteY5-12" fmla="*/ 396446 h 396892"/>
                <a:gd name="connsiteX6-13" fmla="*/ 648546 w 3757075"/>
                <a:gd name="connsiteY6-14" fmla="*/ 396446 h 396892"/>
                <a:gd name="connsiteX7-15" fmla="*/ 0 w 3757075"/>
                <a:gd name="connsiteY7-16" fmla="*/ 446 h 396892"/>
                <a:gd name="connsiteX8-17" fmla="*/ 3305699 w 3757075"/>
                <a:gd name="connsiteY8-18" fmla="*/ 446 h 396892"/>
                <a:gd name="connsiteX9" fmla="*/ 3305699 w 3757075"/>
                <a:gd name="connsiteY9" fmla="*/ 0 h 396892"/>
                <a:gd name="connsiteX0-19" fmla="*/ 3421510 w 3872886"/>
                <a:gd name="connsiteY0-20" fmla="*/ 0 h 404981"/>
                <a:gd name="connsiteX1-21" fmla="*/ 3647198 w 3872886"/>
                <a:gd name="connsiteY1-22" fmla="*/ 0 h 404981"/>
                <a:gd name="connsiteX2-23" fmla="*/ 3872886 w 3872886"/>
                <a:gd name="connsiteY2-24" fmla="*/ 198446 h 404981"/>
                <a:gd name="connsiteX3-25" fmla="*/ 3647198 w 3872886"/>
                <a:gd name="connsiteY3-26" fmla="*/ 396892 h 404981"/>
                <a:gd name="connsiteX4-27" fmla="*/ 3421510 w 3872886"/>
                <a:gd name="connsiteY4-28" fmla="*/ 396892 h 404981"/>
                <a:gd name="connsiteX5-29" fmla="*/ 3421510 w 3872886"/>
                <a:gd name="connsiteY5-30" fmla="*/ 396446 h 404981"/>
                <a:gd name="connsiteX6-31" fmla="*/ 0 w 3872886"/>
                <a:gd name="connsiteY6-32" fmla="*/ 404981 h 404981"/>
                <a:gd name="connsiteX7-33" fmla="*/ 115811 w 3872886"/>
                <a:gd name="connsiteY7-34" fmla="*/ 446 h 404981"/>
                <a:gd name="connsiteX8-35" fmla="*/ 3421510 w 3872886"/>
                <a:gd name="connsiteY8-36" fmla="*/ 446 h 404981"/>
                <a:gd name="connsiteX9-37" fmla="*/ 3421510 w 3872886"/>
                <a:gd name="connsiteY9-38" fmla="*/ 0 h 4049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3872886" h="404981">
                  <a:moveTo>
                    <a:pt x="3421510" y="0"/>
                  </a:moveTo>
                  <a:lnTo>
                    <a:pt x="3647198" y="0"/>
                  </a:lnTo>
                  <a:cubicBezTo>
                    <a:pt x="3771842" y="0"/>
                    <a:pt x="3872886" y="88847"/>
                    <a:pt x="3872886" y="198446"/>
                  </a:cubicBezTo>
                  <a:cubicBezTo>
                    <a:pt x="3872886" y="308045"/>
                    <a:pt x="3771842" y="396892"/>
                    <a:pt x="3647198" y="396892"/>
                  </a:cubicBezTo>
                  <a:lnTo>
                    <a:pt x="3421510" y="396892"/>
                  </a:lnTo>
                  <a:lnTo>
                    <a:pt x="3421510" y="396446"/>
                  </a:lnTo>
                  <a:lnTo>
                    <a:pt x="0" y="404981"/>
                  </a:lnTo>
                  <a:lnTo>
                    <a:pt x="115811" y="446"/>
                  </a:lnTo>
                  <a:lnTo>
                    <a:pt x="3421510" y="446"/>
                  </a:lnTo>
                  <a:lnTo>
                    <a:pt x="3421510" y="0"/>
                  </a:lnTo>
                  <a:close/>
                </a:path>
              </a:pathLst>
            </a:custGeom>
            <a:solidFill>
              <a:srgbClr val="EFD5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2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" name="矩形 24"/>
            <p:cNvSpPr>
              <a:spLocks noChangeArrowheads="1"/>
            </p:cNvSpPr>
            <p:nvPr/>
          </p:nvSpPr>
          <p:spPr bwMode="auto">
            <a:xfrm>
              <a:off x="4050473" y="4194184"/>
              <a:ext cx="5187902" cy="3289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</a:rPr>
                <a:t>观察这</a:t>
              </a:r>
              <a:r>
                <a:rPr lang="en-US" altLang="zh-CN" sz="2000">
                  <a:latin typeface="黑体" panose="02010609060101010101" charset="-122"/>
                  <a:ea typeface="黑体" panose="02010609060101010101" charset="-122"/>
                </a:rPr>
                <a:t>4</a:t>
              </a:r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</a:rPr>
                <a:t>个字的特点，说一说书写时应该注意些什么。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94318" y="3612855"/>
            <a:ext cx="671512" cy="671513"/>
            <a:chOff x="7425146" y="3403429"/>
            <a:chExt cx="485843" cy="485842"/>
          </a:xfrm>
        </p:grpSpPr>
        <p:sp>
          <p:nvSpPr>
            <p:cNvPr id="22" name="椭圆 21"/>
            <p:cNvSpPr/>
            <p:nvPr/>
          </p:nvSpPr>
          <p:spPr>
            <a:xfrm>
              <a:off x="7452604" y="3435990"/>
              <a:ext cx="431861" cy="431859"/>
            </a:xfrm>
            <a:prstGeom prst="ellipse">
              <a:avLst/>
            </a:prstGeom>
            <a:solidFill>
              <a:srgbClr val="DCA2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000"/>
            </a:p>
          </p:txBody>
        </p:sp>
        <p:pic>
          <p:nvPicPr>
            <p:cNvPr id="23" name="图片 2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>
              <a:off x="7425146" y="3403429"/>
              <a:ext cx="485843" cy="485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47670" y="771550"/>
            <a:ext cx="7848660" cy="3714980"/>
            <a:chOff x="647670" y="771550"/>
            <a:chExt cx="7848660" cy="3714980"/>
          </a:xfrm>
        </p:grpSpPr>
        <p:sp>
          <p:nvSpPr>
            <p:cNvPr id="9" name="矩形: 圆角 8"/>
            <p:cNvSpPr/>
            <p:nvPr/>
          </p:nvSpPr>
          <p:spPr bwMode="auto">
            <a:xfrm>
              <a:off x="647670" y="771550"/>
              <a:ext cx="7848660" cy="3714980"/>
            </a:xfrm>
            <a:prstGeom prst="roundRect">
              <a:avLst>
                <a:gd name="adj" fmla="val 7379"/>
              </a:avLst>
            </a:prstGeom>
            <a:solidFill>
              <a:srgbClr val="FEFEF2"/>
            </a:solidFill>
            <a:ln>
              <a:solidFill>
                <a:srgbClr val="A6A6A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200"/>
            </a:p>
          </p:txBody>
        </p:sp>
        <p:pic>
          <p:nvPicPr>
            <p:cNvPr id="10" name="图片 30"/>
            <p:cNvPicPr>
              <a:picLocks noChangeAspect="1"/>
            </p:cNvPicPr>
            <p:nvPr/>
          </p:nvPicPr>
          <p:blipFill>
            <a:blip r:embed="rId1" cstate="email"/>
            <a:srcRect l="63445" b="8884"/>
            <a:stretch>
              <a:fillRect/>
            </a:stretch>
          </p:blipFill>
          <p:spPr bwMode="auto">
            <a:xfrm>
              <a:off x="4685048" y="4130817"/>
              <a:ext cx="3301386" cy="346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矩形 1"/>
          <p:cNvSpPr/>
          <p:nvPr/>
        </p:nvSpPr>
        <p:spPr>
          <a:xfrm>
            <a:off x="2467168" y="1027963"/>
            <a:ext cx="5841983" cy="139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5000"/>
              </a:lnSpc>
              <a:defRPr/>
            </a:pP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　　左右结构，第一笔是撇点，右边撇要穿过中部的横画和扁扁的“弓”字，再撇出去，捺要写得舒展。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29525" y="1021503"/>
            <a:ext cx="1437336" cy="143733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29525" y="2799242"/>
            <a:ext cx="1437336" cy="143733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467168" y="2813913"/>
            <a:ext cx="5841983" cy="139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5000"/>
              </a:lnSpc>
              <a:defRPr/>
            </a:pPr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　　上小下大，下半部分的“弓”要写得扁一些，竖写在竖中线上，撇从竖中线起笔，要写得舒展。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80110" y="2629040"/>
            <a:ext cx="7383780" cy="0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/>
          <p:cNvSpPr/>
          <p:nvPr/>
        </p:nvSpPr>
        <p:spPr bwMode="auto">
          <a:xfrm>
            <a:off x="647670" y="771550"/>
            <a:ext cx="7848660" cy="3714980"/>
          </a:xfrm>
          <a:prstGeom prst="roundRect">
            <a:avLst>
              <a:gd name="adj" fmla="val 7379"/>
            </a:avLst>
          </a:prstGeom>
          <a:solidFill>
            <a:srgbClr val="FEFEF2"/>
          </a:solidFill>
          <a:ln>
            <a:solidFill>
              <a:srgbClr val="A6A6A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200"/>
          </a:p>
        </p:txBody>
      </p:sp>
      <p:sp>
        <p:nvSpPr>
          <p:cNvPr id="2" name="矩形 1"/>
          <p:cNvSpPr/>
          <p:nvPr/>
        </p:nvSpPr>
        <p:spPr>
          <a:xfrm>
            <a:off x="2467168" y="1134289"/>
            <a:ext cx="5841983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　　左边的“又”因为避让，捺变成长点，右边的斜钩要写得舒展，最后一笔是点。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29525" y="1021503"/>
            <a:ext cx="1437336" cy="143733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29525" y="2799242"/>
            <a:ext cx="1437336" cy="143733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467168" y="2920239"/>
            <a:ext cx="5841983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　　右边第一笔是短横，中部“曰”上展下收。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80110" y="2629040"/>
            <a:ext cx="7383780" cy="0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30"/>
          <p:cNvPicPr>
            <a:picLocks noChangeAspect="1"/>
          </p:cNvPicPr>
          <p:nvPr/>
        </p:nvPicPr>
        <p:blipFill>
          <a:blip r:embed="rId3" cstate="email"/>
          <a:srcRect l="63445" b="8884"/>
          <a:stretch>
            <a:fillRect/>
          </a:stretch>
        </p:blipFill>
        <p:spPr bwMode="auto">
          <a:xfrm>
            <a:off x="4685048" y="4130817"/>
            <a:ext cx="3301386" cy="346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616289" y="679841"/>
            <a:ext cx="1471085" cy="527933"/>
            <a:chOff x="3131840" y="2194979"/>
            <a:chExt cx="1471085" cy="527933"/>
          </a:xfrm>
        </p:grpSpPr>
        <p:sp>
          <p:nvSpPr>
            <p:cNvPr id="19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155079" y="2194979"/>
              <a:ext cx="142460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87507" y="1702898"/>
            <a:ext cx="1707224" cy="170722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44524" y="1702899"/>
            <a:ext cx="1707224" cy="170722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16016" y="1702898"/>
            <a:ext cx="1707224" cy="170722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3032" y="1706461"/>
            <a:ext cx="1707224" cy="1707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616289" y="679841"/>
            <a:ext cx="1471085" cy="527933"/>
            <a:chOff x="3131840" y="2194979"/>
            <a:chExt cx="1471085" cy="527933"/>
          </a:xfrm>
        </p:grpSpPr>
        <p:sp>
          <p:nvSpPr>
            <p:cNvPr id="19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155079" y="2194979"/>
              <a:ext cx="142460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87507" y="1702898"/>
            <a:ext cx="1707224" cy="170722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44524" y="1702899"/>
            <a:ext cx="1707224" cy="170722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16016" y="1702898"/>
            <a:ext cx="1707224" cy="170722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3032" y="1706461"/>
            <a:ext cx="1707224" cy="1707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616289" y="679841"/>
            <a:ext cx="1471085" cy="527933"/>
            <a:chOff x="3131840" y="2194979"/>
            <a:chExt cx="1471085" cy="527933"/>
          </a:xfrm>
        </p:grpSpPr>
        <p:sp>
          <p:nvSpPr>
            <p:cNvPr id="19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155079" y="2194979"/>
              <a:ext cx="142460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87507" y="1702898"/>
            <a:ext cx="1707224" cy="170722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44524" y="1702899"/>
            <a:ext cx="1707224" cy="170722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16016" y="1702898"/>
            <a:ext cx="1707224" cy="170722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3032" y="1706461"/>
            <a:ext cx="1707224" cy="1707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616289" y="679841"/>
            <a:ext cx="1471085" cy="527933"/>
            <a:chOff x="3131840" y="2194979"/>
            <a:chExt cx="1471085" cy="527933"/>
          </a:xfrm>
        </p:grpSpPr>
        <p:sp>
          <p:nvSpPr>
            <p:cNvPr id="19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155079" y="2194979"/>
              <a:ext cx="142460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87507" y="1702898"/>
            <a:ext cx="1707224" cy="170722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44524" y="1702899"/>
            <a:ext cx="1707224" cy="170722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16016" y="1702898"/>
            <a:ext cx="1707224" cy="170722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3032" y="1706461"/>
            <a:ext cx="1707224" cy="1707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616289" y="679841"/>
            <a:ext cx="1471085" cy="527933"/>
            <a:chOff x="3131840" y="2194979"/>
            <a:chExt cx="1471085" cy="527933"/>
          </a:xfrm>
        </p:grpSpPr>
        <p:sp>
          <p:nvSpPr>
            <p:cNvPr id="19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155079" y="2194979"/>
              <a:ext cx="142460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87507" y="1702898"/>
            <a:ext cx="1707224" cy="170722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44524" y="1702899"/>
            <a:ext cx="1707224" cy="170722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16016" y="1702898"/>
            <a:ext cx="1707224" cy="170722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73032" y="1706461"/>
            <a:ext cx="1707224" cy="1707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6270" y="1"/>
            <a:ext cx="3177729" cy="51366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3428182" cy="105057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7044" y="-6068"/>
            <a:ext cx="9159240" cy="5052060"/>
          </a:xfrm>
          <a:prstGeom prst="rect">
            <a:avLst/>
          </a:prstGeom>
          <a:solidFill>
            <a:srgbClr val="E5FAF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50094" y="602055"/>
            <a:ext cx="2643812" cy="57888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枫树上的喜鹊</a:t>
            </a:r>
            <a:endParaRPr lang="zh-CN" altLang="en-US" sz="2800">
              <a:solidFill>
                <a:schemeClr val="accent5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" name="组合 13"/>
          <p:cNvGrpSpPr/>
          <p:nvPr/>
        </p:nvGrpSpPr>
        <p:grpSpPr>
          <a:xfrm>
            <a:off x="1922363" y="4110553"/>
            <a:ext cx="5299274" cy="479425"/>
            <a:chOff x="4707234" y="4149398"/>
            <a:chExt cx="4544281" cy="395098"/>
          </a:xfrm>
        </p:grpSpPr>
        <p:sp>
          <p:nvSpPr>
            <p:cNvPr id="20" name="任意多边形: 形状 19"/>
            <p:cNvSpPr/>
            <p:nvPr/>
          </p:nvSpPr>
          <p:spPr>
            <a:xfrm flipH="1">
              <a:off x="4707234" y="4149398"/>
              <a:ext cx="2891209" cy="395098"/>
            </a:xfrm>
            <a:custGeom>
              <a:avLst/>
              <a:gdLst>
                <a:gd name="connsiteX0" fmla="*/ 2657153 w 3108529"/>
                <a:gd name="connsiteY0" fmla="*/ 0 h 396892"/>
                <a:gd name="connsiteX1" fmla="*/ 2882841 w 3108529"/>
                <a:gd name="connsiteY1" fmla="*/ 0 h 396892"/>
                <a:gd name="connsiteX2" fmla="*/ 3108529 w 3108529"/>
                <a:gd name="connsiteY2" fmla="*/ 198446 h 396892"/>
                <a:gd name="connsiteX3" fmla="*/ 2882841 w 3108529"/>
                <a:gd name="connsiteY3" fmla="*/ 396892 h 396892"/>
                <a:gd name="connsiteX4" fmla="*/ 2657153 w 3108529"/>
                <a:gd name="connsiteY4" fmla="*/ 396892 h 396892"/>
                <a:gd name="connsiteX5" fmla="*/ 2657153 w 3108529"/>
                <a:gd name="connsiteY5" fmla="*/ 396446 h 396892"/>
                <a:gd name="connsiteX6" fmla="*/ 0 w 3108529"/>
                <a:gd name="connsiteY6" fmla="*/ 396446 h 396892"/>
                <a:gd name="connsiteX7" fmla="*/ 0 w 3108529"/>
                <a:gd name="connsiteY7" fmla="*/ 446 h 396892"/>
                <a:gd name="connsiteX8" fmla="*/ 2657153 w 3108529"/>
                <a:gd name="connsiteY8" fmla="*/ 446 h 39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8529" h="396892">
                  <a:moveTo>
                    <a:pt x="2657153" y="0"/>
                  </a:moveTo>
                  <a:lnTo>
                    <a:pt x="2882841" y="0"/>
                  </a:lnTo>
                  <a:cubicBezTo>
                    <a:pt x="3007485" y="0"/>
                    <a:pt x="3108529" y="88847"/>
                    <a:pt x="3108529" y="198446"/>
                  </a:cubicBezTo>
                  <a:cubicBezTo>
                    <a:pt x="3108529" y="308045"/>
                    <a:pt x="3007485" y="396892"/>
                    <a:pt x="2882841" y="396892"/>
                  </a:cubicBezTo>
                  <a:lnTo>
                    <a:pt x="2657153" y="396892"/>
                  </a:lnTo>
                  <a:lnTo>
                    <a:pt x="2657153" y="396446"/>
                  </a:lnTo>
                  <a:lnTo>
                    <a:pt x="0" y="396446"/>
                  </a:lnTo>
                  <a:lnTo>
                    <a:pt x="0" y="446"/>
                  </a:lnTo>
                  <a:lnTo>
                    <a:pt x="2657153" y="446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 flipH="1">
              <a:off x="6262414" y="4149398"/>
              <a:ext cx="2891209" cy="395098"/>
            </a:xfrm>
            <a:custGeom>
              <a:avLst/>
              <a:gdLst>
                <a:gd name="connsiteX0" fmla="*/ 2657153 w 3108529"/>
                <a:gd name="connsiteY0" fmla="*/ 0 h 396892"/>
                <a:gd name="connsiteX1" fmla="*/ 2882841 w 3108529"/>
                <a:gd name="connsiteY1" fmla="*/ 0 h 396892"/>
                <a:gd name="connsiteX2" fmla="*/ 3108529 w 3108529"/>
                <a:gd name="connsiteY2" fmla="*/ 198446 h 396892"/>
                <a:gd name="connsiteX3" fmla="*/ 2882841 w 3108529"/>
                <a:gd name="connsiteY3" fmla="*/ 396892 h 396892"/>
                <a:gd name="connsiteX4" fmla="*/ 2657153 w 3108529"/>
                <a:gd name="connsiteY4" fmla="*/ 396892 h 396892"/>
                <a:gd name="connsiteX5" fmla="*/ 2657153 w 3108529"/>
                <a:gd name="connsiteY5" fmla="*/ 396446 h 396892"/>
                <a:gd name="connsiteX6" fmla="*/ 0 w 3108529"/>
                <a:gd name="connsiteY6" fmla="*/ 396446 h 396892"/>
                <a:gd name="connsiteX7" fmla="*/ 0 w 3108529"/>
                <a:gd name="connsiteY7" fmla="*/ 446 h 396892"/>
                <a:gd name="connsiteX8" fmla="*/ 2657153 w 3108529"/>
                <a:gd name="connsiteY8" fmla="*/ 446 h 39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8529" h="396892">
                  <a:moveTo>
                    <a:pt x="2657153" y="0"/>
                  </a:moveTo>
                  <a:lnTo>
                    <a:pt x="2882841" y="0"/>
                  </a:lnTo>
                  <a:cubicBezTo>
                    <a:pt x="3007485" y="0"/>
                    <a:pt x="3108529" y="88847"/>
                    <a:pt x="3108529" y="198446"/>
                  </a:cubicBezTo>
                  <a:cubicBezTo>
                    <a:pt x="3108529" y="308045"/>
                    <a:pt x="3007485" y="396892"/>
                    <a:pt x="2882841" y="396892"/>
                  </a:cubicBezTo>
                  <a:lnTo>
                    <a:pt x="2657153" y="396892"/>
                  </a:lnTo>
                  <a:lnTo>
                    <a:pt x="2657153" y="396446"/>
                  </a:lnTo>
                  <a:lnTo>
                    <a:pt x="0" y="396446"/>
                  </a:lnTo>
                  <a:lnTo>
                    <a:pt x="0" y="446"/>
                  </a:lnTo>
                  <a:lnTo>
                    <a:pt x="2657153" y="446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6" name="矩形 14"/>
            <p:cNvSpPr>
              <a:spLocks noChangeArrowheads="1"/>
            </p:cNvSpPr>
            <p:nvPr/>
          </p:nvSpPr>
          <p:spPr bwMode="auto">
            <a:xfrm>
              <a:off x="4963177" y="4171135"/>
              <a:ext cx="4288338" cy="3550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200" smtClean="0">
                  <a:latin typeface="黑体" panose="02010609060101010101" charset="-122"/>
                  <a:ea typeface="黑体" panose="02010609060101010101" charset="-122"/>
                </a:rPr>
                <a:t>一年级下册，第</a:t>
              </a:r>
              <a:r>
                <a:rPr lang="en-US" altLang="zh-CN" sz="2200" smtClean="0">
                  <a:latin typeface="黑体" panose="02010609060101010101" charset="-122"/>
                  <a:ea typeface="黑体" panose="02010609060101010101" charset="-122"/>
                </a:rPr>
                <a:t>6</a:t>
              </a:r>
              <a:r>
                <a:rPr lang="zh-CN" altLang="en-US" sz="2200" smtClean="0">
                  <a:latin typeface="黑体" panose="02010609060101010101" charset="-122"/>
                  <a:ea typeface="黑体" panose="02010609060101010101" charset="-122"/>
                </a:rPr>
                <a:t>课：树和喜鹊</a:t>
              </a:r>
              <a:endParaRPr lang="zh-CN" altLang="en-US" sz="22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6" name="组合 16"/>
          <p:cNvGrpSpPr/>
          <p:nvPr/>
        </p:nvGrpSpPr>
        <p:grpSpPr>
          <a:xfrm>
            <a:off x="6592473" y="4006566"/>
            <a:ext cx="680242" cy="680242"/>
            <a:chOff x="7430445" y="3423165"/>
            <a:chExt cx="463660" cy="463659"/>
          </a:xfrm>
        </p:grpSpPr>
        <p:sp>
          <p:nvSpPr>
            <p:cNvPr id="18" name="椭圆 17"/>
            <p:cNvSpPr/>
            <p:nvPr/>
          </p:nvSpPr>
          <p:spPr>
            <a:xfrm>
              <a:off x="7452083" y="3435609"/>
              <a:ext cx="432823" cy="432822"/>
            </a:xfrm>
            <a:prstGeom prst="ellipse">
              <a:avLst/>
            </a:prstGeom>
            <a:solidFill>
              <a:srgbClr val="AE7B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000"/>
            </a:p>
          </p:txBody>
        </p:sp>
        <p:pic>
          <p:nvPicPr>
            <p:cNvPr id="19" name="图片 1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7430445" y="3423165"/>
              <a:ext cx="463660" cy="463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476330" y="1152549"/>
            <a:ext cx="1305720" cy="1305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362825" y="1186830"/>
            <a:ext cx="1352550" cy="13525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2895243" y="1371080"/>
            <a:ext cx="3438882" cy="248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717 -0.21482 L 1.11111E-06 4.07407E-06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6" y="1074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6270" y="1"/>
            <a:ext cx="3177729" cy="51366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3428182" cy="105057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7044" y="-6068"/>
            <a:ext cx="9159240" cy="5052060"/>
          </a:xfrm>
          <a:prstGeom prst="rect">
            <a:avLst/>
          </a:prstGeom>
          <a:solidFill>
            <a:srgbClr val="E5FAF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50094" y="602055"/>
            <a:ext cx="2643812" cy="57888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枫树上的喜鹊</a:t>
            </a:r>
            <a:endParaRPr lang="zh-CN" altLang="en-US" sz="2800">
              <a:solidFill>
                <a:schemeClr val="accent5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" name="组合 13"/>
          <p:cNvGrpSpPr/>
          <p:nvPr/>
        </p:nvGrpSpPr>
        <p:grpSpPr>
          <a:xfrm>
            <a:off x="1922363" y="4110553"/>
            <a:ext cx="5185118" cy="479425"/>
            <a:chOff x="4707234" y="4149398"/>
            <a:chExt cx="4446389" cy="395098"/>
          </a:xfrm>
        </p:grpSpPr>
        <p:sp>
          <p:nvSpPr>
            <p:cNvPr id="20" name="任意多边形: 形状 19"/>
            <p:cNvSpPr/>
            <p:nvPr/>
          </p:nvSpPr>
          <p:spPr>
            <a:xfrm flipH="1">
              <a:off x="4707234" y="4149398"/>
              <a:ext cx="2891209" cy="395098"/>
            </a:xfrm>
            <a:custGeom>
              <a:avLst/>
              <a:gdLst>
                <a:gd name="connsiteX0" fmla="*/ 2657153 w 3108529"/>
                <a:gd name="connsiteY0" fmla="*/ 0 h 396892"/>
                <a:gd name="connsiteX1" fmla="*/ 2882841 w 3108529"/>
                <a:gd name="connsiteY1" fmla="*/ 0 h 396892"/>
                <a:gd name="connsiteX2" fmla="*/ 3108529 w 3108529"/>
                <a:gd name="connsiteY2" fmla="*/ 198446 h 396892"/>
                <a:gd name="connsiteX3" fmla="*/ 2882841 w 3108529"/>
                <a:gd name="connsiteY3" fmla="*/ 396892 h 396892"/>
                <a:gd name="connsiteX4" fmla="*/ 2657153 w 3108529"/>
                <a:gd name="connsiteY4" fmla="*/ 396892 h 396892"/>
                <a:gd name="connsiteX5" fmla="*/ 2657153 w 3108529"/>
                <a:gd name="connsiteY5" fmla="*/ 396446 h 396892"/>
                <a:gd name="connsiteX6" fmla="*/ 0 w 3108529"/>
                <a:gd name="connsiteY6" fmla="*/ 396446 h 396892"/>
                <a:gd name="connsiteX7" fmla="*/ 0 w 3108529"/>
                <a:gd name="connsiteY7" fmla="*/ 446 h 396892"/>
                <a:gd name="connsiteX8" fmla="*/ 2657153 w 3108529"/>
                <a:gd name="connsiteY8" fmla="*/ 446 h 39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8529" h="396892">
                  <a:moveTo>
                    <a:pt x="2657153" y="0"/>
                  </a:moveTo>
                  <a:lnTo>
                    <a:pt x="2882841" y="0"/>
                  </a:lnTo>
                  <a:cubicBezTo>
                    <a:pt x="3007485" y="0"/>
                    <a:pt x="3108529" y="88847"/>
                    <a:pt x="3108529" y="198446"/>
                  </a:cubicBezTo>
                  <a:cubicBezTo>
                    <a:pt x="3108529" y="308045"/>
                    <a:pt x="3007485" y="396892"/>
                    <a:pt x="2882841" y="396892"/>
                  </a:cubicBezTo>
                  <a:lnTo>
                    <a:pt x="2657153" y="396892"/>
                  </a:lnTo>
                  <a:lnTo>
                    <a:pt x="2657153" y="396446"/>
                  </a:lnTo>
                  <a:lnTo>
                    <a:pt x="0" y="396446"/>
                  </a:lnTo>
                  <a:lnTo>
                    <a:pt x="0" y="446"/>
                  </a:lnTo>
                  <a:lnTo>
                    <a:pt x="2657153" y="446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 flipH="1">
              <a:off x="6262414" y="4149398"/>
              <a:ext cx="2891209" cy="395098"/>
            </a:xfrm>
            <a:custGeom>
              <a:avLst/>
              <a:gdLst>
                <a:gd name="connsiteX0" fmla="*/ 2657153 w 3108529"/>
                <a:gd name="connsiteY0" fmla="*/ 0 h 396892"/>
                <a:gd name="connsiteX1" fmla="*/ 2882841 w 3108529"/>
                <a:gd name="connsiteY1" fmla="*/ 0 h 396892"/>
                <a:gd name="connsiteX2" fmla="*/ 3108529 w 3108529"/>
                <a:gd name="connsiteY2" fmla="*/ 198446 h 396892"/>
                <a:gd name="connsiteX3" fmla="*/ 2882841 w 3108529"/>
                <a:gd name="connsiteY3" fmla="*/ 396892 h 396892"/>
                <a:gd name="connsiteX4" fmla="*/ 2657153 w 3108529"/>
                <a:gd name="connsiteY4" fmla="*/ 396892 h 396892"/>
                <a:gd name="connsiteX5" fmla="*/ 2657153 w 3108529"/>
                <a:gd name="connsiteY5" fmla="*/ 396446 h 396892"/>
                <a:gd name="connsiteX6" fmla="*/ 0 w 3108529"/>
                <a:gd name="connsiteY6" fmla="*/ 396446 h 396892"/>
                <a:gd name="connsiteX7" fmla="*/ 0 w 3108529"/>
                <a:gd name="connsiteY7" fmla="*/ 446 h 396892"/>
                <a:gd name="connsiteX8" fmla="*/ 2657153 w 3108529"/>
                <a:gd name="connsiteY8" fmla="*/ 446 h 39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8529" h="396892">
                  <a:moveTo>
                    <a:pt x="2657153" y="0"/>
                  </a:moveTo>
                  <a:lnTo>
                    <a:pt x="2882841" y="0"/>
                  </a:lnTo>
                  <a:cubicBezTo>
                    <a:pt x="3007485" y="0"/>
                    <a:pt x="3108529" y="88847"/>
                    <a:pt x="3108529" y="198446"/>
                  </a:cubicBezTo>
                  <a:cubicBezTo>
                    <a:pt x="3108529" y="308045"/>
                    <a:pt x="3007485" y="396892"/>
                    <a:pt x="2882841" y="396892"/>
                  </a:cubicBezTo>
                  <a:lnTo>
                    <a:pt x="2657153" y="396892"/>
                  </a:lnTo>
                  <a:lnTo>
                    <a:pt x="2657153" y="396446"/>
                  </a:lnTo>
                  <a:lnTo>
                    <a:pt x="0" y="396446"/>
                  </a:lnTo>
                  <a:lnTo>
                    <a:pt x="0" y="446"/>
                  </a:lnTo>
                  <a:lnTo>
                    <a:pt x="2657153" y="446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6" name="矩形 14"/>
            <p:cNvSpPr>
              <a:spLocks noChangeArrowheads="1"/>
            </p:cNvSpPr>
            <p:nvPr/>
          </p:nvSpPr>
          <p:spPr bwMode="auto">
            <a:xfrm>
              <a:off x="5126906" y="4171135"/>
              <a:ext cx="3436423" cy="3550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200">
                  <a:latin typeface="黑体" panose="02010609060101010101" charset="-122"/>
                  <a:ea typeface="黑体" panose="02010609060101010101" charset="-122"/>
                </a:rPr>
                <a:t>这篇课文又有怎样的故事呢？</a:t>
              </a:r>
              <a:endParaRPr lang="zh-CN" altLang="en-US" sz="22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6" name="组合 16"/>
          <p:cNvGrpSpPr/>
          <p:nvPr/>
        </p:nvGrpSpPr>
        <p:grpSpPr>
          <a:xfrm>
            <a:off x="6592473" y="4006566"/>
            <a:ext cx="680242" cy="680242"/>
            <a:chOff x="7430445" y="3423165"/>
            <a:chExt cx="463660" cy="463659"/>
          </a:xfrm>
        </p:grpSpPr>
        <p:sp>
          <p:nvSpPr>
            <p:cNvPr id="18" name="椭圆 17"/>
            <p:cNvSpPr/>
            <p:nvPr/>
          </p:nvSpPr>
          <p:spPr>
            <a:xfrm>
              <a:off x="7452083" y="3435609"/>
              <a:ext cx="432823" cy="432822"/>
            </a:xfrm>
            <a:prstGeom prst="ellipse">
              <a:avLst/>
            </a:prstGeom>
            <a:solidFill>
              <a:srgbClr val="AE7B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000"/>
            </a:p>
          </p:txBody>
        </p:sp>
        <p:pic>
          <p:nvPicPr>
            <p:cNvPr id="19" name="图片 1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7430445" y="3423165"/>
              <a:ext cx="463660" cy="463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476330" y="1152549"/>
            <a:ext cx="1305720" cy="1305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362825" y="1186830"/>
            <a:ext cx="1352550" cy="1352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990280" y="1249949"/>
            <a:ext cx="3163440" cy="2682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717 -0.21482 L 1.11111E-06 4.07407E-06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6" y="1074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616289" y="696572"/>
            <a:ext cx="1471085" cy="511202"/>
            <a:chOff x="3131840" y="2211710"/>
            <a:chExt cx="1471085" cy="511202"/>
          </a:xfrm>
        </p:grpSpPr>
        <p:sp>
          <p:nvSpPr>
            <p:cNvPr id="5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155079" y="2215299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认识喜鹊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99423" y="1089880"/>
            <a:ext cx="3345154" cy="3340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251762" y="1521361"/>
            <a:ext cx="2431610" cy="2427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77933C"/>
            </a:solidFill>
          </a:ln>
          <a:effectLst/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41137" y="1584960"/>
            <a:ext cx="3487247" cy="2337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77933C"/>
            </a:solidFill>
          </a:ln>
          <a:effectLst/>
        </p:spPr>
      </p:pic>
      <p:grpSp>
        <p:nvGrpSpPr>
          <p:cNvPr id="13" name="组合 3"/>
          <p:cNvGrpSpPr/>
          <p:nvPr/>
        </p:nvGrpSpPr>
        <p:grpSpPr>
          <a:xfrm>
            <a:off x="616289" y="696572"/>
            <a:ext cx="1471085" cy="511202"/>
            <a:chOff x="3131840" y="2211710"/>
            <a:chExt cx="1471085" cy="511202"/>
          </a:xfrm>
        </p:grpSpPr>
        <p:sp>
          <p:nvSpPr>
            <p:cNvPr id="14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155079" y="2215299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认识喜鹊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55575" y="1563638"/>
            <a:ext cx="3471287" cy="2311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77933C"/>
            </a:solidFill>
          </a:ln>
          <a:effectLst/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41137" y="1563638"/>
            <a:ext cx="3561927" cy="2311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77933C"/>
            </a:solidFill>
          </a:ln>
          <a:effectLst/>
        </p:spPr>
      </p:pic>
      <p:grpSp>
        <p:nvGrpSpPr>
          <p:cNvPr id="12" name="组合 3"/>
          <p:cNvGrpSpPr/>
          <p:nvPr/>
        </p:nvGrpSpPr>
        <p:grpSpPr>
          <a:xfrm>
            <a:off x="616289" y="696572"/>
            <a:ext cx="1471085" cy="511202"/>
            <a:chOff x="3131840" y="2211710"/>
            <a:chExt cx="1471085" cy="511202"/>
          </a:xfrm>
        </p:grpSpPr>
        <p:sp>
          <p:nvSpPr>
            <p:cNvPr id="13" name="圆角矩形 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155079" y="2215299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认识喜鹊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1" name="圆角矩形 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RESOURCE_PATHS_HASH_PRESENTER" val="6386bad1b193e8ddd96c78c97f95eeb279f1e047"/>
  <p:tag name="KSO_WPP_MARK_KEY" val="bf62c5df-804f-4246-a972-e40a760a35da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2247</Words>
  <Application>WPS 演示</Application>
  <PresentationFormat>全屏显示(16:9)</PresentationFormat>
  <Paragraphs>360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4" baseType="lpstr">
      <vt:lpstr>Arial</vt:lpstr>
      <vt:lpstr>宋体</vt:lpstr>
      <vt:lpstr>Wingdings</vt:lpstr>
      <vt:lpstr>思源黑体 CN Bold</vt:lpstr>
      <vt:lpstr>黑体</vt:lpstr>
      <vt:lpstr>微软雅黑</vt:lpstr>
      <vt:lpstr>Calibri</vt:lpstr>
      <vt:lpstr>Arial Unicode MS</vt:lpstr>
      <vt:lpstr>Calibri Light</vt:lpstr>
      <vt:lpstr>楷体</vt:lpstr>
      <vt:lpstr>taozhishuxue</vt:lpstr>
      <vt:lpstr>Yu Gothic UI</vt:lpstr>
      <vt:lpstr>taozhi.cn_PY</vt:lpstr>
      <vt:lpstr>Sitka Text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cp:lastPrinted>2022-05-18T22:58:00Z</cp:lastPrinted>
  <dcterms:created xsi:type="dcterms:W3CDTF">2022-05-18T22:58:00Z</dcterms:created>
  <dcterms:modified xsi:type="dcterms:W3CDTF">2023-01-15T09:13:19Z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97DB19D40D8E422A8B19C29F850A86D4</vt:lpwstr>
  </property>
  <property fmtid="{D5CDD505-2E9C-101B-9397-08002B2CF9AE}" pid="3" name="KSOProductBuildVer">
    <vt:lpwstr>2052-11.1.0.13703</vt:lpwstr>
  </property>
</Properties>
</file>