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94" r:id="rId8"/>
    <p:sldId id="262" r:id="rId9"/>
    <p:sldId id="361" r:id="rId10"/>
    <p:sldId id="263" r:id="rId11"/>
    <p:sldId id="362" r:id="rId12"/>
    <p:sldId id="325" r:id="rId13"/>
    <p:sldId id="295" r:id="rId14"/>
    <p:sldId id="271" r:id="rId15"/>
    <p:sldId id="363" r:id="rId16"/>
    <p:sldId id="364" r:id="rId17"/>
    <p:sldId id="365" r:id="rId18"/>
    <p:sldId id="350" r:id="rId19"/>
    <p:sldId id="296" r:id="rId20"/>
    <p:sldId id="283" r:id="rId21"/>
    <p:sldId id="297" r:id="rId22"/>
    <p:sldId id="366" r:id="rId23"/>
    <p:sldId id="367" r:id="rId24"/>
    <p:sldId id="368" r:id="rId25"/>
    <p:sldId id="286" r:id="rId26"/>
    <p:sldId id="298" r:id="rId27"/>
    <p:sldId id="288" r:id="rId28"/>
    <p:sldId id="299" r:id="rId29"/>
    <p:sldId id="290" r:id="rId30"/>
    <p:sldId id="292" r:id="rId31"/>
  </p:sldIdLst>
  <p:sldSz cx="12192000" cy="6858000"/>
  <p:notesSz cx="6858000" cy="9144000"/>
  <p:custDataLst>
    <p:tags r:id="rId35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6338" userDrawn="1">
          <p15:clr>
            <a:srgbClr val="A4A3A4"/>
          </p15:clr>
        </p15:guide>
        <p15:guide id="3" pos="13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41" autoAdjust="0"/>
    <p:restoredTop sz="94660"/>
  </p:normalViewPr>
  <p:slideViewPr>
    <p:cSldViewPr>
      <p:cViewPr>
        <p:scale>
          <a:sx n="100" d="100"/>
          <a:sy n="100" d="100"/>
        </p:scale>
        <p:origin x="-1032" y="-432"/>
      </p:cViewPr>
      <p:guideLst>
        <p:guide orient="horz" pos="2200"/>
        <p:guide pos="6338"/>
        <p:guide pos="133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15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8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09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04909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909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909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667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1048628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56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5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C2372-0927-4873-B8A4-B1D1E29C1CB7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9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40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4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0AF8DC-20F2-49BF-B11F-C9CC37C7D9B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4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4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4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09B58-56B3-4178-9362-3D2C0DE1C8E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0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61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6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77B6D-DA5A-4A4A-938E-EC746120D68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66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67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6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6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34E84-DC47-4397-9C71-76D417FEE27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1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72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3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7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75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7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7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12956C-7FEA-40D4-A52F-3B10A3F3B2F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3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3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E9D22-6518-4407-8075-776B9724C32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7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64BFD-7A44-408A-B9EC-85BC150BAB6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8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8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4908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8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8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8F28E-EED8-4729-918D-2FDEE53838F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49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49050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1049051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4905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104905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B5488-F59C-4D31-A337-337F2354E7A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slow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file:///D:\qq&#25991;&#20214;\712321467\Image\C2C\Image2\%7b75232B38-A165-1FB7-499C-2E1C792CACB5%7d.png" TargetMode="Externa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5500DD5-F7F3-419B-A00F-B1F475D9CB56}" type="slidenum">
              <a:rPr lang="zh-CN" altLang="zh-CN"/>
            </a:fld>
            <a:endParaRPr lang="zh-CN" altLang="zh-CN"/>
          </a:p>
        </p:txBody>
      </p:sp>
      <p:pic>
        <p:nvPicPr>
          <p:cNvPr id="1048581" name="图片 1073743875" descr="学科网 zxxk.com"/>
          <p:cNvPicPr>
            <a:picLocks noChangeAspect="1"/>
          </p:cNvPicPr>
          <p:nvPr/>
        </p:nvPicPr>
        <p:blipFill>
          <a:blip r:embed="rId12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fade/>
  </p:transition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" Target="slide2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矩形 3"/>
          <p:cNvSpPr/>
          <p:nvPr/>
        </p:nvSpPr>
        <p:spPr>
          <a:xfrm>
            <a:off x="1" y="2492896"/>
            <a:ext cx="12192000" cy="2305283"/>
          </a:xfrm>
          <a:prstGeom prst="rect">
            <a:avLst/>
          </a:prstGeom>
          <a:solidFill>
            <a:srgbClr val="B06949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48663" name="文本框 4"/>
          <p:cNvSpPr txBox="1"/>
          <p:nvPr/>
        </p:nvSpPr>
        <p:spPr>
          <a:xfrm>
            <a:off x="988703" y="2861312"/>
            <a:ext cx="1021332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羿射九日</a:t>
            </a:r>
            <a:endParaRPr lang="zh-CN" altLang="en-US" sz="9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64" name="矩形 2"/>
          <p:cNvSpPr/>
          <p:nvPr/>
        </p:nvSpPr>
        <p:spPr>
          <a:xfrm>
            <a:off x="8238604" y="210151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>
                <a:solidFill>
                  <a:srgbClr val="665442"/>
                </a:solidFill>
                <a:latin typeface="+mn-ea"/>
                <a:cs typeface="+mn-ea"/>
                <a:sym typeface="+mn-lt"/>
              </a:rPr>
              <a:t>人教部编版 小学语文 二</a:t>
            </a:r>
            <a:r>
              <a:rPr lang="zh-CN" altLang="en-US" smtClean="0">
                <a:solidFill>
                  <a:srgbClr val="665442"/>
                </a:solidFill>
                <a:latin typeface="+mn-ea"/>
                <a:cs typeface="+mn-ea"/>
                <a:sym typeface="+mn-lt"/>
              </a:rPr>
              <a:t>年级下册</a:t>
            </a:r>
            <a:endParaRPr lang="zh-CN" altLang="en-US">
              <a:solidFill>
                <a:srgbClr val="665442"/>
              </a:solidFill>
              <a:latin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9" name="标题 1"/>
          <p:cNvSpPr txBox="1"/>
          <p:nvPr/>
        </p:nvSpPr>
        <p:spPr>
          <a:xfrm>
            <a:off x="838200" y="96270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朗读课文，整体感知课文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  <a:p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6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23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4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5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3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44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0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5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左大括号 5"/>
          <p:cNvSpPr/>
          <p:nvPr/>
        </p:nvSpPr>
        <p:spPr>
          <a:xfrm>
            <a:off x="3246755" y="2309495"/>
            <a:ext cx="464185" cy="3320415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14070" y="3647440"/>
            <a:ext cx="35394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羿射九日</a:t>
            </a:r>
            <a:endParaRPr lang="zh-CN" altLang="en-US" sz="3600"/>
          </a:p>
        </p:txBody>
      </p:sp>
      <p:sp>
        <p:nvSpPr>
          <p:cNvPr id="8" name="文本框 7"/>
          <p:cNvSpPr txBox="1"/>
          <p:nvPr/>
        </p:nvSpPr>
        <p:spPr>
          <a:xfrm>
            <a:off x="4018280" y="1985010"/>
            <a:ext cx="733552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第一部分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800" dirty="0"/>
              <a:t>起因：十个太阳炙烤大地，人类生活艰难</a:t>
            </a:r>
            <a:endParaRPr lang="zh-CN" altLang="en-US" sz="2800" dirty="0"/>
          </a:p>
          <a:p>
            <a:pPr latinLnBrk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第二部分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800" dirty="0"/>
              <a:t>经过：后羿射下九个太阳</a:t>
            </a:r>
            <a:endParaRPr lang="zh-CN" altLang="en-US" sz="2800" dirty="0"/>
          </a:p>
          <a:p>
            <a:pPr latinLnBrk="0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第三部分</a:t>
            </a:r>
            <a:endParaRPr lang="zh-CN" altLang="en-US" sz="2800" dirty="0">
              <a:solidFill>
                <a:srgbClr val="FF0000"/>
              </a:solidFill>
            </a:endParaRPr>
          </a:p>
          <a:p>
            <a:pPr latinLnBrk="0">
              <a:lnSpc>
                <a:spcPct val="150000"/>
              </a:lnSpc>
            </a:pPr>
            <a:r>
              <a:rPr lang="zh-CN" altLang="en-US" sz="2800" dirty="0"/>
              <a:t>发展：大地重新回到了生机勃勃的景象</a:t>
            </a:r>
            <a:endParaRPr lang="zh-CN" altLang="en-US" sz="2800" dirty="0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+mn-ea"/>
              </a:rPr>
              <a:t>深 入 探 究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第三节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6" name="标题 1"/>
          <p:cNvSpPr txBox="1"/>
          <p:nvPr/>
        </p:nvSpPr>
        <p:spPr>
          <a:xfrm>
            <a:off x="188912" y="999437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理解课文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8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75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104875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876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2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1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2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3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4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5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3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4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5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6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6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7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200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sp>
        <p:nvSpPr>
          <p:cNvPr id="10" name="文本框 9"/>
          <p:cNvSpPr txBox="1"/>
          <p:nvPr/>
        </p:nvSpPr>
        <p:spPr>
          <a:xfrm>
            <a:off x="390525" y="1658620"/>
            <a:ext cx="86398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+mn-ea"/>
                <a:cs typeface="+mn-ea"/>
              </a:rPr>
              <a:t>（一）学习第</a:t>
            </a:r>
            <a:r>
              <a:rPr lang="en-US" altLang="zh-CN" sz="3200" b="1">
                <a:latin typeface="+mn-ea"/>
                <a:cs typeface="+mn-ea"/>
              </a:rPr>
              <a:t>1</a:t>
            </a:r>
            <a:r>
              <a:rPr lang="zh-CN" altLang="en-US" sz="3200" b="1">
                <a:latin typeface="+mn-ea"/>
                <a:cs typeface="+mn-ea"/>
              </a:rPr>
              <a:t>至</a:t>
            </a:r>
            <a:r>
              <a:rPr lang="en-US" altLang="zh-CN" sz="3200" b="1">
                <a:latin typeface="+mn-ea"/>
                <a:cs typeface="+mn-ea"/>
              </a:rPr>
              <a:t>3</a:t>
            </a:r>
            <a:r>
              <a:rPr lang="zh-CN" altLang="en-US" sz="3200" b="1">
                <a:latin typeface="+mn-ea"/>
                <a:cs typeface="+mn-ea"/>
              </a:rPr>
              <a:t>自然段</a:t>
            </a:r>
            <a:endParaRPr lang="zh-CN" altLang="en-US" sz="3200" b="1">
              <a:latin typeface="+mn-ea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5960" y="2242185"/>
            <a:ext cx="10752455" cy="389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800" b="1" dirty="0"/>
              <a:t>读一读，想一想，后羿为什么射日呢？</a:t>
            </a:r>
            <a:endParaRPr lang="zh-CN" altLang="en-US" sz="2800" b="1" dirty="0"/>
          </a:p>
          <a:p>
            <a:pPr latinLnBrk="0">
              <a:lnSpc>
                <a:spcPct val="150000"/>
              </a:lnSpc>
            </a:pPr>
            <a:r>
              <a:rPr lang="zh-CN" altLang="en-US" sz="2800" dirty="0"/>
              <a:t>         可是，有一天，这十个太阳觉得轮流值日太没意思啦，于是，他们一齐跑了出来，出现在天空中。十个太阳像十个大火球，炙烤着大地。</a:t>
            </a:r>
            <a:endParaRPr lang="zh-CN" altLang="en-US" sz="2800" dirty="0"/>
          </a:p>
          <a:p>
            <a:pPr latinLnBrk="0">
              <a:lnSpc>
                <a:spcPct val="150000"/>
              </a:lnSpc>
            </a:pPr>
            <a:r>
              <a:rPr lang="zh-CN" altLang="en-US" sz="2800" dirty="0"/>
              <a:t>         禾苗被</a:t>
            </a:r>
            <a:r>
              <a:rPr lang="zh-CN" altLang="en-US" sz="2800" dirty="0">
                <a:solidFill>
                  <a:srgbClr val="FF0000"/>
                </a:solidFill>
              </a:rPr>
              <a:t>晒枯</a:t>
            </a:r>
            <a:r>
              <a:rPr lang="zh-CN" altLang="en-US" sz="2800" dirty="0"/>
              <a:t>了，土地被</a:t>
            </a:r>
            <a:r>
              <a:rPr lang="zh-CN" altLang="en-US" sz="2800" dirty="0">
                <a:solidFill>
                  <a:srgbClr val="FF0000"/>
                </a:solidFill>
              </a:rPr>
              <a:t>烤焦</a:t>
            </a:r>
            <a:r>
              <a:rPr lang="zh-CN" altLang="en-US" sz="2800" dirty="0"/>
              <a:t>了，江河里的水快要</a:t>
            </a:r>
            <a:r>
              <a:rPr lang="zh-CN" altLang="en-US" sz="2800" dirty="0">
                <a:solidFill>
                  <a:srgbClr val="FF0000"/>
                </a:solidFill>
              </a:rPr>
              <a:t>蒸干</a:t>
            </a:r>
            <a:r>
              <a:rPr lang="zh-CN" altLang="en-US" sz="2800" dirty="0"/>
              <a:t>了，连地上的沙石好像都要</a:t>
            </a:r>
            <a:r>
              <a:rPr lang="zh-CN" altLang="en-US" sz="2800" dirty="0">
                <a:solidFill>
                  <a:srgbClr val="FF0000"/>
                </a:solidFill>
              </a:rPr>
              <a:t>熔化</a:t>
            </a:r>
            <a:r>
              <a:rPr lang="zh-CN" altLang="en-US" sz="2800" dirty="0"/>
              <a:t>了。人类的日子非常艰难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标注 2"/>
          <p:cNvSpPr/>
          <p:nvPr/>
        </p:nvSpPr>
        <p:spPr>
          <a:xfrm>
            <a:off x="1459865" y="3646805"/>
            <a:ext cx="6422390" cy="2819400"/>
          </a:xfrm>
          <a:prstGeom prst="wedgeRectCallout">
            <a:avLst>
              <a:gd name="adj1" fmla="val 60571"/>
              <a:gd name="adj2" fmla="val -19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8756" name="标题 1"/>
          <p:cNvSpPr txBox="1"/>
          <p:nvPr/>
        </p:nvSpPr>
        <p:spPr>
          <a:xfrm>
            <a:off x="188912" y="999437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理解课文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8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75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104875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876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2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1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2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3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4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5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3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4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5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6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6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7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200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sp>
        <p:nvSpPr>
          <p:cNvPr id="10" name="文本框 9"/>
          <p:cNvSpPr txBox="1"/>
          <p:nvPr/>
        </p:nvSpPr>
        <p:spPr>
          <a:xfrm>
            <a:off x="431800" y="1515745"/>
            <a:ext cx="86398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+mn-ea"/>
                <a:cs typeface="+mn-ea"/>
              </a:rPr>
              <a:t>（二）学习第</a:t>
            </a:r>
            <a:r>
              <a:rPr lang="en-US" altLang="zh-CN" sz="3200" b="1">
                <a:latin typeface="+mn-ea"/>
                <a:cs typeface="+mn-ea"/>
              </a:rPr>
              <a:t>4</a:t>
            </a:r>
            <a:r>
              <a:rPr lang="zh-CN" altLang="en-US" sz="3200" b="1">
                <a:latin typeface="+mn-ea"/>
                <a:cs typeface="+mn-ea"/>
              </a:rPr>
              <a:t>至</a:t>
            </a:r>
            <a:r>
              <a:rPr lang="en-US" altLang="zh-CN" sz="3200" b="1">
                <a:latin typeface="+mn-ea"/>
                <a:cs typeface="+mn-ea"/>
              </a:rPr>
              <a:t>6</a:t>
            </a:r>
            <a:r>
              <a:rPr lang="zh-CN" altLang="en-US" sz="3200" b="1">
                <a:latin typeface="+mn-ea"/>
                <a:cs typeface="+mn-ea"/>
              </a:rPr>
              <a:t>自然段</a:t>
            </a:r>
            <a:endParaRPr lang="zh-CN" altLang="en-US" sz="3200" b="1">
              <a:latin typeface="+mn-ea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5960" y="2099310"/>
            <a:ext cx="107524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800" b="1"/>
              <a:t>说一说，后羿看着人类的日子艰难，后羿会怎么做？</a:t>
            </a:r>
            <a:endParaRPr lang="zh-CN" altLang="en-US" sz="2800" b="1"/>
          </a:p>
          <a:p>
            <a:pPr latinLnBrk="0">
              <a:lnSpc>
                <a:spcPct val="150000"/>
              </a:lnSpc>
            </a:pPr>
            <a:r>
              <a:rPr lang="zh-CN" altLang="en-US" sz="2800"/>
              <a:t>        他翻过</a:t>
            </a:r>
            <a:r>
              <a:rPr lang="zh-CN" altLang="en-US" sz="2800">
                <a:solidFill>
                  <a:srgbClr val="FF0000"/>
                </a:solidFill>
              </a:rPr>
              <a:t>九十九</a:t>
            </a:r>
            <a:r>
              <a:rPr lang="zh-CN" altLang="en-US" sz="2800"/>
              <a:t>座高山，跨过</a:t>
            </a:r>
            <a:r>
              <a:rPr lang="zh-CN" altLang="en-US" sz="2800">
                <a:solidFill>
                  <a:srgbClr val="FF0000"/>
                </a:solidFill>
              </a:rPr>
              <a:t>九十九</a:t>
            </a:r>
            <a:r>
              <a:rPr lang="zh-CN" altLang="en-US" sz="2800"/>
              <a:t>条大河，来到东海边。          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1713230" y="3798570"/>
            <a:ext cx="59150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3200">
                <a:latin typeface="+mn-ea"/>
                <a:cs typeface="+mn-ea"/>
              </a:rPr>
              <a:t>    </a:t>
            </a:r>
            <a:r>
              <a:rPr lang="zh-CN" altLang="en-US" sz="3200">
                <a:latin typeface="+mn-ea"/>
                <a:cs typeface="+mn-ea"/>
              </a:rPr>
              <a:t>后羿在翻山趟河时候克服了很多困难，后羿一心为人类所想的精神值得我们学习赞颂。</a:t>
            </a:r>
            <a:endParaRPr lang="zh-CN" altLang="en-US" sz="3200">
              <a:latin typeface="+mn-ea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921750" y="3700780"/>
            <a:ext cx="1782445" cy="2765425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6" name="标题 1"/>
          <p:cNvSpPr txBox="1"/>
          <p:nvPr/>
        </p:nvSpPr>
        <p:spPr>
          <a:xfrm>
            <a:off x="188912" y="999437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理解课文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8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75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104875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876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2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1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2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3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4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5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3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4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5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6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6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7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200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sp>
        <p:nvSpPr>
          <p:cNvPr id="10" name="文本框 9"/>
          <p:cNvSpPr txBox="1"/>
          <p:nvPr/>
        </p:nvSpPr>
        <p:spPr>
          <a:xfrm>
            <a:off x="307975" y="1708150"/>
            <a:ext cx="86398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+mn-ea"/>
                <a:cs typeface="+mn-ea"/>
              </a:rPr>
              <a:t>（二）学习第</a:t>
            </a:r>
            <a:r>
              <a:rPr lang="en-US" altLang="zh-CN" sz="3200" b="1">
                <a:latin typeface="+mn-ea"/>
                <a:cs typeface="+mn-ea"/>
              </a:rPr>
              <a:t>4</a:t>
            </a:r>
            <a:r>
              <a:rPr lang="zh-CN" altLang="en-US" sz="3200" b="1">
                <a:latin typeface="+mn-ea"/>
                <a:cs typeface="+mn-ea"/>
              </a:rPr>
              <a:t>至</a:t>
            </a:r>
            <a:r>
              <a:rPr lang="en-US" altLang="zh-CN" sz="3200" b="1">
                <a:latin typeface="+mn-ea"/>
                <a:cs typeface="+mn-ea"/>
              </a:rPr>
              <a:t>6</a:t>
            </a:r>
            <a:r>
              <a:rPr lang="zh-CN" altLang="en-US" sz="3200" b="1">
                <a:latin typeface="+mn-ea"/>
                <a:cs typeface="+mn-ea"/>
              </a:rPr>
              <a:t>自然段</a:t>
            </a:r>
            <a:endParaRPr lang="zh-CN" altLang="en-US" sz="3200" b="1">
              <a:latin typeface="+mn-ea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3075" y="2414905"/>
            <a:ext cx="748855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800" b="1"/>
              <a:t>历经艰辛，后羿终于来到东海边，他是怎么射日的呢？</a:t>
            </a:r>
            <a:endParaRPr lang="zh-CN" altLang="en-US" sz="2800" b="1"/>
          </a:p>
          <a:p>
            <a:pPr latinLnBrk="0">
              <a:lnSpc>
                <a:spcPct val="150000"/>
              </a:lnSpc>
            </a:pPr>
            <a:r>
              <a:rPr lang="zh-CN" altLang="en-US" sz="2800"/>
              <a:t>        他登上一座大山，搭上神箭，拉开神弓，对准天上的一个太阳，嗖地就是一箭。</a:t>
            </a:r>
            <a:endParaRPr lang="zh-CN" altLang="en-US" sz="2800"/>
          </a:p>
          <a:p>
            <a:pPr latinLnBrk="0">
              <a:lnSpc>
                <a:spcPct val="150000"/>
              </a:lnSpc>
            </a:pPr>
            <a:r>
              <a:rPr lang="zh-CN" altLang="en-US" sz="2800"/>
              <a:t>         那个太阳一下子爆裂开，一团团火球到处乱窜，接着，噗噗地掉在地上。          </a:t>
            </a:r>
            <a:endParaRPr lang="zh-CN" altLang="en-US" sz="280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515" y="2291715"/>
            <a:ext cx="3578860" cy="3860800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6" name="标题 1"/>
          <p:cNvSpPr txBox="1"/>
          <p:nvPr/>
        </p:nvSpPr>
        <p:spPr>
          <a:xfrm>
            <a:off x="188912" y="999437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理解课文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87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758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1048759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8760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2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1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2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3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4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8765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3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4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5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86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766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787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200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sp>
        <p:nvSpPr>
          <p:cNvPr id="10" name="文本框 9"/>
          <p:cNvSpPr txBox="1"/>
          <p:nvPr/>
        </p:nvSpPr>
        <p:spPr>
          <a:xfrm>
            <a:off x="417830" y="1515745"/>
            <a:ext cx="86398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+mn-ea"/>
                <a:cs typeface="+mn-ea"/>
              </a:rPr>
              <a:t>（三）学习第</a:t>
            </a:r>
            <a:r>
              <a:rPr lang="en-US" altLang="zh-CN" sz="3200" b="1">
                <a:latin typeface="+mn-ea"/>
                <a:cs typeface="+mn-ea"/>
              </a:rPr>
              <a:t>7</a:t>
            </a:r>
            <a:r>
              <a:rPr lang="zh-CN" altLang="en-US" sz="3200" b="1">
                <a:latin typeface="+mn-ea"/>
                <a:cs typeface="+mn-ea"/>
              </a:rPr>
              <a:t>自然段</a:t>
            </a:r>
            <a:endParaRPr lang="zh-CN" altLang="en-US" sz="3200" b="1">
              <a:latin typeface="+mn-ea"/>
              <a:cs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3410" y="2478405"/>
            <a:ext cx="692277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3200">
                <a:latin typeface="+mn-ea"/>
                <a:cs typeface="+mn-ea"/>
              </a:rPr>
              <a:t>    </a:t>
            </a:r>
            <a:r>
              <a:rPr lang="zh-CN" altLang="en-US" sz="3200">
                <a:latin typeface="+mn-ea"/>
                <a:cs typeface="+mn-ea"/>
              </a:rPr>
              <a:t>从此，太阳每天从东方升起，到西方落下。土地渐渐滋润起来，花草树木渐渐繁茂起来，江河奔腾欢畅，大地上重新现出了勃勃生机。          </a:t>
            </a:r>
            <a:endParaRPr lang="zh-CN" altLang="en-US" sz="3200">
              <a:latin typeface="+mn-ea"/>
              <a:cs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618730" y="2099310"/>
            <a:ext cx="4460875" cy="3601085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12" name="标题 1"/>
          <p:cNvSpPr txBox="1"/>
          <p:nvPr/>
        </p:nvSpPr>
        <p:spPr>
          <a:xfrm>
            <a:off x="163587" y="1019400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深入探究</a:t>
            </a:r>
            <a:r>
              <a:rPr lang="en-US" altLang="zh-CN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主题概括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pic>
        <p:nvPicPr>
          <p:cNvPr id="43" name="图形 13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6898" y="972068"/>
            <a:ext cx="528927" cy="528927"/>
          </a:xfrm>
          <a:prstGeom prst="rect">
            <a:avLst/>
          </a:prstGeom>
          <a:noFill/>
        </p:spPr>
      </p:pic>
      <p:grpSp>
        <p:nvGrpSpPr>
          <p:cNvPr id="45" name="组合 4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46" name="矩形 50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solidFill>
                  <a:srgbClr val="0B819B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51"/>
            <p:cNvSpPr/>
            <p:nvPr/>
          </p:nvSpPr>
          <p:spPr>
            <a:xfrm>
              <a:off x="348027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48" name="文本框 52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49" name="直接连接符 53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54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1" name="文本框 55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2" name="文本框 5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3" name="文本框 5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54" name="文本框 6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55" name="直接连接符 61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62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63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64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65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60" name="直接连接符 66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圆角矩形 3"/>
          <p:cNvSpPr/>
          <p:nvPr/>
        </p:nvSpPr>
        <p:spPr>
          <a:xfrm>
            <a:off x="551815" y="2185035"/>
            <a:ext cx="11089005" cy="38163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85850" y="2185035"/>
            <a:ext cx="1002030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3600" dirty="0"/>
              <a:t>          </a:t>
            </a:r>
            <a:r>
              <a:rPr lang="zh-CN" altLang="en-US" sz="3600" dirty="0"/>
              <a:t>课文讲述的是在很久以前，天空中同时出现了十个太阳炙烤着大地，人类的生活十分艰难，神箭手用神弓射下了九个太阳，让大地重新回到了生机勃勃的景象。</a:t>
            </a:r>
            <a:endParaRPr lang="zh-CN" altLang="en-US" sz="3600" dirty="0"/>
          </a:p>
        </p:txBody>
      </p:sp>
    </p:spTree>
  </p:cSld>
  <p:clrMapOvr>
    <a:masterClrMapping/>
  </p:clrMapOvr>
  <p:transition spd="slow" advTm="300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+mn-ea"/>
              </a:rPr>
              <a:t>课 堂 小 结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第四节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7" name="矩形 1"/>
          <p:cNvSpPr>
            <a:spLocks noChangeArrowheads="1"/>
          </p:cNvSpPr>
          <p:nvPr/>
        </p:nvSpPr>
        <p:spPr bwMode="auto">
          <a:xfrm>
            <a:off x="897255" y="1861820"/>
            <a:ext cx="5630545" cy="3886835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noProof="0" dirty="0">
                <a:latin typeface="+mn-ea"/>
                <a:ea typeface="+mn-ea"/>
                <a:cs typeface="+mn-ea"/>
                <a:sym typeface="+mn-ea"/>
              </a:rPr>
              <a:t>    </a:t>
            </a:r>
            <a:r>
              <a:rPr lang="zh-CN" altLang="en-US" sz="3200" noProof="0" dirty="0">
                <a:latin typeface="+mn-ea"/>
                <a:ea typeface="+mn-ea"/>
                <a:cs typeface="+mn-ea"/>
                <a:sym typeface="+mn-ea"/>
              </a:rPr>
              <a:t>通过本课的学习，我们不仅认识了更多的生词，我们还感受后羿的英勇无畏和本领高强。希望同学们可以在今天的课堂中能收获更多！</a:t>
            </a:r>
            <a:endParaRPr lang="zh-CN" altLang="en-US" sz="3200" noProof="0" dirty="0"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1048948" name="标题 1"/>
          <p:cNvSpPr txBox="1"/>
          <p:nvPr/>
        </p:nvSpPr>
        <p:spPr>
          <a:xfrm>
            <a:off x="307975" y="1000413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 dirty="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课堂小结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21" name="图形 1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344" y="1089126"/>
            <a:ext cx="726033" cy="395658"/>
          </a:xfrm>
          <a:prstGeom prst="rect">
            <a:avLst/>
          </a:prstGeom>
        </p:spPr>
      </p:pic>
      <p:grpSp>
        <p:nvGrpSpPr>
          <p:cNvPr id="110" name="组合 30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49" name="矩形 31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50" name="矩形 32"/>
            <p:cNvSpPr/>
            <p:nvPr/>
          </p:nvSpPr>
          <p:spPr>
            <a:xfrm>
              <a:off x="4967287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51" name="文本框 33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48" name="直接连接符 34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52" name="文本框 35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3" name="文本框 36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4" name="文本框 37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5" name="文本框 38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56" name="文本框 39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49" name="直接连接符 40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0" name="直接连接符 41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1" name="直接连接符 42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2" name="直接连接符 43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57" name="文本框 44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3" name="直接连接符 45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9005" y="1861820"/>
            <a:ext cx="4912995" cy="4996180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+mn-ea"/>
              </a:rPr>
              <a:t>拓 展 延 伸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第五节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9" name="文本框 2"/>
          <p:cNvSpPr txBox="1">
            <a:spLocks noChangeArrowheads="1"/>
          </p:cNvSpPr>
          <p:nvPr/>
        </p:nvSpPr>
        <p:spPr bwMode="auto">
          <a:xfrm>
            <a:off x="1294764" y="2324338"/>
            <a:ext cx="2879214" cy="1569660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vert="horz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600" b="1">
                <a:solidFill>
                  <a:srgbClr val="5E0E04"/>
                </a:solidFill>
                <a:latin typeface="+mn-ea"/>
                <a:cs typeface="+mn-ea"/>
                <a:sym typeface="+mn-lt"/>
              </a:rPr>
              <a:t>目录</a:t>
            </a:r>
            <a:endParaRPr lang="zh-CN" altLang="en-US" sz="9600" b="1">
              <a:solidFill>
                <a:srgbClr val="5E0E04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8670" name="MH_Number_1">
            <a:hlinkClick r:id="rId2" action="ppaction://hlinksldjump"/>
          </p:cNvPr>
          <p:cNvSpPr/>
          <p:nvPr>
            <p:custDataLst>
              <p:tags r:id="rId3"/>
            </p:custDataLst>
          </p:nvPr>
        </p:nvSpPr>
        <p:spPr bwMode="auto">
          <a:xfrm>
            <a:off x="4606384" y="1282740"/>
            <a:ext cx="1200316" cy="471566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第一节</a:t>
            </a:r>
            <a:endParaRPr lang="en-US" altLang="zh-CN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1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951984" y="1145050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n cmpd="dbl">
                  <a:noFill/>
                </a:ln>
                <a:solidFill>
                  <a:schemeClr val="bg1"/>
                </a:solidFill>
              </a:rPr>
              <a:t>新课导入</a:t>
            </a:r>
            <a:endParaRPr lang="en-US" altLang="zh-CN">
              <a:ln cmpd="dbl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48672" name="MH_Number_2">
            <a:hlinkClick r:id="rId2" action="ppaction://hlinksldjump"/>
          </p:cNvPr>
          <p:cNvSpPr/>
          <p:nvPr>
            <p:custDataLst>
              <p:tags r:id="rId5"/>
            </p:custDataLst>
          </p:nvPr>
        </p:nvSpPr>
        <p:spPr bwMode="auto">
          <a:xfrm>
            <a:off x="4617817" y="2380199"/>
            <a:ext cx="1190938" cy="470642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第二节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3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931788" y="2241585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solidFill>
                  <a:schemeClr val="bg1"/>
                </a:solidFill>
                <a:latin typeface="+mn-ea"/>
                <a:ea typeface="+mn-ea"/>
              </a:rPr>
              <a:t>整体感知</a:t>
            </a:r>
            <a:endParaRPr lang="en-US" altLang="zh-CN" sz="2800">
              <a:ln cmpd="dbl">
                <a:noFill/>
              </a:ln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48674" name="MH_Number_1">
            <a:hlinkClick r:id="rId2" action="ppaction://hlinksldjump"/>
          </p:cNvPr>
          <p:cNvSpPr/>
          <p:nvPr>
            <p:custDataLst>
              <p:tags r:id="rId7"/>
            </p:custDataLst>
          </p:nvPr>
        </p:nvSpPr>
        <p:spPr bwMode="auto">
          <a:xfrm>
            <a:off x="4623227" y="3422432"/>
            <a:ext cx="1200316" cy="471566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第三节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5" name="MH_Entry_1">
            <a:hlinkClick r:id="rId2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951984" y="3275273"/>
            <a:ext cx="4445740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800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ln cmpd="dbl">
                  <a:noFill/>
                </a:ln>
                <a:solidFill>
                  <a:schemeClr val="bg1"/>
                </a:solidFill>
              </a:rPr>
              <a:t>深入探究</a:t>
            </a:r>
            <a:endParaRPr lang="en-US" altLang="zh-CN">
              <a:ln cmpd="dbl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1048676" name="MH_Number_2">
            <a:hlinkClick r:id="rId2" action="ppaction://hlinksldjump"/>
          </p:cNvPr>
          <p:cNvSpPr/>
          <p:nvPr>
            <p:custDataLst>
              <p:tags r:id="rId9"/>
            </p:custDataLst>
          </p:nvPr>
        </p:nvSpPr>
        <p:spPr bwMode="auto">
          <a:xfrm>
            <a:off x="4610330" y="4438477"/>
            <a:ext cx="1190938" cy="470642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第四节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7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768218" y="1178737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solidFill>
                  <a:schemeClr val="bg1"/>
                </a:solidFill>
                <a:latin typeface="+mn-ea"/>
                <a:ea typeface="+mn-ea"/>
              </a:rPr>
              <a:t>拓展延伸</a:t>
            </a:r>
            <a:endParaRPr lang="en-US" altLang="zh-CN" sz="2800">
              <a:ln cmpd="dbl">
                <a:noFill/>
              </a:ln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48678" name="MH_Number_2">
            <a:hlinkClick r:id="rId2" action="ppaction://hlinksldjump"/>
          </p:cNvPr>
          <p:cNvSpPr/>
          <p:nvPr>
            <p:custDataLst>
              <p:tags r:id="rId11"/>
            </p:custDataLst>
          </p:nvPr>
        </p:nvSpPr>
        <p:spPr bwMode="auto">
          <a:xfrm>
            <a:off x="8429810" y="1333514"/>
            <a:ext cx="1190938" cy="470642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第五节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79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814574" y="2218061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solidFill>
                  <a:schemeClr val="bg1"/>
                </a:solidFill>
                <a:latin typeface="+mn-ea"/>
                <a:ea typeface="+mn-ea"/>
              </a:rPr>
              <a:t>板书设计</a:t>
            </a:r>
            <a:endParaRPr lang="en-US" altLang="zh-CN" sz="2800">
              <a:ln cmpd="dbl">
                <a:noFill/>
              </a:ln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48680" name="MH_Number_2">
            <a:hlinkClick r:id="rId2" action="ppaction://hlinksldjump"/>
          </p:cNvPr>
          <p:cNvSpPr/>
          <p:nvPr>
            <p:custDataLst>
              <p:tags r:id="rId13"/>
            </p:custDataLst>
          </p:nvPr>
        </p:nvSpPr>
        <p:spPr bwMode="auto">
          <a:xfrm>
            <a:off x="8426704" y="2381405"/>
            <a:ext cx="1190938" cy="470642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第六节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81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951984" y="4292267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solidFill>
                  <a:schemeClr val="bg1"/>
                </a:solidFill>
                <a:latin typeface="+mn-ea"/>
                <a:ea typeface="+mn-ea"/>
              </a:rPr>
              <a:t>课堂小结</a:t>
            </a:r>
            <a:endParaRPr lang="en-US" altLang="zh-CN" sz="2800">
              <a:ln cmpd="dbl">
                <a:noFill/>
              </a:ln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48682" name="MH_Number_2">
            <a:hlinkClick r:id="rId2" action="ppaction://hlinksldjump"/>
          </p:cNvPr>
          <p:cNvSpPr/>
          <p:nvPr>
            <p:custDataLst>
              <p:tags r:id="rId15"/>
            </p:custDataLst>
          </p:nvPr>
        </p:nvSpPr>
        <p:spPr bwMode="auto">
          <a:xfrm>
            <a:off x="8436846" y="3449554"/>
            <a:ext cx="1190938" cy="470642"/>
          </a:xfrm>
          <a:prstGeom prst="homePlate">
            <a:avLst/>
          </a:prstGeom>
          <a:solidFill>
            <a:srgbClr val="5E0E04"/>
          </a:solidFill>
          <a:ln>
            <a:noFill/>
          </a:ln>
        </p:spPr>
        <p:txBody>
          <a:bodyPr vert="horz" wrap="square" lIns="36000" tIns="0" rIns="0" bIns="0" numCol="1" anchor="ctr" anchorCtr="0" compatLnSpc="1">
            <a:noAutofit/>
          </a:bodyPr>
          <a:lstStyle/>
          <a:p>
            <a:pPr algn="ctr"/>
            <a:r>
              <a:rPr lang="zh-CN" altLang="en-US" b="1" spc="200">
                <a:solidFill>
                  <a:schemeClr val="bg1"/>
                </a:solidFill>
                <a:latin typeface="+mn-ea"/>
              </a:rPr>
              <a:t>第七节</a:t>
            </a:r>
            <a:endParaRPr lang="zh-CN" altLang="en-US" b="1" spc="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83" name="MH_Entry_2">
            <a:hlinkClick r:id="rId2" action="ppaction://hlinksldjump"/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9814574" y="3308474"/>
            <a:ext cx="2110098" cy="746946"/>
          </a:xfrm>
          <a:prstGeom prst="rect">
            <a:avLst/>
          </a:prstGeom>
          <a:noFill/>
          <a:ln>
            <a:noFill/>
          </a:ln>
        </p:spPr>
        <p:txBody>
          <a:bodyPr wrap="square" lIns="14400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>
                <a:ln cmpd="dbl">
                  <a:noFill/>
                </a:ln>
                <a:solidFill>
                  <a:schemeClr val="bg1"/>
                </a:solidFill>
                <a:latin typeface="+mn-ea"/>
                <a:ea typeface="+mn-ea"/>
              </a:rPr>
              <a:t>布置作业</a:t>
            </a:r>
            <a:endParaRPr lang="en-US" altLang="zh-CN" sz="2800">
              <a:ln cmpd="dbl">
                <a:noFill/>
              </a:ln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48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48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4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4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4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4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4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9" grpId="0"/>
      <p:bldP spid="1048670" grpId="0" animBg="1"/>
      <p:bldP spid="1048671" grpId="0"/>
      <p:bldP spid="1048672" grpId="0" animBg="1"/>
      <p:bldP spid="1048673" grpId="0"/>
      <p:bldP spid="1048674" grpId="0" animBg="1"/>
      <p:bldP spid="1048675" grpId="0"/>
      <p:bldP spid="1048676" grpId="0" animBg="1"/>
      <p:bldP spid="1048677" grpId="0"/>
      <p:bldP spid="1048678" grpId="0" animBg="1"/>
      <p:bldP spid="1048679" grpId="0"/>
      <p:bldP spid="1048680" grpId="0" animBg="1"/>
      <p:bldP spid="1048681" grpId="0"/>
      <p:bldP spid="1048682" grpId="0" animBg="1"/>
      <p:bldP spid="104868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1" name="标题 1"/>
          <p:cNvSpPr txBox="1"/>
          <p:nvPr/>
        </p:nvSpPr>
        <p:spPr>
          <a:xfrm>
            <a:off x="287849" y="1007700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拓展延伸</a:t>
            </a:r>
            <a:r>
              <a:rPr lang="en-US" altLang="zh-CN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夸父逐日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097227" name="图形 2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1969" y="1089126"/>
            <a:ext cx="648072" cy="353173"/>
          </a:xfrm>
          <a:prstGeom prst="rect">
            <a:avLst/>
          </a:prstGeom>
        </p:spPr>
      </p:pic>
      <p:grpSp>
        <p:nvGrpSpPr>
          <p:cNvPr id="113" name="组合 26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62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3" name="矩形 28"/>
            <p:cNvSpPr/>
            <p:nvPr/>
          </p:nvSpPr>
          <p:spPr>
            <a:xfrm>
              <a:off x="6453960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4" name="文本框 29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54" name="直接连接符 30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65" name="文本框 31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6" name="文本框 32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7" name="文本框 33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8" name="文本框 34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9" name="文本框 35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5" name="直接连接符 36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6" name="直接连接符 37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7" name="直接连接符 38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8" name="直接连接符 39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70" name="文本框 40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9" name="直接连接符 41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607060" y="1524000"/>
            <a:ext cx="1097788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altLang="en-US" sz="2800"/>
              <a:t>远古时候，在北方荒野中，有座巍峨雄伟、高耸入云的高山，叫做成都载天山。在山林深处，生活着一群力大无穷的巨人，他们的首领名字叫做夸父。夸父身强力壮，高大魁梧，带领族人过着勤劳实干的日子。</a:t>
            </a:r>
            <a:endParaRPr lang="zh-CN" altLang="en-US" sz="2800"/>
          </a:p>
          <a:p>
            <a:pPr latinLnBrk="0">
              <a:lnSpc>
                <a:spcPct val="150000"/>
              </a:lnSpc>
            </a:pPr>
            <a:r>
              <a:rPr lang="zh-CN" altLang="en-US" sz="2800"/>
              <a:t>         那时候大地荒凉，毒物猛兽横行，人们生活凄苦。每到晚上，大地就会重回黑暗，毒蛇猛兽就会出来袭击人类，夸父的部落因此死了很多人。夸父看到这种情景很难过，因此他决定要去捉住太阳，让大</a:t>
            </a:r>
            <a:endParaRPr lang="zh-CN" altLang="en-US" sz="2800"/>
          </a:p>
        </p:txBody>
      </p:sp>
    </p:spTree>
  </p:cSld>
  <p:clrMapOvr>
    <a:masterClrMapping/>
  </p:clrMapOvr>
  <p:transition spd="slow" advTm="300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1" name="标题 1"/>
          <p:cNvSpPr txBox="1"/>
          <p:nvPr/>
        </p:nvSpPr>
        <p:spPr>
          <a:xfrm>
            <a:off x="287849" y="1007700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拓展延伸</a:t>
            </a:r>
            <a:r>
              <a:rPr lang="en-US" altLang="zh-CN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夸父逐日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097227" name="图形 2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1969" y="1089126"/>
            <a:ext cx="648072" cy="353173"/>
          </a:xfrm>
          <a:prstGeom prst="rect">
            <a:avLst/>
          </a:prstGeom>
        </p:spPr>
      </p:pic>
      <p:grpSp>
        <p:nvGrpSpPr>
          <p:cNvPr id="113" name="组合 26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62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3" name="矩形 28"/>
            <p:cNvSpPr/>
            <p:nvPr/>
          </p:nvSpPr>
          <p:spPr>
            <a:xfrm>
              <a:off x="6453960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4" name="文本框 29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54" name="直接连接符 30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65" name="文本框 31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6" name="文本框 32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7" name="文本框 33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8" name="文本框 34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9" name="文本框 35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5" name="直接连接符 36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6" name="直接连接符 37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7" name="直接连接符 38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8" name="直接连接符 39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70" name="文本框 40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9" name="直接连接符 41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742950" y="1688465"/>
            <a:ext cx="10706735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defTabSz="914400" eaLnBrk="1" hangingPunct="1">
              <a:lnSpc>
                <a:spcPct val="150000"/>
              </a:lnSpc>
            </a:pPr>
            <a:r>
              <a:rPr lang="zh-CN" altLang="en-US" sz="2800">
                <a:latin typeface="+mn-lt"/>
                <a:sym typeface="+mn-ea"/>
              </a:rPr>
              <a:t>家都过上只有光明，没有黑暗的好日子。</a:t>
            </a:r>
            <a:endParaRPr lang="zh-CN" altLang="en-US" sz="2800">
              <a:latin typeface="+mn-lt"/>
              <a:sym typeface="+mn-ea"/>
            </a:endParaRPr>
          </a:p>
          <a:p>
            <a:pPr algn="l" defTabSz="914400" eaLnBrk="1" hangingPunct="1">
              <a:lnSpc>
                <a:spcPct val="150000"/>
              </a:lnSpc>
            </a:pPr>
            <a:r>
              <a:rPr lang="zh-CN" altLang="en-US" sz="2800"/>
              <a:t>              于是太阳刚刚升起时，夸父便告别族人，向着太阳升起的方向追赶。太阳在空中飞快地移动，夸父在地上拼命地追呀追。他穿过一座座大山，跨过一条条河流，大地被他的脚步，震得“轰轰”作响，来回摇摆。夸父跑累的时候，就微微打个盹，饿的时候，他就摘野果充饥，有时夸父也煮饭。眼看离太阳越来越近，但他也越来越渴。但是，他没有害怕，并且一直鼓励着自己。</a:t>
            </a:r>
            <a:endParaRPr lang="zh-CN" altLang="en-US" sz="2800"/>
          </a:p>
        </p:txBody>
      </p:sp>
    </p:spTree>
  </p:cSld>
  <p:clrMapOvr>
    <a:masterClrMapping/>
  </p:clrMapOvr>
  <p:transition spd="slow" advTm="3000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1" name="标题 1"/>
          <p:cNvSpPr txBox="1"/>
          <p:nvPr/>
        </p:nvSpPr>
        <p:spPr>
          <a:xfrm>
            <a:off x="287849" y="1007700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拓展延伸</a:t>
            </a:r>
            <a:r>
              <a:rPr lang="en-US" altLang="zh-CN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夸父逐日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097227" name="图形 2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1969" y="1089126"/>
            <a:ext cx="648072" cy="353173"/>
          </a:xfrm>
          <a:prstGeom prst="rect">
            <a:avLst/>
          </a:prstGeom>
        </p:spPr>
      </p:pic>
      <p:grpSp>
        <p:nvGrpSpPr>
          <p:cNvPr id="113" name="组合 26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62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3" name="矩形 28"/>
            <p:cNvSpPr/>
            <p:nvPr/>
          </p:nvSpPr>
          <p:spPr>
            <a:xfrm>
              <a:off x="6453960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64" name="文本框 29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54" name="直接连接符 30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65" name="文本框 31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6" name="文本框 32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7" name="文本框 33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8" name="文本框 34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69" name="文本框 35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5" name="直接连接符 36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6" name="直接连接符 37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7" name="直接连接符 38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58" name="直接连接符 39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70" name="文本框 40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59" name="直接连接符 41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799465" y="1524000"/>
            <a:ext cx="10364470" cy="4615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2800"/>
              <a:t>        </a:t>
            </a:r>
            <a:r>
              <a:rPr lang="zh-CN" altLang="en-US" sz="2800"/>
              <a:t>经过九天九夜，在太阳落山的地方，夸父终于追上了它。夸父无比欢欣地张开双臂，想把太阳抱住。但太阳炽热异常，夸父感到又渴又累。于是他一口气把黄河水的水喝干，可是还是不解渴；于是他又跑到渭河边，把渭河水也喝光，仍不解渴；夸父又向北跑去，那里有纵横千里的大泽，大泽里的水足够夸父解渴。但是，夸父还没有跑到大泽，就在半路上永远倒下了。</a:t>
            </a:r>
            <a:endParaRPr lang="zh-CN" altLang="en-US" sz="2800"/>
          </a:p>
          <a:p>
            <a:pPr latinLnBrk="0">
              <a:lnSpc>
                <a:spcPct val="150000"/>
              </a:lnSpc>
            </a:pPr>
            <a:r>
              <a:rPr lang="zh-CN" altLang="en-US" sz="2800"/>
              <a:t>      夸父临死的时候，心里充满遗憾，他还牵挂着自己的族人，于</a:t>
            </a:r>
            <a:endParaRPr lang="zh-CN" altLang="en-US" sz="2800"/>
          </a:p>
        </p:txBody>
      </p:sp>
    </p:spTree>
  </p:cSld>
  <p:clrMapOvr>
    <a:masterClrMapping/>
  </p:clrMapOvr>
  <p:transition spd="slow" advTm="3000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71" name="矩形 89"/>
          <p:cNvSpPr/>
          <p:nvPr/>
        </p:nvSpPr>
        <p:spPr>
          <a:xfrm>
            <a:off x="0" y="6842125"/>
            <a:ext cx="12192000" cy="76200"/>
          </a:xfrm>
          <a:prstGeom prst="rect">
            <a:avLst/>
          </a:prstGeom>
          <a:solidFill>
            <a:srgbClr val="887E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95" baseline="-25000">
              <a:latin typeface="+mn-ea"/>
            </a:endParaRPr>
          </a:p>
        </p:txBody>
      </p:sp>
      <p:sp>
        <p:nvSpPr>
          <p:cNvPr id="26" name="标题 1"/>
          <p:cNvSpPr txBox="1"/>
          <p:nvPr/>
        </p:nvSpPr>
        <p:spPr>
          <a:xfrm>
            <a:off x="287849" y="1007700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拓展延伸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7" name="图形 2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1969" y="1089126"/>
            <a:ext cx="648072" cy="353173"/>
          </a:xfrm>
          <a:prstGeom prst="rect">
            <a:avLst/>
          </a:prstGeom>
        </p:spPr>
      </p:pic>
      <p:grpSp>
        <p:nvGrpSpPr>
          <p:cNvPr id="23" name="组合 26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4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5" name="矩形 28"/>
            <p:cNvSpPr/>
            <p:nvPr/>
          </p:nvSpPr>
          <p:spPr>
            <a:xfrm>
              <a:off x="6453960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4" name="文本框 29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45" name="直接连接符 30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31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32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33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文本框 34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文本框 35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1" name="直接连接符 36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37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38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39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40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6" name="直接连接符 41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713740" y="1524000"/>
            <a:ext cx="1101153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zh-CN" altLang="en-US" sz="2800">
                <a:latin typeface="+mn-lt"/>
                <a:sym typeface="+mn-ea"/>
              </a:rPr>
              <a:t>是将自己手中的木杖扔出去。木杖落地的地方，顿时生出大片郁郁葱葱的桃林，这片桃林终年茂盛，硕果累累，它为往来的过客遮荫，为勤劳的人们解渴，让人们能够精力充沛地踏上旅程。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816350" y="3827780"/>
            <a:ext cx="4368165" cy="309054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  <a:effectLst>
            <a:softEdge rad="63500"/>
          </a:effectLst>
        </p:spPr>
      </p:pic>
    </p:spTree>
  </p:cSld>
  <p:clrMapOvr>
    <a:masterClrMapping/>
  </p:clrMapOvr>
  <p:transition spd="slow" advTm="3000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+mn-ea"/>
              </a:rPr>
              <a:t>板 书 设 计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第六节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85" name="矩形 3"/>
          <p:cNvSpPr>
            <a:spLocks noChangeArrowheads="1"/>
          </p:cNvSpPr>
          <p:nvPr/>
        </p:nvSpPr>
        <p:spPr bwMode="auto">
          <a:xfrm>
            <a:off x="665466" y="3450398"/>
            <a:ext cx="2640358" cy="82994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B819B"/>
                </a:solidFill>
                <a:latin typeface="+mn-ea"/>
                <a:ea typeface="+mn-ea"/>
              </a:rPr>
              <a:t>羿射九日</a:t>
            </a:r>
            <a:endParaRPr lang="zh-CN" altLang="en-US" sz="3200" b="1">
              <a:solidFill>
                <a:srgbClr val="0B819B"/>
              </a:solidFill>
              <a:latin typeface="+mn-ea"/>
              <a:ea typeface="+mn-ea"/>
            </a:endParaRPr>
          </a:p>
        </p:txBody>
      </p:sp>
      <p:sp>
        <p:nvSpPr>
          <p:cNvPr id="1048986" name="矩形 67"/>
          <p:cNvSpPr/>
          <p:nvPr/>
        </p:nvSpPr>
        <p:spPr>
          <a:xfrm>
            <a:off x="3312601" y="1954415"/>
            <a:ext cx="5566113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latin typeface="+mn-ea"/>
              </a:rPr>
              <a:t>起因：人类艰难的生活</a:t>
            </a:r>
            <a:endParaRPr lang="zh-CN" altLang="en-US" sz="3200">
              <a:latin typeface="+mn-ea"/>
            </a:endParaRPr>
          </a:p>
          <a:p>
            <a:endParaRPr lang="zh-CN" altLang="en-US" sz="3200">
              <a:latin typeface="+mn-ea"/>
            </a:endParaRPr>
          </a:p>
          <a:p>
            <a:endParaRPr lang="zh-CN" altLang="en-US" sz="3200">
              <a:latin typeface="+mn-ea"/>
            </a:endParaRPr>
          </a:p>
          <a:p>
            <a:endParaRPr lang="zh-CN" altLang="en-US" sz="3200">
              <a:latin typeface="+mn-ea"/>
            </a:endParaRPr>
          </a:p>
          <a:p>
            <a:r>
              <a:rPr lang="zh-CN" altLang="en-US" sz="3200">
                <a:latin typeface="+mn-ea"/>
              </a:rPr>
              <a:t>经过：射下九日   留下一日</a:t>
            </a:r>
            <a:endParaRPr lang="zh-CN" altLang="en-US" sz="3200">
              <a:latin typeface="+mn-ea"/>
            </a:endParaRPr>
          </a:p>
          <a:p>
            <a:r>
              <a:rPr lang="zh-CN" altLang="en-US" sz="3200">
                <a:latin typeface="+mn-ea"/>
              </a:rPr>
              <a:t>  </a:t>
            </a:r>
            <a:endParaRPr lang="zh-CN" altLang="en-US" sz="3200">
              <a:latin typeface="+mn-ea"/>
            </a:endParaRPr>
          </a:p>
          <a:p>
            <a:endParaRPr lang="zh-CN" altLang="en-US" sz="3200">
              <a:latin typeface="+mn-ea"/>
            </a:endParaRPr>
          </a:p>
          <a:p>
            <a:r>
              <a:rPr lang="zh-CN" altLang="en-US" sz="3200">
                <a:latin typeface="+mn-ea"/>
              </a:rPr>
              <a:t>结果：生机勃勃</a:t>
            </a:r>
            <a:endParaRPr lang="zh-CN" altLang="en-US" sz="3200">
              <a:latin typeface="+mn-ea"/>
            </a:endParaRPr>
          </a:p>
          <a:p>
            <a:endParaRPr lang="zh-CN" altLang="en-US" sz="3200">
              <a:latin typeface="+mn-ea"/>
            </a:endParaRPr>
          </a:p>
        </p:txBody>
      </p:sp>
      <p:sp>
        <p:nvSpPr>
          <p:cNvPr id="1048991" name="标题 1"/>
          <p:cNvSpPr txBox="1"/>
          <p:nvPr/>
        </p:nvSpPr>
        <p:spPr>
          <a:xfrm>
            <a:off x="91141" y="1046509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2000">
                <a:latin typeface="+mn-ea"/>
                <a:ea typeface="+mn-ea"/>
                <a:cs typeface="+mn-ea"/>
              </a:rPr>
              <a:t>    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板书设计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37" name="图形 3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1267" y="1091698"/>
            <a:ext cx="720080" cy="392414"/>
          </a:xfrm>
          <a:prstGeom prst="rect">
            <a:avLst/>
          </a:prstGeom>
        </p:spPr>
      </p:pic>
      <p:grpSp>
        <p:nvGrpSpPr>
          <p:cNvPr id="118" name="组合 57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993" name="矩形 58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94" name="矩形 59"/>
            <p:cNvSpPr/>
            <p:nvPr/>
          </p:nvSpPr>
          <p:spPr>
            <a:xfrm>
              <a:off x="7954056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995" name="文本框 60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866" name="直接连接符 61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996" name="文本框 62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7" name="文本框 63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8" name="文本框 64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999" name="文本框 65"/>
            <p:cNvSpPr txBox="1"/>
            <p:nvPr/>
          </p:nvSpPr>
          <p:spPr>
            <a:xfrm>
              <a:off x="6550694" y="83300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9000" name="文本框 66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67" name="直接连接符 73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8" name="直接连接符 75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69" name="直接连接符 76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0" name="直接连接符 77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01" name="文本框 78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871" name="直接连接符 79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8740" name="AutoShape 5"/>
          <p:cNvSpPr/>
          <p:nvPr/>
        </p:nvSpPr>
        <p:spPr>
          <a:xfrm>
            <a:off x="2583829" y="2304858"/>
            <a:ext cx="609600" cy="3313430"/>
          </a:xfrm>
          <a:prstGeom prst="leftBrace">
            <a:avLst>
              <a:gd name="adj1" fmla="val 50138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 sz="2800">
              <a:solidFill>
                <a:srgbClr val="4B416F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11155" y="2911475"/>
            <a:ext cx="9023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赞颂英雄</a:t>
            </a:r>
            <a:endParaRPr lang="zh-CN" altLang="en-US" sz="3600"/>
          </a:p>
        </p:txBody>
      </p:sp>
      <p:sp>
        <p:nvSpPr>
          <p:cNvPr id="6" name="五边形 5"/>
          <p:cNvSpPr/>
          <p:nvPr/>
        </p:nvSpPr>
        <p:spPr>
          <a:xfrm>
            <a:off x="9115425" y="4036060"/>
            <a:ext cx="1008380" cy="360045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985" grpId="0"/>
      <p:bldP spid="1048986" grpId="0"/>
      <p:bldP spid="1048740" grpId="0" animBg="1"/>
      <p:bldP spid="3" grpId="0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3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+mn-ea"/>
              </a:rPr>
              <a:t>布 置 作 业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第七节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07" name="标题 1"/>
          <p:cNvSpPr txBox="1"/>
          <p:nvPr/>
        </p:nvSpPr>
        <p:spPr>
          <a:xfrm>
            <a:off x="754346" y="1045414"/>
            <a:ext cx="10515600" cy="51602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布置作业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</a:endParaRPr>
          </a:p>
        </p:txBody>
      </p:sp>
      <p:pic>
        <p:nvPicPr>
          <p:cNvPr id="2097243" name="图形 2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1345" y="1089126"/>
            <a:ext cx="646856" cy="352510"/>
          </a:xfrm>
          <a:prstGeom prst="rect">
            <a:avLst/>
          </a:prstGeom>
        </p:spPr>
      </p:pic>
      <p:grpSp>
        <p:nvGrpSpPr>
          <p:cNvPr id="121" name="组合 25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9008" name="矩形 26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9009" name="矩形 27"/>
            <p:cNvSpPr/>
            <p:nvPr/>
          </p:nvSpPr>
          <p:spPr>
            <a:xfrm>
              <a:off x="9395308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cs typeface="+mn-ea"/>
                <a:sym typeface="+mn-lt"/>
              </a:endParaRPr>
            </a:p>
          </p:txBody>
        </p:sp>
        <p:sp>
          <p:nvSpPr>
            <p:cNvPr id="1049010" name="文本框 28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2" name="直接连接符 29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11" name="文本框 30"/>
            <p:cNvSpPr txBox="1"/>
            <p:nvPr/>
          </p:nvSpPr>
          <p:spPr>
            <a:xfrm>
              <a:off x="1931345" y="96013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2" name="文本框 31"/>
            <p:cNvSpPr txBox="1"/>
            <p:nvPr/>
          </p:nvSpPr>
          <p:spPr>
            <a:xfrm>
              <a:off x="3454350" y="98921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3" name="文本框 32"/>
            <p:cNvSpPr txBox="1"/>
            <p:nvPr/>
          </p:nvSpPr>
          <p:spPr>
            <a:xfrm>
              <a:off x="4964361" y="117643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4" name="文本框 33"/>
            <p:cNvSpPr txBox="1"/>
            <p:nvPr/>
          </p:nvSpPr>
          <p:spPr>
            <a:xfrm>
              <a:off x="6550694" y="79750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49015" name="文本框 34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3" name="直接连接符 35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4" name="直接连接符 36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5" name="直接连接符 37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876" name="直接连接符 38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9016" name="文本框 39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j-ea"/>
                  <a:ea typeface="+mj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rgbClr val="4D8E57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cxnSp>
          <p:nvCxnSpPr>
            <p:cNvPr id="3145877" name="直接连接符 40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9017" name="矩形 1"/>
          <p:cNvSpPr>
            <a:spLocks noChangeArrowheads="1"/>
          </p:cNvSpPr>
          <p:nvPr/>
        </p:nvSpPr>
        <p:spPr bwMode="auto">
          <a:xfrm>
            <a:off x="1002665" y="2339340"/>
            <a:ext cx="6007735" cy="25844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SzTx/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1pPr>
            <a:lvl2pPr marL="5143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2pPr>
            <a:lvl3pPr marL="8572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3pPr>
            <a:lvl4pPr marL="12001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4pPr>
            <a:lvl5pPr marL="1543050" indent="-171450">
              <a:lnSpc>
                <a:spcPct val="90000"/>
              </a:lnSpc>
              <a:spcBef>
                <a:spcPts val="375"/>
              </a:spcBef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SzTx/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楷体" panose="02010609060101010101" pitchFamily="49" charset="-122"/>
                <a:ea typeface="华文新魏" panose="0201080004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600" b="1">
                <a:latin typeface="+mn-ea"/>
                <a:ea typeface="+mn-ea"/>
              </a:rPr>
              <a:t>    </a:t>
            </a:r>
            <a:r>
              <a:rPr lang="zh-CN" altLang="en-US" sz="3600" b="1">
                <a:latin typeface="+mn-ea"/>
                <a:ea typeface="+mn-ea"/>
              </a:rPr>
              <a:t>对比后羿射日前后的景象，你想对后羿说什么呢？在练习本上写一写吧！</a:t>
            </a:r>
            <a:endParaRPr lang="zh-CN" altLang="en-US" sz="3600" b="1">
              <a:latin typeface="+mn-ea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010558" y="1088921"/>
            <a:ext cx="5085184" cy="5085184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029" name="矩形 8"/>
          <p:cNvSpPr/>
          <p:nvPr/>
        </p:nvSpPr>
        <p:spPr>
          <a:xfrm>
            <a:off x="-10795" y="3178992"/>
            <a:ext cx="12202795" cy="3679007"/>
          </a:xfrm>
          <a:prstGeom prst="rect">
            <a:avLst/>
          </a:prstGeom>
          <a:solidFill>
            <a:srgbClr val="758A46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9030" name="椭圆 99"/>
          <p:cNvSpPr/>
          <p:nvPr/>
        </p:nvSpPr>
        <p:spPr>
          <a:xfrm>
            <a:off x="3397749" y="2636912"/>
            <a:ext cx="1310909" cy="1310909"/>
          </a:xfrm>
          <a:prstGeom prst="ellipse">
            <a:avLst/>
          </a:prstGeom>
          <a:solidFill>
            <a:srgbClr val="F1F1F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谢</a:t>
            </a:r>
            <a:endParaRPr lang="zh-CN" altLang="en-US" sz="660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1" name="椭圆 101"/>
          <p:cNvSpPr/>
          <p:nvPr/>
        </p:nvSpPr>
        <p:spPr>
          <a:xfrm>
            <a:off x="4801222" y="2636912"/>
            <a:ext cx="1310909" cy="1310909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谢</a:t>
            </a:r>
            <a:endParaRPr lang="zh-CN" altLang="en-US" sz="660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2" name="椭圆 102"/>
          <p:cNvSpPr/>
          <p:nvPr/>
        </p:nvSpPr>
        <p:spPr>
          <a:xfrm>
            <a:off x="6204695" y="2636912"/>
            <a:ext cx="1310909" cy="1310909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观</a:t>
            </a:r>
            <a:endParaRPr lang="zh-CN" altLang="en-US" sz="660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49033" name="椭圆 103"/>
          <p:cNvSpPr/>
          <p:nvPr/>
        </p:nvSpPr>
        <p:spPr>
          <a:xfrm>
            <a:off x="7608168" y="2636912"/>
            <a:ext cx="1310909" cy="1310909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chemeClr val="bg1">
                    <a:lumMod val="10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</a:ln>
          <a:effectLst>
            <a:outerShdw blurRad="139700" dist="889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6600">
                <a:solidFill>
                  <a:srgbClr val="5D5450"/>
                </a:solidFill>
                <a:latin typeface="+mn-ea"/>
                <a:cs typeface="+mn-ea"/>
                <a:sym typeface="+mn-lt"/>
              </a:rPr>
              <a:t>看</a:t>
            </a:r>
            <a:endParaRPr lang="zh-CN" altLang="en-US" sz="6600">
              <a:solidFill>
                <a:srgbClr val="5D5450"/>
              </a:solidFill>
              <a:latin typeface="+mn-ea"/>
              <a:cs typeface="+mn-ea"/>
              <a:sym typeface="+mn-lt"/>
            </a:endParaRPr>
          </a:p>
        </p:txBody>
      </p:sp>
      <p:pic>
        <p:nvPicPr>
          <p:cNvPr id="104903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899900" y="116205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 spd="slow" advTm="3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4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048659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+mn-ea"/>
              </a:rPr>
              <a:t>新 课 导 入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8660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第一节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标题 1"/>
          <p:cNvSpPr txBox="1"/>
          <p:nvPr/>
        </p:nvSpPr>
        <p:spPr>
          <a:xfrm>
            <a:off x="767408" y="1022403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新课导入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59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617" name="矩形 2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618" name="矩形 3"/>
            <p:cNvSpPr/>
            <p:nvPr/>
          </p:nvSpPr>
          <p:spPr>
            <a:xfrm>
              <a:off x="334963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619" name="文本框 4"/>
            <p:cNvSpPr txBox="1"/>
            <p:nvPr/>
          </p:nvSpPr>
          <p:spPr>
            <a:xfrm>
              <a:off x="307975" y="92075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rgbClr val="4D8E57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rgbClr val="4D8E57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746" name="直接连接符 5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20" name="文本框 6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1" name="文本框 7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2" name="文本框 8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3" name="文本框 9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24" name="文本框 10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47" name="直接连接符 19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8" name="直接连接符 20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49" name="直接连接符 21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50" name="直接连接符 22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25" name="文本框 18"/>
            <p:cNvSpPr txBox="1"/>
            <p:nvPr/>
          </p:nvSpPr>
          <p:spPr>
            <a:xfrm>
              <a:off x="9334953" y="10341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51" name="直接连接符 24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163" name="图形 14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6640" y="869951"/>
            <a:ext cx="668917" cy="668917"/>
          </a:xfrm>
          <a:prstGeom prst="rect">
            <a:avLst/>
          </a:prstGeom>
        </p:spPr>
      </p:pic>
      <p:sp>
        <p:nvSpPr>
          <p:cNvPr id="1048626" name="矩形 11"/>
          <p:cNvSpPr/>
          <p:nvPr/>
        </p:nvSpPr>
        <p:spPr>
          <a:xfrm>
            <a:off x="885362" y="1672219"/>
            <a:ext cx="7029415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3600" b="1" kern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3391" y="1862770"/>
            <a:ext cx="9289033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222222"/>
                </a:solidFill>
                <a:latin typeface="+mn-ea"/>
              </a:rPr>
              <a:t>    </a:t>
            </a:r>
            <a:endParaRPr lang="zh-CN" altLang="en-US" sz="2800"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715" y="1862455"/>
            <a:ext cx="68224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3200"/>
              <a:t>        </a:t>
            </a:r>
            <a:endParaRPr lang="zh-CN" altLang="en-US" sz="3200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5180" y="1862455"/>
            <a:ext cx="718883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3200" dirty="0"/>
              <a:t>         </a:t>
            </a:r>
            <a:r>
              <a:rPr lang="zh-CN" altLang="en-US" sz="3200" dirty="0"/>
              <a:t>同学们，我国古代有很多英雄，他们为人类付出了很多。今天就让我们认识一位伟大的英雄，他就是羿。</a:t>
            </a:r>
            <a:endParaRPr lang="zh-CN" altLang="en-US" sz="3200" dirty="0"/>
          </a:p>
          <a:p>
            <a:pPr latinLnBrk="0">
              <a:lnSpc>
                <a:spcPct val="150000"/>
              </a:lnSpc>
            </a:pPr>
            <a:r>
              <a:rPr lang="zh-CN" altLang="en-US" sz="3200" dirty="0"/>
              <a:t>        他为我们做出了什么贡献？就让我们走进课文，去看一看吧! </a:t>
            </a:r>
            <a:endParaRPr lang="zh-CN" altLang="en-US" sz="3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8465185" y="1862455"/>
            <a:ext cx="2818130" cy="4181475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6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81905" y="2501752"/>
            <a:ext cx="1080120" cy="1080120"/>
          </a:xfrm>
          <a:prstGeom prst="rect">
            <a:avLst/>
          </a:prstGeom>
        </p:spPr>
      </p:pic>
      <p:pic>
        <p:nvPicPr>
          <p:cNvPr id="11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5880" y="2501752"/>
            <a:ext cx="1080120" cy="1080120"/>
          </a:xfrm>
          <a:prstGeom prst="rect">
            <a:avLst/>
          </a:prstGeom>
        </p:spPr>
      </p:pic>
      <p:pic>
        <p:nvPicPr>
          <p:cNvPr id="12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78510" y="2501752"/>
            <a:ext cx="1080120" cy="1080120"/>
          </a:xfrm>
          <a:prstGeom prst="rect">
            <a:avLst/>
          </a:prstGeom>
        </p:spPr>
      </p:pic>
      <p:pic>
        <p:nvPicPr>
          <p:cNvPr id="13" name="图片 2"/>
          <p:cNvPicPr>
            <a:picLocks noChangeAspect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7908" y="2501752"/>
            <a:ext cx="1080120" cy="1080120"/>
          </a:xfrm>
          <a:prstGeom prst="rect">
            <a:avLst/>
          </a:prstGeom>
        </p:spPr>
      </p:pic>
      <p:sp>
        <p:nvSpPr>
          <p:cNvPr id="14" name="文本框 3"/>
          <p:cNvSpPr txBox="1"/>
          <p:nvPr/>
        </p:nvSpPr>
        <p:spPr>
          <a:xfrm>
            <a:off x="3958992" y="2492896"/>
            <a:ext cx="44390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>
                <a:solidFill>
                  <a:schemeClr val="bg1"/>
                </a:solidFill>
                <a:latin typeface="+mn-ea"/>
              </a:rPr>
              <a:t>整 体 感 知</a:t>
            </a:r>
            <a:endParaRPr lang="zh-CN" altLang="en-US" sz="6000" b="1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矩形 4"/>
          <p:cNvSpPr/>
          <p:nvPr/>
        </p:nvSpPr>
        <p:spPr>
          <a:xfrm>
            <a:off x="5424181" y="1700808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spc="200">
                <a:solidFill>
                  <a:schemeClr val="bg1"/>
                </a:solidFill>
                <a:latin typeface="+mn-ea"/>
              </a:rPr>
              <a:t>第二节</a:t>
            </a:r>
            <a:endParaRPr lang="en-US" altLang="zh-CN" sz="2800" b="1" spc="20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 txBox="1"/>
          <p:nvPr/>
        </p:nvSpPr>
        <p:spPr>
          <a:xfrm>
            <a:off x="817726" y="949465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—— </a:t>
            </a:r>
            <a:r>
              <a:rPr lang="zh-CN" altLang="en-US" sz="2800" dirty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学习目标</a:t>
            </a:r>
            <a:endParaRPr lang="zh-CN" altLang="en-US" sz="2800" dirty="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grpSp>
        <p:nvGrpSpPr>
          <p:cNvPr id="26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1048583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584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048585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3145728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86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7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8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89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590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29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0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2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91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45733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9715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17880" y="1845945"/>
            <a:ext cx="937006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zh-CN" sz="3600" dirty="0">
                <a:latin typeface="+mn-ea"/>
                <a:cs typeface="+mn-ea"/>
              </a:rPr>
              <a:t>1.</a:t>
            </a:r>
            <a:r>
              <a:rPr lang="zh-CN" altLang="en-US" sz="3600" dirty="0">
                <a:latin typeface="+mn-ea"/>
                <a:cs typeface="+mn-ea"/>
              </a:rPr>
              <a:t>识读生字，理解词语的意思。</a:t>
            </a:r>
            <a:endParaRPr lang="zh-CN" altLang="en-US" sz="3600" dirty="0">
              <a:latin typeface="+mn-ea"/>
              <a:cs typeface="+mn-ea"/>
            </a:endParaRPr>
          </a:p>
          <a:p>
            <a:pPr latinLnBrk="0">
              <a:lnSpc>
                <a:spcPct val="150000"/>
              </a:lnSpc>
            </a:pPr>
            <a:r>
              <a:rPr lang="en-US" altLang="zh-CN" sz="3600" dirty="0">
                <a:latin typeface="+mn-ea"/>
                <a:cs typeface="+mn-ea"/>
              </a:rPr>
              <a:t>2.</a:t>
            </a:r>
            <a:r>
              <a:rPr lang="zh-CN" altLang="en-US" sz="3600" dirty="0">
                <a:latin typeface="+mn-ea"/>
                <a:cs typeface="+mn-ea"/>
              </a:rPr>
              <a:t>正确、流利、有感情地朗读课文，能够讲述羿射九日的神话故事。</a:t>
            </a:r>
            <a:endParaRPr lang="zh-CN" altLang="en-US" sz="3600" dirty="0">
              <a:latin typeface="+mn-ea"/>
              <a:cs typeface="+mn-ea"/>
            </a:endParaRPr>
          </a:p>
          <a:p>
            <a:pPr latinLnBrk="0">
              <a:lnSpc>
                <a:spcPct val="150000"/>
              </a:lnSpc>
            </a:pPr>
            <a:r>
              <a:rPr lang="en-US" altLang="zh-CN" sz="3600" dirty="0">
                <a:latin typeface="+mn-ea"/>
                <a:cs typeface="+mn-ea"/>
              </a:rPr>
              <a:t>3.</a:t>
            </a:r>
            <a:r>
              <a:rPr lang="zh-CN" altLang="en-US" sz="3600" dirty="0">
                <a:latin typeface="+mn-ea"/>
                <a:cs typeface="+mn-ea"/>
              </a:rPr>
              <a:t>体会上古时代人类征服自然的美好愿望。</a:t>
            </a:r>
            <a:endParaRPr lang="zh-CN" altLang="en-US" sz="3600" dirty="0">
              <a:latin typeface="+mn-ea"/>
              <a:cs typeface="+mn-ea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9449125" y="2136845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48592" name="标题 1"/>
          <p:cNvSpPr txBox="1"/>
          <p:nvPr/>
        </p:nvSpPr>
        <p:spPr>
          <a:xfrm>
            <a:off x="714182" y="935580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感知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我会读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 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2" name="图形 12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23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4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5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6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27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3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8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8010" y="2146191"/>
            <a:ext cx="1841915" cy="1729603"/>
          </a:xfrm>
          <a:prstGeom prst="rect">
            <a:avLst/>
          </a:prstGeom>
        </p:spPr>
      </p:pic>
      <p:pic>
        <p:nvPicPr>
          <p:cNvPr id="41" name="Picture 6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099925" y="2146191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7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937325" y="2143831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8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766125" y="2143830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525658" y="2148953"/>
            <a:ext cx="7200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320785" y="2136807"/>
            <a:ext cx="102440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值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211613" y="2168338"/>
            <a:ext cx="101606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溶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024676" y="2167068"/>
            <a:ext cx="79208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艰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" name="Picture 8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607625" y="2136807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Box 53"/>
          <p:cNvSpPr txBox="1"/>
          <p:nvPr/>
        </p:nvSpPr>
        <p:spPr>
          <a:xfrm>
            <a:off x="7866176" y="2160045"/>
            <a:ext cx="79208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箭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737313" y="2218546"/>
            <a:ext cx="79208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裂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1040" y="4416951"/>
            <a:ext cx="1841915" cy="1729603"/>
          </a:xfrm>
          <a:prstGeom prst="rect">
            <a:avLst/>
          </a:prstGeom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2212955" y="4416951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050355" y="4414591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879155" y="4414590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43"/>
          <p:cNvSpPr txBox="1"/>
          <p:nvPr/>
        </p:nvSpPr>
        <p:spPr>
          <a:xfrm>
            <a:off x="638688" y="4419713"/>
            <a:ext cx="7200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窜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4"/>
          <p:cNvSpPr txBox="1"/>
          <p:nvPr/>
        </p:nvSpPr>
        <p:spPr>
          <a:xfrm>
            <a:off x="2433815" y="4407567"/>
            <a:ext cx="102440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炎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5"/>
          <p:cNvSpPr txBox="1"/>
          <p:nvPr/>
        </p:nvSpPr>
        <p:spPr>
          <a:xfrm>
            <a:off x="4211613" y="4437828"/>
            <a:ext cx="101606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庄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6"/>
          <p:cNvSpPr txBox="1"/>
          <p:nvPr/>
        </p:nvSpPr>
        <p:spPr>
          <a:xfrm>
            <a:off x="6137706" y="4437828"/>
            <a:ext cx="79208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smtClean="0">
                <a:latin typeface="楷体" panose="02010609060101010101" pitchFamily="49" charset="-122"/>
                <a:ea typeface="楷体" panose="02010609060101010101" pitchFamily="49" charset="-122"/>
              </a:rPr>
              <a:t>稼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7720655" y="4407567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53"/>
          <p:cNvSpPr txBox="1"/>
          <p:nvPr/>
        </p:nvSpPr>
        <p:spPr>
          <a:xfrm>
            <a:off x="7979206" y="4430805"/>
            <a:ext cx="79208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滋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9562155" y="4407605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63"/>
          <p:cNvSpPr txBox="1"/>
          <p:nvPr/>
        </p:nvSpPr>
        <p:spPr>
          <a:xfrm>
            <a:off x="9861138" y="4497561"/>
            <a:ext cx="79208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腾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6240" y="1638300"/>
            <a:ext cx="108337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 shè                  zhí                rón</a:t>
            </a:r>
            <a:r>
              <a:rPr lang="en-US" altLang="zh-CN" sz="2400">
                <a:latin typeface="+mn-lt"/>
                <a:cs typeface="+mn-lt"/>
              </a:rPr>
              <a:t>g</a:t>
            </a:r>
            <a:r>
              <a:rPr lang="en-US" altLang="zh-CN" sz="2800"/>
              <a:t>               ji</a:t>
            </a:r>
            <a:r>
              <a:rPr lang="en-US" altLang="zh-CN" sz="2800">
                <a:latin typeface="+mn-ea"/>
              </a:rPr>
              <a:t>ā</a:t>
            </a:r>
            <a:r>
              <a:rPr lang="en-US" altLang="zh-CN" sz="2800"/>
              <a:t>n                ji</a:t>
            </a:r>
            <a:r>
              <a:rPr lang="en-US" altLang="zh-CN" sz="2800">
                <a:latin typeface="+mn-ea"/>
              </a:rPr>
              <a:t>à</a:t>
            </a:r>
            <a:r>
              <a:rPr lang="en-US" altLang="zh-CN" sz="2800"/>
              <a:t>n                 liè                      </a:t>
            </a:r>
            <a:endParaRPr lang="en-US" altLang="zh-CN" sz="2800"/>
          </a:p>
        </p:txBody>
      </p:sp>
      <p:sp>
        <p:nvSpPr>
          <p:cNvPr id="16" name="文本框 15"/>
          <p:cNvSpPr txBox="1"/>
          <p:nvPr/>
        </p:nvSpPr>
        <p:spPr>
          <a:xfrm>
            <a:off x="577215" y="3930015"/>
            <a:ext cx="11279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/>
              <a:t>    cu</a:t>
            </a:r>
            <a:r>
              <a:rPr lang="en-US" altLang="zh-CN" sz="2800" err="1">
                <a:latin typeface="+mn-ea"/>
              </a:rPr>
              <a:t>à</a:t>
            </a:r>
            <a:r>
              <a:rPr lang="en-US" altLang="zh-CN" sz="2800" err="1"/>
              <a:t>n               y</a:t>
            </a:r>
            <a:r>
              <a:rPr lang="en-US" altLang="zh-CN" sz="2800" err="1">
                <a:latin typeface="+mn-ea"/>
              </a:rPr>
              <a:t>á</a:t>
            </a:r>
            <a:r>
              <a:rPr lang="en-US" altLang="zh-CN" sz="2800" err="1"/>
              <a:t>n             zhu</a:t>
            </a:r>
            <a:r>
              <a:rPr lang="en-US" altLang="zh-CN" sz="2800" err="1">
                <a:latin typeface="+mn-ea"/>
              </a:rPr>
              <a:t>ā</a:t>
            </a:r>
            <a:r>
              <a:rPr lang="en-US" altLang="zh-CN" sz="2800" err="1"/>
              <a:t>n</a:t>
            </a:r>
            <a:r>
              <a:rPr lang="en-US" altLang="zh-CN" sz="2400" err="1">
                <a:latin typeface="+mn-lt"/>
                <a:cs typeface="+mn-lt"/>
              </a:rPr>
              <a:t>g   </a:t>
            </a:r>
            <a:r>
              <a:rPr lang="en-US" altLang="zh-CN" sz="2800"/>
              <a:t>          </a:t>
            </a:r>
            <a:r>
              <a:rPr lang="en-US" altLang="zh-CN" sz="2800" err="1" smtClean="0"/>
              <a:t>ji</a:t>
            </a:r>
            <a:r>
              <a:rPr lang="en-US" altLang="zh-CN" sz="2800" err="1">
                <a:latin typeface="+mn-ea"/>
              </a:rPr>
              <a:t>ā</a:t>
            </a:r>
            <a:r>
              <a:rPr lang="en-US" altLang="zh-CN" sz="2800" smtClean="0"/>
              <a:t>                   </a:t>
            </a:r>
            <a:r>
              <a:rPr lang="en-US" altLang="zh-CN" sz="2800" err="1"/>
              <a:t>zī                  tén</a:t>
            </a:r>
            <a:r>
              <a:rPr lang="en-US" altLang="zh-CN" sz="2400" err="1">
                <a:latin typeface="+mn-lt"/>
                <a:cs typeface="+mn-lt"/>
              </a:rPr>
              <a:t>g</a:t>
            </a:r>
            <a:endParaRPr lang="en-US" altLang="zh-CN" sz="2400">
              <a:latin typeface="+mn-lt"/>
              <a:cs typeface="+mn-lt"/>
            </a:endParaRPr>
          </a:p>
        </p:txBody>
      </p:sp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标题 1"/>
          <p:cNvSpPr txBox="1"/>
          <p:nvPr/>
        </p:nvSpPr>
        <p:spPr>
          <a:xfrm>
            <a:off x="714182" y="935580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我会写</a:t>
            </a:r>
            <a:r>
              <a:rPr lang="en-US" altLang="zh-CN" sz="2800" smtClean="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 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2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23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4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5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6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27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3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8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15386" y="1977960"/>
            <a:ext cx="1841915" cy="1729603"/>
          </a:xfrm>
          <a:prstGeom prst="rect">
            <a:avLst/>
          </a:prstGeom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957301" y="1977960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7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794701" y="1975600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8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623501" y="1975599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2383034" y="1980722"/>
            <a:ext cx="7200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觉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178161" y="1968576"/>
            <a:ext cx="102440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值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955959" y="1998837"/>
            <a:ext cx="101606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类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882052" y="1998837"/>
            <a:ext cx="79208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艰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95456" y="4365104"/>
            <a:ext cx="1841915" cy="1729603"/>
          </a:xfrm>
          <a:prstGeom prst="rect">
            <a:avLst/>
          </a:prstGeom>
        </p:spPr>
      </p:pic>
      <p:pic>
        <p:nvPicPr>
          <p:cNvPr id="50" name="Picture 6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937371" y="4365104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7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774771" y="4362744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2266584" y="4369771"/>
            <a:ext cx="7200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弓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63303" y="4419006"/>
            <a:ext cx="102440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炎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978553" y="4370008"/>
            <a:ext cx="101606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害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608016" y="4362744"/>
            <a:ext cx="18415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54"/>
          <p:cNvSpPr txBox="1"/>
          <p:nvPr/>
        </p:nvSpPr>
        <p:spPr>
          <a:xfrm>
            <a:off x="7811798" y="4345243"/>
            <a:ext cx="101606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" panose="02010609060101010101" pitchFamily="49" charset="-122"/>
                <a:ea typeface="楷体" panose="02010609060101010101" pitchFamily="49" charset="-122"/>
              </a:rPr>
              <a:t>此</a:t>
            </a:r>
            <a:endParaRPr lang="zh-CN" altLang="en-US" sz="9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 advTm="3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9" name="标题 1"/>
          <p:cNvSpPr txBox="1"/>
          <p:nvPr/>
        </p:nvSpPr>
        <p:spPr>
          <a:xfrm>
            <a:off x="838200" y="962701"/>
            <a:ext cx="10515600" cy="5160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rgbClr val="293049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整体感知</a:t>
            </a:r>
            <a:r>
              <a:rPr lang="en-US" altLang="zh-CN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---</a:t>
            </a:r>
            <a:r>
              <a:rPr lang="zh-CN" altLang="en-US" sz="2800">
                <a:solidFill>
                  <a:srgbClr val="0B819B"/>
                </a:solidFill>
                <a:latin typeface="+mn-ea"/>
                <a:ea typeface="+mn-ea"/>
                <a:cs typeface="+mn-ea"/>
              </a:rPr>
              <a:t>朗读课文，整体感知课文</a:t>
            </a:r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  <a:p>
            <a:endParaRPr lang="zh-CN" altLang="en-US" sz="2800">
              <a:solidFill>
                <a:srgbClr val="0B819B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26" name="图形 12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04091" y="962701"/>
            <a:ext cx="478141" cy="478141"/>
          </a:xfrm>
          <a:prstGeom prst="rect">
            <a:avLst/>
          </a:prstGeom>
        </p:spPr>
      </p:pic>
      <p:grpSp>
        <p:nvGrpSpPr>
          <p:cNvPr id="23" name="组合 1"/>
          <p:cNvGrpSpPr/>
          <p:nvPr/>
        </p:nvGrpSpPr>
        <p:grpSpPr>
          <a:xfrm>
            <a:off x="0" y="-100013"/>
            <a:ext cx="12192000" cy="792163"/>
            <a:chOff x="0" y="-100013"/>
            <a:chExt cx="12192000" cy="792163"/>
          </a:xfrm>
        </p:grpSpPr>
        <p:sp>
          <p:nvSpPr>
            <p:cNvPr id="24" name="矩形 27"/>
            <p:cNvSpPr/>
            <p:nvPr/>
          </p:nvSpPr>
          <p:spPr>
            <a:xfrm>
              <a:off x="0" y="-100013"/>
              <a:ext cx="12192000" cy="792163"/>
            </a:xfrm>
            <a:prstGeom prst="rect">
              <a:avLst/>
            </a:prstGeom>
            <a:solidFill>
              <a:srgbClr val="4D8E57"/>
            </a:solidFill>
            <a:ln>
              <a:noFill/>
            </a:ln>
            <a:effectLst>
              <a:outerShdw blurRad="50800" dist="127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5" name="矩形 28"/>
            <p:cNvSpPr/>
            <p:nvPr/>
          </p:nvSpPr>
          <p:spPr>
            <a:xfrm>
              <a:off x="1990825" y="77788"/>
              <a:ext cx="1512887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HK" altLang="en-US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3" name="文本框 31"/>
            <p:cNvSpPr txBox="1"/>
            <p:nvPr/>
          </p:nvSpPr>
          <p:spPr>
            <a:xfrm>
              <a:off x="307975" y="105484"/>
              <a:ext cx="1657350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sz="2000" spc="30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新课导入</a:t>
              </a:r>
              <a:endParaRPr lang="zh-CN" sz="2000" spc="30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  <p:cxnSp>
          <p:nvCxnSpPr>
            <p:cNvPr id="44" name="直接连接符 32"/>
            <p:cNvCxnSpPr/>
            <p:nvPr/>
          </p:nvCxnSpPr>
          <p:spPr>
            <a:xfrm flipH="1">
              <a:off x="1985509" y="71438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33"/>
            <p:cNvSpPr txBox="1"/>
            <p:nvPr/>
          </p:nvSpPr>
          <p:spPr>
            <a:xfrm>
              <a:off x="1919536" y="93067"/>
              <a:ext cx="16398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rgbClr val="4D8E57"/>
                  </a:solidFill>
                  <a:latin typeface="+mn-ea"/>
                  <a:ea typeface="+mn-ea"/>
                  <a:cs typeface="+mn-ea"/>
                  <a:sym typeface="+mn-lt"/>
                </a:rPr>
                <a:t>整体感知</a:t>
              </a:r>
              <a:endParaRPr lang="zh-CN" sz="2000">
                <a:solidFill>
                  <a:srgbClr val="4D8E57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文本框 34"/>
            <p:cNvSpPr txBox="1"/>
            <p:nvPr/>
          </p:nvSpPr>
          <p:spPr>
            <a:xfrm>
              <a:off x="3454350" y="82549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深入探究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35"/>
            <p:cNvSpPr txBox="1"/>
            <p:nvPr/>
          </p:nvSpPr>
          <p:spPr>
            <a:xfrm>
              <a:off x="4964361" y="92075"/>
              <a:ext cx="1563687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课堂小结</a:t>
              </a:r>
              <a:endParaRPr 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36"/>
            <p:cNvSpPr txBox="1"/>
            <p:nvPr/>
          </p:nvSpPr>
          <p:spPr>
            <a:xfrm>
              <a:off x="6550694" y="82548"/>
              <a:ext cx="1633538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拓展延伸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文本框 37"/>
            <p:cNvSpPr txBox="1"/>
            <p:nvPr/>
          </p:nvSpPr>
          <p:spPr>
            <a:xfrm>
              <a:off x="7881317" y="92075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板书设计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0" name="直接连接符 38"/>
            <p:cNvCxnSpPr/>
            <p:nvPr/>
          </p:nvCxnSpPr>
          <p:spPr>
            <a:xfrm flipH="1">
              <a:off x="3478336" y="59728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39"/>
            <p:cNvCxnSpPr/>
            <p:nvPr/>
          </p:nvCxnSpPr>
          <p:spPr>
            <a:xfrm flipH="1">
              <a:off x="4971163" y="86717"/>
              <a:ext cx="0" cy="461963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40"/>
            <p:cNvCxnSpPr/>
            <p:nvPr/>
          </p:nvCxnSpPr>
          <p:spPr>
            <a:xfrm flipH="1">
              <a:off x="6463990" y="72430"/>
              <a:ext cx="0" cy="460375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41"/>
            <p:cNvCxnSpPr/>
            <p:nvPr/>
          </p:nvCxnSpPr>
          <p:spPr>
            <a:xfrm flipH="1">
              <a:off x="7956817" y="76396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42"/>
            <p:cNvSpPr txBox="1"/>
            <p:nvPr/>
          </p:nvSpPr>
          <p:spPr>
            <a:xfrm>
              <a:off x="9385587" y="102364"/>
              <a:ext cx="1743075" cy="4001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2400" spc="30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布置作业</a:t>
              </a:r>
              <a:endParaRPr lang="en-US" altLang="zh-CN" sz="200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5" name="直接连接符 43"/>
            <p:cNvCxnSpPr/>
            <p:nvPr/>
          </p:nvCxnSpPr>
          <p:spPr>
            <a:xfrm flipH="1">
              <a:off x="9449646" y="86717"/>
              <a:ext cx="0" cy="461962"/>
            </a:xfrm>
            <a:prstGeom prst="line">
              <a:avLst/>
            </a:prstGeom>
            <a:ln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8697" name="文本框 28"/>
          <p:cNvSpPr txBox="1"/>
          <p:nvPr/>
        </p:nvSpPr>
        <p:spPr>
          <a:xfrm>
            <a:off x="1016000" y="1592580"/>
            <a:ext cx="10515600" cy="5415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kern="100" dirty="0">
                <a:latin typeface="+mn-ea"/>
                <a:cs typeface="Times New Roman" panose="02020603050405020304" pitchFamily="18" charset="0"/>
              </a:rPr>
              <a:t>朗读课文，掌握文章大意</a:t>
            </a:r>
            <a:r>
              <a:rPr lang="zh-CN" altLang="en-US" sz="2800" kern="100" dirty="0" smtClean="0">
                <a:latin typeface="+mn-ea"/>
                <a:cs typeface="Times New Roman" panose="02020603050405020304" pitchFamily="18" charset="0"/>
              </a:rPr>
              <a:t>，</a:t>
            </a:r>
            <a:r>
              <a:rPr lang="zh-CN" altLang="en-US" sz="2800" kern="100" dirty="0" smtClean="0">
                <a:latin typeface="+mn-ea"/>
                <a:cs typeface="Times New Roman" panose="02020603050405020304" pitchFamily="18" charset="0"/>
                <a:sym typeface="+mn-ea"/>
              </a:rPr>
              <a:t>并</a:t>
            </a:r>
            <a:r>
              <a:rPr lang="zh-CN" altLang="en-US" sz="2800" kern="100" dirty="0">
                <a:latin typeface="+mn-ea"/>
                <a:cs typeface="Times New Roman" panose="02020603050405020304" pitchFamily="18" charset="0"/>
                <a:sym typeface="+mn-ea"/>
              </a:rPr>
              <a:t>完成以下任务： </a:t>
            </a:r>
            <a:endParaRPr lang="zh-CN" altLang="en-US" sz="2800" kern="100" dirty="0">
              <a:latin typeface="+mn-ea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3600" b="1" i="1" kern="100" dirty="0">
                <a:solidFill>
                  <a:srgbClr val="0B819B"/>
                </a:solidFill>
                <a:latin typeface="+mn-ea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2800" kern="100" dirty="0">
                <a:latin typeface="+mn-ea"/>
                <a:cs typeface="Times New Roman" panose="02020603050405020304" pitchFamily="18" charset="0"/>
                <a:sym typeface="+mn-ea"/>
              </a:rPr>
              <a:t>文章主要讲了什么内容？围绕什么展开的</a:t>
            </a:r>
            <a:r>
              <a:rPr lang="en-US" altLang="zh-CN" sz="2800" kern="100" dirty="0">
                <a:latin typeface="+mn-ea"/>
                <a:cs typeface="Times New Roman" panose="02020603050405020304" pitchFamily="18" charset="0"/>
                <a:sym typeface="+mn-ea"/>
              </a:rPr>
              <a:t>?</a:t>
            </a:r>
            <a:endParaRPr lang="en-US" altLang="zh-CN" sz="2800" kern="100" dirty="0">
              <a:latin typeface="+mn-ea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altLang="zh-CN" sz="3600" b="1" i="1" kern="100" dirty="0">
                <a:solidFill>
                  <a:srgbClr val="BB1C02"/>
                </a:solidFill>
                <a:latin typeface="+mn-ea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800" kern="100" dirty="0">
                <a:latin typeface="+mn-ea"/>
                <a:cs typeface="Times New Roman" panose="02020603050405020304" pitchFamily="18" charset="0"/>
                <a:sym typeface="+mn-ea"/>
              </a:rPr>
              <a:t>课文可以分成几部分？怎样划分？</a:t>
            </a:r>
            <a:endParaRPr lang="zh-CN" altLang="en-US" sz="2800" kern="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endParaRPr lang="zh-CN" altLang="en-US" sz="2800" kern="100" dirty="0">
              <a:solidFill>
                <a:srgbClr val="4B416F"/>
              </a:solidFill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1200"/>
              </a:spcBef>
            </a:pPr>
            <a:endParaRPr lang="zh-CN" altLang="en-US" sz="2800" kern="100" dirty="0">
              <a:solidFill>
                <a:srgbClr val="4B416F"/>
              </a:solidFill>
              <a:latin typeface="+mn-ea"/>
              <a:cs typeface="Times New Roman" panose="02020603050405020304" pitchFamily="18" charset="0"/>
            </a:endParaRPr>
          </a:p>
          <a:p>
            <a:endParaRPr lang="zh-CN" altLang="en-US" sz="3600" kern="100" dirty="0">
              <a:latin typeface="+mn-ea"/>
              <a:cs typeface="Times New Roman" panose="02020603050405020304" pitchFamily="18" charset="0"/>
            </a:endParaRPr>
          </a:p>
          <a:p>
            <a:endParaRPr lang="zh-CN" altLang="en-US" sz="3600" dirty="0">
              <a:latin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80967" y="3867993"/>
            <a:ext cx="5011033" cy="2939447"/>
          </a:xfrm>
          <a:prstGeom prst="rect">
            <a:avLst/>
          </a:prstGeom>
        </p:spPr>
      </p:pic>
      <p:pic>
        <p:nvPicPr>
          <p:cNvPr id="2" name="《羿射九日》课文朗读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62663" y="99678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86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624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NUMBER"/>
</p:tagLst>
</file>

<file path=ppt/tags/tag10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11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12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13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14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1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96d06849-6867-47af-9e47-9006bb343d04"/>
</p:tagLst>
</file>

<file path=ppt/tags/tag2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ENTRY"/>
</p:tagLst>
</file>

<file path=ppt/tags/tag3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4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5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NUMBER"/>
</p:tagLst>
</file>

<file path=ppt/tags/tag6.xml><?xml version="1.0" encoding="utf-8"?>
<p:tagLst xmlns:p="http://schemas.openxmlformats.org/presentationml/2006/main">
  <p:tag name="ID" val="545837"/>
  <p:tag name="MH" val="20170706211924"/>
  <p:tag name="MH_LIBRARY" val="CONTENTS"/>
  <p:tag name="MH_ORDER" val="1"/>
  <p:tag name="MH_TYPE" val="ENTRY"/>
</p:tagLst>
</file>

<file path=ppt/tags/tag7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ags/tag8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ENTRY"/>
</p:tagLst>
</file>

<file path=ppt/tags/tag9.xml><?xml version="1.0" encoding="utf-8"?>
<p:tagLst xmlns:p="http://schemas.openxmlformats.org/presentationml/2006/main">
  <p:tag name="ID" val="545837"/>
  <p:tag name="MH" val="20170706211924"/>
  <p:tag name="MH_LIBRARY" val="CONTENTS"/>
  <p:tag name="MH_ORDER" val="2"/>
  <p:tag name="MH_TYPE" val="NUMBER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2804</Words>
  <Application>WPS 演示</Application>
  <PresentationFormat>自定义</PresentationFormat>
  <Paragraphs>486</Paragraphs>
  <Slides>28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Calibri Light</vt:lpstr>
      <vt:lpstr>Calibri</vt:lpstr>
      <vt:lpstr>微软雅黑</vt:lpstr>
      <vt:lpstr>楷体</vt:lpstr>
      <vt:lpstr>Times New Roman</vt:lpstr>
      <vt:lpstr>黑体</vt:lpstr>
      <vt:lpstr>Arial Unicode MS</vt:lpstr>
      <vt:lpstr>华文新魏</vt:lpstr>
      <vt:lpstr>Arial</vt:lpstr>
      <vt:lpstr>Microsoft JhengHei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2022-07-09T17:45:00Z</cp:lastPrinted>
  <dcterms:created xsi:type="dcterms:W3CDTF">2022-07-09T17:45:00Z</dcterms:created>
  <dcterms:modified xsi:type="dcterms:W3CDTF">2023-01-15T09:07:10Z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12A7259FAAB14349B0D3F3E98250C640</vt:lpwstr>
  </property>
  <property fmtid="{D5CDD505-2E9C-101B-9397-08002B2CF9AE}" pid="3" name="KSOProductBuildVer">
    <vt:lpwstr>2052-11.1.0.13703</vt:lpwstr>
  </property>
</Properties>
</file>