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59" r:id="rId6"/>
    <p:sldId id="260" r:id="rId7"/>
    <p:sldId id="294" r:id="rId8"/>
    <p:sldId id="262" r:id="rId9"/>
    <p:sldId id="263" r:id="rId10"/>
    <p:sldId id="313" r:id="rId11"/>
    <p:sldId id="264" r:id="rId12"/>
    <p:sldId id="265" r:id="rId13"/>
    <p:sldId id="304" r:id="rId14"/>
    <p:sldId id="268" r:id="rId15"/>
    <p:sldId id="295" r:id="rId16"/>
    <p:sldId id="271" r:id="rId17"/>
    <p:sldId id="306" r:id="rId18"/>
    <p:sldId id="272" r:id="rId19"/>
    <p:sldId id="310" r:id="rId20"/>
    <p:sldId id="309" r:id="rId21"/>
    <p:sldId id="311" r:id="rId22"/>
    <p:sldId id="296" r:id="rId23"/>
    <p:sldId id="283" r:id="rId24"/>
    <p:sldId id="297" r:id="rId25"/>
    <p:sldId id="285" r:id="rId26"/>
    <p:sldId id="298" r:id="rId27"/>
    <p:sldId id="288" r:id="rId28"/>
    <p:sldId id="299" r:id="rId29"/>
    <p:sldId id="307" r:id="rId30"/>
  </p:sldIdLst>
  <p:sldSz cx="12192000" cy="6858000"/>
  <p:notesSz cx="6858000" cy="9144000"/>
  <p:custDataLst>
    <p:tags r:id="rId34"/>
  </p:custDataLst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6" userDrawn="1">
          <p15:clr>
            <a:srgbClr val="A4A3A4"/>
          </p15:clr>
        </p15:guide>
        <p15:guide id="2" pos="6335" userDrawn="1">
          <p15:clr>
            <a:srgbClr val="A4A3A4"/>
          </p15:clr>
        </p15:guide>
        <p15:guide id="3" pos="133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85" autoAdjust="0"/>
    <p:restoredTop sz="94660"/>
  </p:normalViewPr>
  <p:slideViewPr>
    <p:cSldViewPr>
      <p:cViewPr>
        <p:scale>
          <a:sx n="100" d="100"/>
          <a:sy n="100" d="100"/>
        </p:scale>
        <p:origin x="-1062" y="-432"/>
      </p:cViewPr>
      <p:guideLst>
        <p:guide orient="horz" pos="2206"/>
        <p:guide pos="6335"/>
        <p:guide pos="133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gs" Target="tags/tag15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8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1049089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909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1049091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49092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1049093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6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1048667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7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1048628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 cstate="email">
            <a:alphaModFix amt="25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5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9056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04905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5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5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C2372-0927-4873-B8A4-B1D1E29C1CB7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39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9040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04904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4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4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AF8DC-20F2-49BF-B11F-C9CC37C7D9B1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4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904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04904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4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4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09B58-56B3-4178-9362-3D2C0DE1C8E5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60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9061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4906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6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6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77B6D-DA5A-4A4A-938E-EC746120D683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6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9066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049067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04906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6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7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34E84-DC47-4397-9C71-76D417FEE279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71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9072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49073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049074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49075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04907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7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7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2956C-7FEA-40D4-A52F-3B10A3F3B2FE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3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903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3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3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9D22-6518-4407-8075-776B9724C325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7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8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8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64BFD-7A44-408A-B9EC-85BC150BAB6A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8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908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04908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4908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8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8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8F28E-EED8-4729-918D-2FDEE53838F3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49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9050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/>
          </a:p>
        </p:txBody>
      </p:sp>
      <p:sp>
        <p:nvSpPr>
          <p:cNvPr id="1049051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4905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5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5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B5488-F59C-4D31-A337-337F2354E7A1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file:///D:\qq&#25991;&#20214;\712321467\Image\C2C\Image2\%7b75232B38-A165-1FB7-499C-2E1C792CACB5%7d.png" TargetMode="Externa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4857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48578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zh-CN" altLang="zh-CN"/>
          </a:p>
        </p:txBody>
      </p:sp>
      <p:sp>
        <p:nvSpPr>
          <p:cNvPr id="104857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zh-CN" altLang="zh-CN"/>
          </a:p>
        </p:txBody>
      </p:sp>
      <p:sp>
        <p:nvSpPr>
          <p:cNvPr id="104858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65500DD5-F7F3-419B-A00F-B1F475D9CB56}" type="slidenum">
              <a:rPr lang="zh-CN" altLang="zh-CN"/>
            </a:fld>
            <a:endParaRPr lang="zh-CN" altLang="zh-CN"/>
          </a:p>
        </p:txBody>
      </p:sp>
      <p:pic>
        <p:nvPicPr>
          <p:cNvPr id="1048581" name="图片 1073743875" descr="学科网 zxxk.com"/>
          <p:cNvPicPr>
            <a:picLocks noChangeAspect="1"/>
          </p:cNvPicPr>
          <p:nvPr/>
        </p:nvPicPr>
        <p:blipFill>
          <a:blip r:embed="rId12" r:link="rId1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3000">
    <p:fade/>
  </p:transition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17.png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image7.wdp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slide" Target="slide2.xml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14.xml"/><Relationship Id="rId15" Type="http://schemas.openxmlformats.org/officeDocument/2006/relationships/tags" Target="../tags/tag13.xml"/><Relationship Id="rId14" Type="http://schemas.openxmlformats.org/officeDocument/2006/relationships/tags" Target="../tags/tag12.xml"/><Relationship Id="rId13" Type="http://schemas.openxmlformats.org/officeDocument/2006/relationships/tags" Target="../tags/tag1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image7.wdp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image7.wdp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image7.wdp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image7.wdp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image7.wdp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image7.wdp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6.png"/><Relationship Id="rId3" Type="http://schemas.openxmlformats.org/officeDocument/2006/relationships/image" Target="../media/image10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1" name="矩形 3"/>
          <p:cNvSpPr/>
          <p:nvPr/>
        </p:nvSpPr>
        <p:spPr>
          <a:xfrm>
            <a:off x="0" y="2564904"/>
            <a:ext cx="12190914" cy="2376264"/>
          </a:xfrm>
          <a:prstGeom prst="rect">
            <a:avLst/>
          </a:prstGeom>
          <a:solidFill>
            <a:srgbClr val="4D6575">
              <a:alpha val="8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048663" name="文本框 4"/>
          <p:cNvSpPr txBox="1"/>
          <p:nvPr/>
        </p:nvSpPr>
        <p:spPr>
          <a:xfrm>
            <a:off x="1055440" y="2718845"/>
            <a:ext cx="102133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>
                <a:solidFill>
                  <a:schemeClr val="bg1"/>
                </a:solidFill>
                <a:latin typeface="+mn-ea"/>
              </a:rPr>
              <a:t>画杨桃</a:t>
            </a:r>
            <a:endParaRPr lang="zh-CN" altLang="en-US" sz="80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48664" name="矩形 2"/>
          <p:cNvSpPr/>
          <p:nvPr/>
        </p:nvSpPr>
        <p:spPr>
          <a:xfrm>
            <a:off x="8418832" y="210151"/>
            <a:ext cx="3647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>
                <a:solidFill>
                  <a:srgbClr val="804933"/>
                </a:solidFill>
                <a:latin typeface="+mn-ea"/>
                <a:cs typeface="+mn-ea"/>
                <a:sym typeface="+mn-lt"/>
              </a:rPr>
              <a:t>人教部编版 小学语文 </a:t>
            </a:r>
            <a:r>
              <a:rPr lang="zh-CN" altLang="en-US" smtClean="0">
                <a:solidFill>
                  <a:srgbClr val="804933"/>
                </a:solidFill>
                <a:latin typeface="+mn-ea"/>
                <a:cs typeface="+mn-ea"/>
                <a:sym typeface="+mn-lt"/>
              </a:rPr>
              <a:t>二年级</a:t>
            </a:r>
            <a:r>
              <a:rPr lang="zh-CN" altLang="en-US">
                <a:solidFill>
                  <a:srgbClr val="804933"/>
                </a:solidFill>
                <a:latin typeface="+mn-ea"/>
                <a:cs typeface="+mn-ea"/>
                <a:sym typeface="+mn-lt"/>
              </a:rPr>
              <a:t>下</a:t>
            </a:r>
            <a:r>
              <a:rPr lang="zh-CN" altLang="en-US" smtClean="0">
                <a:solidFill>
                  <a:srgbClr val="804933"/>
                </a:solidFill>
                <a:latin typeface="+mn-ea"/>
                <a:cs typeface="+mn-ea"/>
                <a:sym typeface="+mn-lt"/>
              </a:rPr>
              <a:t>册</a:t>
            </a:r>
            <a:endParaRPr lang="zh-CN" altLang="en-US">
              <a:solidFill>
                <a:srgbClr val="804933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048665" name="文本框 7"/>
          <p:cNvSpPr txBox="1"/>
          <p:nvPr/>
        </p:nvSpPr>
        <p:spPr>
          <a:xfrm>
            <a:off x="4685571" y="4115688"/>
            <a:ext cx="282021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mtClean="0">
                <a:solidFill>
                  <a:schemeClr val="bg1"/>
                </a:solidFill>
                <a:latin typeface="+mn-ea"/>
              </a:rPr>
              <a:t>岑桑</a:t>
            </a:r>
            <a:endParaRPr lang="zh-CN" altLang="en-US" sz="360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48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48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63" grpId="0"/>
      <p:bldP spid="104866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9" name="矩形 4"/>
          <p:cNvSpPr>
            <a:spLocks noChangeArrowheads="1"/>
          </p:cNvSpPr>
          <p:nvPr/>
        </p:nvSpPr>
        <p:spPr bwMode="auto">
          <a:xfrm>
            <a:off x="873799" y="1500412"/>
            <a:ext cx="3368675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SzTx/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5pPr>
            <a:lvl6pPr marL="20002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6pPr>
            <a:lvl7pPr marL="24574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7pPr>
            <a:lvl8pPr marL="29146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8pPr>
            <a:lvl9pPr marL="33718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4B416F"/>
                </a:solidFill>
                <a:latin typeface="+mn-ea"/>
                <a:ea typeface="+mn-ea"/>
              </a:rPr>
              <a:t>   </a:t>
            </a:r>
            <a:endParaRPr lang="zh-CN" altLang="en-US" sz="2800">
              <a:solidFill>
                <a:srgbClr val="4B416F"/>
              </a:solidFill>
              <a:latin typeface="+mn-ea"/>
              <a:ea typeface="+mn-ea"/>
            </a:endParaRPr>
          </a:p>
        </p:txBody>
      </p:sp>
      <p:sp>
        <p:nvSpPr>
          <p:cNvPr id="1048637" name="标题 1"/>
          <p:cNvSpPr txBox="1"/>
          <p:nvPr/>
        </p:nvSpPr>
        <p:spPr>
          <a:xfrm>
            <a:off x="810009" y="939891"/>
            <a:ext cx="10515600" cy="5160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整体</a:t>
            </a:r>
            <a:r>
              <a:rPr lang="zh-CN" altLang="en-US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感知</a:t>
            </a:r>
            <a:r>
              <a:rPr lang="en-US" altLang="zh-CN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---</a:t>
            </a:r>
            <a:r>
              <a:rPr lang="zh-CN" altLang="en-US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读一读，记一记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72" name="图形 12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04091" y="962701"/>
            <a:ext cx="478141" cy="478141"/>
          </a:xfrm>
          <a:prstGeom prst="rect">
            <a:avLst/>
          </a:prstGeom>
        </p:spPr>
      </p:pic>
      <p:grpSp>
        <p:nvGrpSpPr>
          <p:cNvPr id="155" name="组合 1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156" name="矩形 27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FE905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57" name="矩形 28"/>
            <p:cNvSpPr/>
            <p:nvPr/>
          </p:nvSpPr>
          <p:spPr>
            <a:xfrm>
              <a:off x="199082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58" name="文本框 31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159" name="直接连接符 32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0" name="文本框 33"/>
            <p:cNvSpPr txBox="1"/>
            <p:nvPr/>
          </p:nvSpPr>
          <p:spPr>
            <a:xfrm>
              <a:off x="1919536" y="93067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rgbClr val="A05C43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rgbClr val="A05C43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1" name="文本框 34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2" name="文本框 35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3" name="文本框 36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4" name="文本框 37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165" name="直接连接符 38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直接连接符 39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直接连接符 40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41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9" name="文本框 42"/>
            <p:cNvSpPr txBox="1"/>
            <p:nvPr/>
          </p:nvSpPr>
          <p:spPr>
            <a:xfrm>
              <a:off x="9385587" y="10236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170" name="直接连接符 43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圆角矩形 10"/>
          <p:cNvSpPr/>
          <p:nvPr/>
        </p:nvSpPr>
        <p:spPr>
          <a:xfrm>
            <a:off x="1033190" y="1630118"/>
            <a:ext cx="4047432" cy="10340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圆角矩形 41"/>
          <p:cNvSpPr/>
          <p:nvPr/>
        </p:nvSpPr>
        <p:spPr>
          <a:xfrm>
            <a:off x="5933101" y="1589962"/>
            <a:ext cx="4176006" cy="103400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圆角矩形 42"/>
          <p:cNvSpPr/>
          <p:nvPr/>
        </p:nvSpPr>
        <p:spPr>
          <a:xfrm>
            <a:off x="1050023" y="3084413"/>
            <a:ext cx="4047432" cy="103400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圆角矩形 43"/>
          <p:cNvSpPr/>
          <p:nvPr/>
        </p:nvSpPr>
        <p:spPr>
          <a:xfrm>
            <a:off x="5933101" y="3081942"/>
            <a:ext cx="4176006" cy="103400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491583" y="1836320"/>
            <a:ext cx="3164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/>
              <a:t>靠近  依靠  可靠</a:t>
            </a:r>
            <a:endParaRPr lang="zh-CN" altLang="en-US" sz="3200"/>
          </a:p>
        </p:txBody>
      </p:sp>
      <p:sp>
        <p:nvSpPr>
          <p:cNvPr id="4" name="TextBox 3"/>
          <p:cNvSpPr txBox="1"/>
          <p:nvPr/>
        </p:nvSpPr>
        <p:spPr>
          <a:xfrm>
            <a:off x="6143533" y="1807796"/>
            <a:ext cx="43125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/>
              <a:t>注视  仰视  视而不见</a:t>
            </a:r>
            <a:endParaRPr lang="zh-CN" altLang="en-US" sz="3200"/>
          </a:p>
        </p:txBody>
      </p:sp>
      <p:sp>
        <p:nvSpPr>
          <p:cNvPr id="5" name="TextBox 4"/>
          <p:cNvSpPr txBox="1"/>
          <p:nvPr/>
        </p:nvSpPr>
        <p:spPr>
          <a:xfrm>
            <a:off x="1407802" y="3306554"/>
            <a:ext cx="40930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/>
              <a:t>抢先  抢救  抢夺</a:t>
            </a:r>
            <a:endParaRPr lang="zh-CN" altLang="en-US" sz="3200"/>
          </a:p>
        </p:txBody>
      </p:sp>
      <p:sp>
        <p:nvSpPr>
          <p:cNvPr id="6" name="TextBox 5"/>
          <p:cNvSpPr txBox="1"/>
          <p:nvPr/>
        </p:nvSpPr>
        <p:spPr>
          <a:xfrm>
            <a:off x="6122701" y="3306553"/>
            <a:ext cx="40244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/>
              <a:t>喜悦  愉悦  赏心悦目</a:t>
            </a:r>
            <a:endParaRPr lang="zh-CN" altLang="en-US" sz="3200"/>
          </a:p>
        </p:txBody>
      </p:sp>
      <p:sp>
        <p:nvSpPr>
          <p:cNvPr id="7" name="TextBox 6"/>
          <p:cNvSpPr txBox="1"/>
          <p:nvPr/>
        </p:nvSpPr>
        <p:spPr>
          <a:xfrm>
            <a:off x="4079776" y="5157192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/>
              <a:t>倒</a:t>
            </a:r>
            <a:endParaRPr lang="zh-CN" altLang="en-US" sz="3600"/>
          </a:p>
        </p:txBody>
      </p:sp>
      <p:sp>
        <p:nvSpPr>
          <p:cNvPr id="8" name="左大括号 7"/>
          <p:cNvSpPr/>
          <p:nvPr/>
        </p:nvSpPr>
        <p:spPr>
          <a:xfrm>
            <a:off x="4830384" y="4539027"/>
            <a:ext cx="461630" cy="1944216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5316824" y="4769664"/>
            <a:ext cx="22943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rgbClr val="FF0000"/>
                </a:solidFill>
              </a:rPr>
              <a:t>倒</a:t>
            </a:r>
            <a:r>
              <a:rPr lang="zh-CN" altLang="en-US" sz="3600" smtClean="0"/>
              <a:t> 立</a:t>
            </a:r>
            <a:endParaRPr lang="zh-CN" altLang="en-US" sz="3600"/>
          </a:p>
        </p:txBody>
      </p:sp>
      <p:sp>
        <p:nvSpPr>
          <p:cNvPr id="10" name="TextBox 9"/>
          <p:cNvSpPr txBox="1"/>
          <p:nvPr/>
        </p:nvSpPr>
        <p:spPr>
          <a:xfrm>
            <a:off x="5357037" y="4256185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err="1"/>
              <a:t>d</a:t>
            </a:r>
            <a:r>
              <a:rPr lang="en-US" altLang="zh-CN" sz="2800" err="1">
                <a:latin typeface="+mn-ea"/>
              </a:rPr>
              <a:t>à</a:t>
            </a:r>
            <a:r>
              <a:rPr lang="en-US" altLang="zh-CN" sz="2800" err="1"/>
              <a:t>o</a:t>
            </a:r>
            <a:endParaRPr lang="zh-CN" altLang="en-US" sz="2800"/>
          </a:p>
        </p:txBody>
      </p:sp>
      <p:sp>
        <p:nvSpPr>
          <p:cNvPr id="14" name="TextBox 13"/>
          <p:cNvSpPr txBox="1"/>
          <p:nvPr/>
        </p:nvSpPr>
        <p:spPr>
          <a:xfrm>
            <a:off x="5442595" y="5415563"/>
            <a:ext cx="19688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err="1" smtClean="0"/>
              <a:t>d</a:t>
            </a:r>
            <a:r>
              <a:rPr lang="en-US" altLang="zh-CN" sz="2800" err="1" smtClean="0">
                <a:latin typeface="+mn-ea"/>
              </a:rPr>
              <a:t>ǎ</a:t>
            </a:r>
            <a:r>
              <a:rPr lang="en-US" altLang="zh-CN" sz="2800" err="1" smtClean="0"/>
              <a:t>o</a:t>
            </a:r>
            <a:endParaRPr lang="zh-CN" altLang="en-US" sz="2800"/>
          </a:p>
        </p:txBody>
      </p:sp>
      <p:sp>
        <p:nvSpPr>
          <p:cNvPr id="18" name="TextBox 17"/>
          <p:cNvSpPr txBox="1"/>
          <p:nvPr/>
        </p:nvSpPr>
        <p:spPr>
          <a:xfrm>
            <a:off x="5442594" y="5938783"/>
            <a:ext cx="19688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rgbClr val="FF0000"/>
                </a:solidFill>
              </a:rPr>
              <a:t>倒</a:t>
            </a:r>
            <a:r>
              <a:rPr lang="zh-CN" altLang="en-US" sz="3600" smtClean="0"/>
              <a:t> 闭</a:t>
            </a:r>
            <a:endParaRPr lang="zh-CN" altLang="en-US" sz="3600"/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42" grpId="0" animBg="1"/>
      <p:bldP spid="43" grpId="0" animBg="1"/>
      <p:bldP spid="44" grpId="0" animBg="1"/>
      <p:bldP spid="3" grpId="0"/>
      <p:bldP spid="4" grpId="0"/>
      <p:bldP spid="5" grpId="0"/>
      <p:bldP spid="6" grpId="0"/>
      <p:bldP spid="7" grpId="0"/>
      <p:bldP spid="8" grpId="0" animBg="1"/>
      <p:bldP spid="9" grpId="0"/>
      <p:bldP spid="10" grpId="0"/>
      <p:bldP spid="14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5" name="标题 1"/>
          <p:cNvSpPr txBox="1"/>
          <p:nvPr/>
        </p:nvSpPr>
        <p:spPr>
          <a:xfrm>
            <a:off x="838200" y="951022"/>
            <a:ext cx="10515600" cy="5160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整体感知</a:t>
            </a:r>
            <a:r>
              <a:rPr lang="en-US" altLang="zh-CN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---</a:t>
            </a:r>
            <a:r>
              <a:rPr lang="zh-CN" altLang="en-US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朗读课文，整体感知课文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27" name="图形 12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04091" y="962701"/>
            <a:ext cx="478141" cy="478141"/>
          </a:xfrm>
          <a:prstGeom prst="rect">
            <a:avLst/>
          </a:prstGeom>
        </p:spPr>
      </p:pic>
      <p:grpSp>
        <p:nvGrpSpPr>
          <p:cNvPr id="92" name="组合 1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93" name="矩形 27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FE905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94" name="矩形 28"/>
            <p:cNvSpPr/>
            <p:nvPr/>
          </p:nvSpPr>
          <p:spPr>
            <a:xfrm>
              <a:off x="199082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95" name="文本框 31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96" name="直接连接符 32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文本框 33"/>
            <p:cNvSpPr txBox="1"/>
            <p:nvPr/>
          </p:nvSpPr>
          <p:spPr>
            <a:xfrm>
              <a:off x="1919536" y="93067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rgbClr val="A05C43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rgbClr val="A05C43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8" name="文本框 34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9" name="文本框 35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0" name="文本框 36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1" name="文本框 37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102" name="直接连接符 38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39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40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41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文本框 42"/>
            <p:cNvSpPr txBox="1"/>
            <p:nvPr/>
          </p:nvSpPr>
          <p:spPr>
            <a:xfrm>
              <a:off x="9385587" y="10236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107" name="直接连接符 43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矩形 2"/>
          <p:cNvSpPr/>
          <p:nvPr/>
        </p:nvSpPr>
        <p:spPr>
          <a:xfrm>
            <a:off x="838200" y="1628800"/>
            <a:ext cx="5929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想一想，课文</a:t>
            </a:r>
            <a:r>
              <a:rPr lang="zh-CN" altLang="en-US" sz="2800" dirty="0"/>
              <a:t>主要讲了一件什么事？</a:t>
            </a:r>
            <a:endParaRPr lang="zh-CN" altLang="en-US" sz="2800" dirty="0"/>
          </a:p>
        </p:txBody>
      </p:sp>
      <p:sp>
        <p:nvSpPr>
          <p:cNvPr id="6" name="矩形 5"/>
          <p:cNvSpPr/>
          <p:nvPr/>
        </p:nvSpPr>
        <p:spPr>
          <a:xfrm>
            <a:off x="838200" y="2400580"/>
            <a:ext cx="599769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</a:rPr>
              <a:t>         课文</a:t>
            </a:r>
            <a:r>
              <a:rPr lang="zh-CN" altLang="en-US" sz="2800" dirty="0">
                <a:solidFill>
                  <a:srgbClr val="FF0000"/>
                </a:solidFill>
              </a:rPr>
              <a:t>主要讲图画课</a:t>
            </a:r>
            <a:r>
              <a:rPr lang="zh-CN" altLang="en-US" sz="2800" dirty="0" smtClean="0">
                <a:solidFill>
                  <a:srgbClr val="FF0000"/>
                </a:solidFill>
              </a:rPr>
              <a:t>上，老师</a:t>
            </a:r>
            <a:r>
              <a:rPr lang="zh-CN" altLang="en-US" sz="2800" dirty="0">
                <a:solidFill>
                  <a:srgbClr val="FF0000"/>
                </a:solidFill>
              </a:rPr>
              <a:t>让我们画杨桃，“我”根据自己看到的，把杨桃画成五角星的样子，同学们觉得好笑。老师通过这件</a:t>
            </a:r>
            <a:r>
              <a:rPr lang="zh-CN" altLang="en-US" sz="2800" dirty="0" smtClean="0">
                <a:solidFill>
                  <a:srgbClr val="FF0000"/>
                </a:solidFill>
              </a:rPr>
              <a:t>事，启发</a:t>
            </a:r>
            <a:r>
              <a:rPr lang="zh-CN" altLang="en-US" sz="2800" dirty="0">
                <a:solidFill>
                  <a:srgbClr val="FF0000"/>
                </a:solidFill>
              </a:rPr>
              <a:t>我们明白了同一件事物从不同角度看会有</a:t>
            </a:r>
            <a:r>
              <a:rPr lang="zh-CN" altLang="en-US" sz="2800" dirty="0" smtClean="0">
                <a:solidFill>
                  <a:srgbClr val="FF0000"/>
                </a:solidFill>
              </a:rPr>
              <a:t>不同的结果</a:t>
            </a:r>
            <a:r>
              <a:rPr lang="zh-CN" altLang="en-US" sz="2800" dirty="0">
                <a:solidFill>
                  <a:srgbClr val="FF0000"/>
                </a:solidFill>
              </a:rPr>
              <a:t>。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536161" y="2708920"/>
            <a:ext cx="3618014" cy="2610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《画杨桃》课文朗读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062663" y="857446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4247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9" name="标题 1"/>
          <p:cNvSpPr txBox="1"/>
          <p:nvPr/>
        </p:nvSpPr>
        <p:spPr>
          <a:xfrm>
            <a:off x="838200" y="962701"/>
            <a:ext cx="10515600" cy="5160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整体感知</a:t>
            </a:r>
            <a:r>
              <a:rPr lang="en-US" altLang="zh-CN" sz="2800" dirty="0">
                <a:solidFill>
                  <a:srgbClr val="0B819B"/>
                </a:solidFill>
                <a:latin typeface="+mn-ea"/>
                <a:cs typeface="+mn-ea"/>
              </a:rPr>
              <a:t>—— </a:t>
            </a:r>
            <a:r>
              <a:rPr lang="zh-CN" altLang="en-US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理清文章结构</a:t>
            </a:r>
            <a:endParaRPr lang="zh-CN" altLang="en-US" sz="2800" dirty="0">
              <a:solidFill>
                <a:srgbClr val="0B819B"/>
              </a:solidFill>
              <a:latin typeface="+mn-ea"/>
              <a:ea typeface="+mn-ea"/>
              <a:cs typeface="+mn-ea"/>
            </a:endParaRPr>
          </a:p>
          <a:p>
            <a:endParaRPr lang="zh-CN" altLang="en-US" sz="2800" dirty="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1048722" name="文本框 2"/>
          <p:cNvSpPr txBox="1"/>
          <p:nvPr/>
        </p:nvSpPr>
        <p:spPr>
          <a:xfrm>
            <a:off x="569591" y="3367246"/>
            <a:ext cx="235032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0B819B"/>
                </a:solidFill>
                <a:latin typeface="+mn-ea"/>
              </a:rPr>
              <a:t>画杨桃</a:t>
            </a:r>
            <a:r>
              <a:rPr lang="zh-CN" altLang="en-US" sz="3200" b="1" smtClean="0">
                <a:solidFill>
                  <a:srgbClr val="0B819B"/>
                </a:solidFill>
                <a:latin typeface="+mn-ea"/>
              </a:rPr>
              <a:t>  </a:t>
            </a:r>
            <a:endParaRPr lang="zh-CN" altLang="en-US" sz="3200" b="1">
              <a:solidFill>
                <a:srgbClr val="0B819B"/>
              </a:solidFill>
              <a:latin typeface="+mn-ea"/>
            </a:endParaRPr>
          </a:p>
        </p:txBody>
      </p:sp>
      <p:pic>
        <p:nvPicPr>
          <p:cNvPr id="26" name="图形 12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04091" y="962701"/>
            <a:ext cx="478141" cy="478141"/>
          </a:xfrm>
          <a:prstGeom prst="rect">
            <a:avLst/>
          </a:prstGeom>
        </p:spPr>
      </p:pic>
      <p:sp>
        <p:nvSpPr>
          <p:cNvPr id="4" name="左大括号 3"/>
          <p:cNvSpPr/>
          <p:nvPr/>
        </p:nvSpPr>
        <p:spPr>
          <a:xfrm>
            <a:off x="2192440" y="2060848"/>
            <a:ext cx="529992" cy="3456384"/>
          </a:xfrm>
          <a:prstGeom prst="leftBrace">
            <a:avLst>
              <a:gd name="adj1" fmla="val 40683"/>
              <a:gd name="adj2" fmla="val 50000"/>
            </a:avLst>
          </a:prstGeom>
          <a:ln w="44450">
            <a:solidFill>
              <a:srgbClr val="0B819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8" name="组合 1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89" name="矩形 27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FE905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90" name="矩形 28"/>
            <p:cNvSpPr/>
            <p:nvPr/>
          </p:nvSpPr>
          <p:spPr>
            <a:xfrm>
              <a:off x="199082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91" name="文本框 31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92" name="直接连接符 32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文本框 33"/>
            <p:cNvSpPr txBox="1"/>
            <p:nvPr/>
          </p:nvSpPr>
          <p:spPr>
            <a:xfrm>
              <a:off x="1919536" y="93067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rgbClr val="A05C43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rgbClr val="A05C43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4" name="文本框 34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5" name="文本框 35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6" name="文本框 36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7" name="文本框 37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98" name="直接连接符 38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39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40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41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文本框 42"/>
            <p:cNvSpPr txBox="1"/>
            <p:nvPr/>
          </p:nvSpPr>
          <p:spPr>
            <a:xfrm>
              <a:off x="9385587" y="10236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103" name="直接连接符 43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矩形 2"/>
          <p:cNvSpPr/>
          <p:nvPr/>
        </p:nvSpPr>
        <p:spPr>
          <a:xfrm>
            <a:off x="2791090" y="1430420"/>
            <a:ext cx="9497597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24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+mn-ea"/>
              </a:rPr>
              <a:t>第一部分</a:t>
            </a:r>
            <a:endParaRPr lang="en-US" altLang="zh-CN" sz="2400" dirty="0">
              <a:solidFill>
                <a:srgbClr val="FF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n-ea"/>
              </a:rPr>
              <a:t>写图画课上画杨桃，“我”画得很</a:t>
            </a:r>
            <a:r>
              <a:rPr lang="zh-CN" altLang="en-US" sz="2400" dirty="0">
                <a:latin typeface="+mn-ea"/>
              </a:rPr>
              <a:t>认真。（第</a:t>
            </a:r>
            <a:r>
              <a:rPr lang="en-US" altLang="zh-CN" sz="2400" dirty="0">
                <a:latin typeface="+mn-ea"/>
              </a:rPr>
              <a:t>1</a:t>
            </a:r>
            <a:r>
              <a:rPr lang="zh-CN" altLang="en-US" sz="2400" dirty="0">
                <a:latin typeface="+mn-ea"/>
              </a:rPr>
              <a:t>自然段）</a:t>
            </a:r>
            <a:endParaRPr lang="zh-CN" altLang="en-US" sz="24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+mn-ea"/>
              </a:rPr>
              <a:t>第二部分</a:t>
            </a:r>
            <a:endParaRPr lang="en-US" altLang="zh-CN" sz="2400" dirty="0" smtClean="0">
              <a:solidFill>
                <a:srgbClr val="FF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n-ea"/>
              </a:rPr>
              <a:t>具体</a:t>
            </a:r>
            <a:r>
              <a:rPr lang="zh-CN" altLang="en-US" sz="2400" dirty="0">
                <a:latin typeface="+mn-ea"/>
              </a:rPr>
              <a:t>细致地叙述把杨桃画成五角星的事，以杨桃为主线，写“我”</a:t>
            </a:r>
            <a:r>
              <a:rPr lang="zh-CN" altLang="en-US" sz="2400" dirty="0" smtClean="0">
                <a:latin typeface="+mn-ea"/>
              </a:rPr>
              <a:t>、  老师</a:t>
            </a:r>
            <a:r>
              <a:rPr lang="zh-CN" altLang="en-US" sz="2400" dirty="0">
                <a:latin typeface="+mn-ea"/>
              </a:rPr>
              <a:t>和同学看杨桃时的不同情景。（第</a:t>
            </a:r>
            <a:r>
              <a:rPr lang="en-US" altLang="zh-CN" sz="2400" dirty="0">
                <a:latin typeface="+mn-ea"/>
              </a:rPr>
              <a:t>2</a:t>
            </a:r>
            <a:r>
              <a:rPr lang="zh-CN" altLang="en-US" sz="2400" dirty="0" smtClean="0">
                <a:latin typeface="+mn-ea"/>
              </a:rPr>
              <a:t>到</a:t>
            </a:r>
            <a:r>
              <a:rPr lang="en-US" altLang="zh-CN" sz="2400" dirty="0" smtClean="0">
                <a:latin typeface="+mn-ea"/>
              </a:rPr>
              <a:t>17</a:t>
            </a:r>
            <a:r>
              <a:rPr lang="zh-CN" altLang="en-US" sz="2400" dirty="0" smtClean="0">
                <a:latin typeface="+mn-ea"/>
              </a:rPr>
              <a:t>自然段</a:t>
            </a:r>
            <a:r>
              <a:rPr lang="zh-CN" altLang="en-US" sz="2400" dirty="0">
                <a:latin typeface="+mn-ea"/>
              </a:rPr>
              <a:t>）</a:t>
            </a:r>
            <a:endParaRPr lang="zh-CN" altLang="en-US" sz="24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+mn-ea"/>
              </a:rPr>
              <a:t>第三部分</a:t>
            </a:r>
            <a:endParaRPr lang="en-US" altLang="zh-CN" sz="2400" dirty="0">
              <a:solidFill>
                <a:srgbClr val="FF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n-ea"/>
              </a:rPr>
              <a:t>总结全文，写老师</a:t>
            </a:r>
            <a:r>
              <a:rPr lang="zh-CN" altLang="en-US" sz="2400" dirty="0">
                <a:latin typeface="+mn-ea"/>
              </a:rPr>
              <a:t>的教诲使“我”一生受用。（</a:t>
            </a:r>
            <a:r>
              <a:rPr lang="zh-CN" altLang="en-US" sz="2400" dirty="0" smtClean="0">
                <a:latin typeface="+mn-ea"/>
              </a:rPr>
              <a:t>第</a:t>
            </a:r>
            <a:r>
              <a:rPr lang="en-US" altLang="zh-CN" sz="2400" dirty="0" smtClean="0">
                <a:latin typeface="+mn-ea"/>
              </a:rPr>
              <a:t>18</a:t>
            </a:r>
            <a:r>
              <a:rPr lang="zh-CN" altLang="en-US" sz="2400" dirty="0" smtClean="0">
                <a:latin typeface="+mn-ea"/>
              </a:rPr>
              <a:t>自然段</a:t>
            </a:r>
            <a:r>
              <a:rPr lang="zh-CN" altLang="en-US" sz="2400" dirty="0">
                <a:latin typeface="+mn-ea"/>
              </a:rPr>
              <a:t>）</a:t>
            </a:r>
            <a:endParaRPr lang="zh-CN" altLang="en-US" sz="2400" dirty="0">
              <a:latin typeface="+mn-ea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97639" y="2717776"/>
            <a:ext cx="1080120" cy="1080120"/>
          </a:xfrm>
          <a:prstGeom prst="rect">
            <a:avLst/>
          </a:prstGeom>
        </p:spPr>
      </p:pic>
      <p:sp>
        <p:nvSpPr>
          <p:cNvPr id="13" name="文本框 3"/>
          <p:cNvSpPr txBox="1"/>
          <p:nvPr/>
        </p:nvSpPr>
        <p:spPr>
          <a:xfrm>
            <a:off x="3838723" y="2708920"/>
            <a:ext cx="44390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>
                <a:solidFill>
                  <a:srgbClr val="4D6884"/>
                </a:solidFill>
                <a:latin typeface="+mn-ea"/>
              </a:rPr>
              <a:t>深 入 探 </a:t>
            </a:r>
            <a:r>
              <a:rPr lang="zh-CN" altLang="en-US" sz="6000" b="1" smtClean="0">
                <a:solidFill>
                  <a:srgbClr val="4D6884"/>
                </a:solidFill>
                <a:latin typeface="+mn-ea"/>
              </a:rPr>
              <a:t>究</a:t>
            </a:r>
            <a:endParaRPr lang="zh-CN" altLang="en-US" sz="6000" b="1">
              <a:solidFill>
                <a:srgbClr val="4D6884"/>
              </a:solidFill>
              <a:latin typeface="+mn-ea"/>
            </a:endParaRPr>
          </a:p>
        </p:txBody>
      </p:sp>
      <p:pic>
        <p:nvPicPr>
          <p:cNvPr id="9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61636" y="2717776"/>
            <a:ext cx="1080120" cy="1080120"/>
          </a:xfrm>
          <a:prstGeom prst="rect">
            <a:avLst/>
          </a:prstGeom>
        </p:spPr>
      </p:pic>
      <p:pic>
        <p:nvPicPr>
          <p:cNvPr id="10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95611" y="2717776"/>
            <a:ext cx="1080120" cy="1080120"/>
          </a:xfrm>
          <a:prstGeom prst="rect">
            <a:avLst/>
          </a:prstGeom>
        </p:spPr>
      </p:pic>
      <p:pic>
        <p:nvPicPr>
          <p:cNvPr id="11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58241" y="2717776"/>
            <a:ext cx="1080120" cy="1080120"/>
          </a:xfrm>
          <a:prstGeom prst="rect">
            <a:avLst/>
          </a:prstGeom>
        </p:spPr>
      </p:pic>
      <p:sp>
        <p:nvSpPr>
          <p:cNvPr id="14" name="矩形 4"/>
          <p:cNvSpPr/>
          <p:nvPr/>
        </p:nvSpPr>
        <p:spPr>
          <a:xfrm>
            <a:off x="5303912" y="1916832"/>
            <a:ext cx="13436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spc="200">
                <a:solidFill>
                  <a:srgbClr val="4D6884"/>
                </a:solidFill>
                <a:latin typeface="+mn-ea"/>
              </a:rPr>
              <a:t>第三节</a:t>
            </a:r>
            <a:endParaRPr lang="en-US" altLang="zh-CN" sz="2800" b="1" spc="200">
              <a:solidFill>
                <a:srgbClr val="4D6884"/>
              </a:solidFill>
              <a:latin typeface="+mn-ea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56" name="标题 1"/>
          <p:cNvSpPr txBox="1"/>
          <p:nvPr/>
        </p:nvSpPr>
        <p:spPr>
          <a:xfrm>
            <a:off x="188912" y="999437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深入探究</a:t>
            </a:r>
            <a:r>
              <a:rPr lang="en-US" altLang="zh-CN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——</a:t>
            </a:r>
            <a:r>
              <a:rPr lang="zh-CN" altLang="en-US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理解课文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1048757" name="矩形 1"/>
          <p:cNvSpPr>
            <a:spLocks noChangeArrowheads="1"/>
          </p:cNvSpPr>
          <p:nvPr/>
        </p:nvSpPr>
        <p:spPr bwMode="auto">
          <a:xfrm>
            <a:off x="610714" y="1700808"/>
            <a:ext cx="10805016" cy="138499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SzTx/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5pPr>
            <a:lvl6pPr marL="20002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6pPr>
            <a:lvl7pPr marL="24574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7pPr>
            <a:lvl8pPr marL="29146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8pPr>
            <a:lvl9pPr marL="33718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dirty="0" smtClean="0">
                <a:latin typeface="+mn-ea"/>
                <a:ea typeface="+mn-ea"/>
              </a:rPr>
              <a:t>阅读第一自然段，找出为下文“我”画出五角星杨桃做铺垫的句子。</a:t>
            </a:r>
            <a:endParaRPr lang="zh-CN" altLang="en-US" sz="2800" dirty="0"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2800" dirty="0">
              <a:solidFill>
                <a:srgbClr val="4B416F"/>
              </a:solidFill>
              <a:latin typeface="+mn-ea"/>
              <a:ea typeface="+mn-ea"/>
            </a:endParaRPr>
          </a:p>
        </p:txBody>
      </p:sp>
      <p:grpSp>
        <p:nvGrpSpPr>
          <p:cNvPr id="87" name="组合 47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1048758" name="矩形 50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FE905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solidFill>
                  <a:srgbClr val="0B819B"/>
                </a:solidFill>
                <a:cs typeface="+mn-ea"/>
                <a:sym typeface="+mn-lt"/>
              </a:endParaRPr>
            </a:p>
          </p:txBody>
        </p:sp>
        <p:sp>
          <p:nvSpPr>
            <p:cNvPr id="1048759" name="矩形 51"/>
            <p:cNvSpPr/>
            <p:nvPr/>
          </p:nvSpPr>
          <p:spPr>
            <a:xfrm>
              <a:off x="348027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1048760" name="文本框 52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3145782" name="直接连接符 53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761" name="文本框 54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48762" name="文本框 55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rgbClr val="A05C43"/>
                  </a:solidFill>
                  <a:latin typeface="+mj-ea"/>
                  <a:ea typeface="+mj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rgbClr val="A05C43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48763" name="文本框 58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48764" name="文本框 59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48765" name="文本框 60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3145783" name="直接连接符 61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84" name="直接连接符 62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85" name="直接连接符 63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86" name="直接连接符 64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766" name="文本框 65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3145787" name="直接连接符 66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97200" name="图形 13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66898" y="972068"/>
            <a:ext cx="528927" cy="528927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10714" y="2845226"/>
            <a:ext cx="1089765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rgbClr val="FF0000"/>
                </a:solidFill>
              </a:rPr>
              <a:t>我的座位在前排靠边的地方，讲桌上那两个杨桃的一端正对着我。</a:t>
            </a:r>
            <a:endParaRPr lang="en-US" altLang="zh-CN" sz="280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</a:rPr>
              <a:t>我看到</a:t>
            </a:r>
            <a:r>
              <a:rPr lang="zh-CN" altLang="en-US" sz="2800" smtClean="0">
                <a:solidFill>
                  <a:srgbClr val="FF0000"/>
                </a:solidFill>
              </a:rPr>
              <a:t>的杨桃根本不像平时看到的那样，而像是五个角的什么东西。</a:t>
            </a:r>
            <a:endParaRPr lang="en-US" altLang="zh-CN" sz="280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rgbClr val="FF0000"/>
                </a:solidFill>
              </a:rPr>
              <a:t>我认认真真地看，老老实实地画，自己觉得画得很准确。</a:t>
            </a:r>
            <a:endParaRPr lang="zh-CN" altLang="en-US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56" name="标题 1"/>
          <p:cNvSpPr txBox="1"/>
          <p:nvPr/>
        </p:nvSpPr>
        <p:spPr>
          <a:xfrm>
            <a:off x="188912" y="999437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深入探究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1048757" name="矩形 1"/>
          <p:cNvSpPr>
            <a:spLocks noChangeArrowheads="1"/>
          </p:cNvSpPr>
          <p:nvPr/>
        </p:nvSpPr>
        <p:spPr bwMode="auto">
          <a:xfrm>
            <a:off x="610714" y="1810514"/>
            <a:ext cx="10805016" cy="138499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SzTx/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5pPr>
            <a:lvl6pPr marL="20002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6pPr>
            <a:lvl7pPr marL="24574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7pPr>
            <a:lvl8pPr marL="29146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8pPr>
            <a:lvl9pPr marL="33718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2800"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2800">
              <a:solidFill>
                <a:srgbClr val="4B416F"/>
              </a:solidFill>
              <a:latin typeface="+mn-ea"/>
              <a:ea typeface="+mn-ea"/>
            </a:endParaRPr>
          </a:p>
        </p:txBody>
      </p:sp>
      <p:grpSp>
        <p:nvGrpSpPr>
          <p:cNvPr id="87" name="组合 47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1048758" name="矩形 50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FE905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solidFill>
                  <a:srgbClr val="0B819B"/>
                </a:solidFill>
                <a:cs typeface="+mn-ea"/>
                <a:sym typeface="+mn-lt"/>
              </a:endParaRPr>
            </a:p>
          </p:txBody>
        </p:sp>
        <p:sp>
          <p:nvSpPr>
            <p:cNvPr id="1048759" name="矩形 51"/>
            <p:cNvSpPr/>
            <p:nvPr/>
          </p:nvSpPr>
          <p:spPr>
            <a:xfrm>
              <a:off x="348027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1048760" name="文本框 52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3145782" name="直接连接符 53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761" name="文本框 54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48762" name="文本框 55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rgbClr val="A05C43"/>
                  </a:solidFill>
                  <a:latin typeface="+mj-ea"/>
                  <a:ea typeface="+mj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rgbClr val="A05C43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48763" name="文本框 58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48764" name="文本框 59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48765" name="文本框 60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3145783" name="直接连接符 61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84" name="直接连接符 62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85" name="直接连接符 63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86" name="直接连接符 64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766" name="文本框 65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3145787" name="直接连接符 66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97200" name="图形 13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66898" y="972068"/>
            <a:ext cx="528927" cy="528927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67463" y="1645733"/>
            <a:ext cx="3176671" cy="2248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159837" y="4005064"/>
            <a:ext cx="3825746" cy="2277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25578" y="1645733"/>
            <a:ext cx="3758567" cy="2503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五角星 6"/>
          <p:cNvSpPr/>
          <p:nvPr/>
        </p:nvSpPr>
        <p:spPr>
          <a:xfrm rot="513372">
            <a:off x="3803640" y="4173464"/>
            <a:ext cx="2007762" cy="1989482"/>
          </a:xfrm>
          <a:prstGeom prst="star5">
            <a:avLst>
              <a:gd name="adj" fmla="val 25510"/>
              <a:gd name="hf" fmla="val 105146"/>
              <a:gd name="vf" fmla="val 110557"/>
            </a:avLst>
          </a:prstGeom>
          <a:noFill/>
          <a:ln w="28575">
            <a:solidFill>
              <a:schemeClr val="bg2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85" name="矩形 2"/>
          <p:cNvSpPr>
            <a:spLocks noChangeArrowheads="1"/>
          </p:cNvSpPr>
          <p:nvPr/>
        </p:nvSpPr>
        <p:spPr bwMode="auto">
          <a:xfrm>
            <a:off x="1490370" y="3285113"/>
            <a:ext cx="9893653" cy="166776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SzTx/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5pPr>
            <a:lvl6pPr marL="20002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6pPr>
            <a:lvl7pPr marL="24574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7pPr>
            <a:lvl8pPr marL="29146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8pPr>
            <a:lvl9pPr marL="33718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>
                <a:latin typeface="+mn-ea"/>
                <a:ea typeface="+mn-ea"/>
              </a:rPr>
              <a:t>                </a:t>
            </a:r>
            <a:r>
              <a:rPr lang="zh-CN" altLang="en-US" sz="2400">
                <a:latin typeface="+mn-ea"/>
                <a:ea typeface="+mn-ea"/>
              </a:rPr>
              <a:t>           </a:t>
            </a:r>
            <a:endParaRPr lang="zh-CN" altLang="en-US" sz="2400"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en-US" altLang="zh-CN" sz="2400"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>
                <a:latin typeface="+mn-ea"/>
                <a:ea typeface="+mn-ea"/>
              </a:rPr>
              <a:t>                </a:t>
            </a:r>
            <a:endParaRPr lang="zh-CN" altLang="en-US" sz="2400">
              <a:latin typeface="+mn-ea"/>
              <a:ea typeface="+mn-ea"/>
            </a:endParaRPr>
          </a:p>
        </p:txBody>
      </p:sp>
      <p:sp>
        <p:nvSpPr>
          <p:cNvPr id="1048795" name="标题 1"/>
          <p:cNvSpPr txBox="1"/>
          <p:nvPr/>
        </p:nvSpPr>
        <p:spPr>
          <a:xfrm>
            <a:off x="248285" y="1000596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深入</a:t>
            </a:r>
            <a:r>
              <a:rPr lang="zh-CN" altLang="en-US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探究</a:t>
            </a:r>
            <a:r>
              <a:rPr lang="en-US" altLang="zh-CN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---</a:t>
            </a:r>
            <a:r>
              <a:rPr lang="zh-CN" altLang="en-US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理解课文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54" name="图形 13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66898" y="972068"/>
            <a:ext cx="528927" cy="528927"/>
          </a:xfrm>
          <a:prstGeom prst="rect">
            <a:avLst/>
          </a:prstGeom>
          <a:noFill/>
        </p:spPr>
      </p:pic>
      <p:grpSp>
        <p:nvGrpSpPr>
          <p:cNvPr id="105" name="组合 47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106" name="矩形 50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FE905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solidFill>
                  <a:srgbClr val="0B819B"/>
                </a:solidFill>
                <a:cs typeface="+mn-ea"/>
                <a:sym typeface="+mn-lt"/>
              </a:endParaRPr>
            </a:p>
          </p:txBody>
        </p:sp>
        <p:sp>
          <p:nvSpPr>
            <p:cNvPr id="107" name="矩形 51"/>
            <p:cNvSpPr/>
            <p:nvPr/>
          </p:nvSpPr>
          <p:spPr>
            <a:xfrm>
              <a:off x="348027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108" name="文本框 52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109" name="直接连接符 53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文本框 54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11" name="文本框 55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rgbClr val="A05C43"/>
                  </a:solidFill>
                  <a:latin typeface="+mj-ea"/>
                  <a:ea typeface="+mj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rgbClr val="A05C43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12" name="文本框 58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13" name="文本框 59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14" name="文本框 60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115" name="直接连接符 61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62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63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64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文本框 65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120" name="直接连接符 66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TextBox 40"/>
          <p:cNvSpPr txBox="1"/>
          <p:nvPr/>
        </p:nvSpPr>
        <p:spPr>
          <a:xfrm>
            <a:off x="777652" y="2998330"/>
            <a:ext cx="99371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2800" smtClean="0">
              <a:solidFill>
                <a:srgbClr val="C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en-US" sz="280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68428" y="2636912"/>
            <a:ext cx="11128025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/>
              <a:t>        </a:t>
            </a:r>
            <a:r>
              <a:rPr lang="zh-CN" altLang="en-US" sz="2400" dirty="0" smtClean="0">
                <a:latin typeface="+mn-ea"/>
              </a:rPr>
              <a:t>老师看了看这幅画，到我的座位上坐下来，审视了一下讲桌上的杨桃，然后回到讲桌前，举起我的那页画纸，问大家：“这幅画画得像不像？”</a:t>
            </a:r>
            <a:endParaRPr lang="en-US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n-ea"/>
              </a:rPr>
              <a:t>“不像！”</a:t>
            </a:r>
            <a:endParaRPr lang="en-US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n-ea"/>
              </a:rPr>
              <a:t>“它像什么？”</a:t>
            </a:r>
            <a:endParaRPr lang="en-US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n-ea"/>
              </a:rPr>
              <a:t>“像五角星！”</a:t>
            </a:r>
            <a:endParaRPr lang="en-US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n-ea"/>
              </a:rPr>
              <a:t>老师的神情变得严肃了。半晌，他又问道：“画杨桃画成了五角星，好笑吗？”</a:t>
            </a:r>
            <a:endParaRPr lang="en-US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n-ea"/>
              </a:rPr>
              <a:t>“好</a:t>
            </a:r>
            <a:r>
              <a:rPr lang="en-US" altLang="zh-CN" sz="2400" dirty="0" smtClean="0">
                <a:latin typeface="+mn-ea"/>
              </a:rPr>
              <a:t>——</a:t>
            </a:r>
            <a:r>
              <a:rPr lang="zh-CN" altLang="en-US" sz="2400" dirty="0" smtClean="0">
                <a:latin typeface="+mn-ea"/>
              </a:rPr>
              <a:t>笑！”有几个同学抢着答道，同时发出嘻嘻的笑声。</a:t>
            </a:r>
            <a:endParaRPr lang="zh-CN" altLang="en-US" sz="2400" dirty="0">
              <a:latin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8046" y="1368013"/>
            <a:ext cx="11210602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latin typeface="+mn-ea"/>
              </a:rPr>
              <a:t>阅读</a:t>
            </a:r>
            <a:r>
              <a:rPr lang="en-US" altLang="zh-CN" sz="2800" smtClean="0">
                <a:latin typeface="+mn-ea"/>
              </a:rPr>
              <a:t>5—16</a:t>
            </a:r>
            <a:r>
              <a:rPr lang="zh-CN" altLang="en-US" sz="2800" smtClean="0">
                <a:latin typeface="+mn-ea"/>
              </a:rPr>
              <a:t>自然段，对比教师</a:t>
            </a:r>
            <a:r>
              <a:rPr lang="zh-CN" altLang="en-US" sz="2800">
                <a:latin typeface="+mn-ea"/>
              </a:rPr>
              <a:t>与同学们的两次对话，体会“同学们”态度的变化。</a:t>
            </a:r>
            <a:endParaRPr lang="zh-CN" altLang="en-US" sz="2800">
              <a:latin typeface="+mn-ea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85" name="矩形 2"/>
          <p:cNvSpPr>
            <a:spLocks noChangeArrowheads="1"/>
          </p:cNvSpPr>
          <p:nvPr/>
        </p:nvSpPr>
        <p:spPr bwMode="auto">
          <a:xfrm>
            <a:off x="1490370" y="3285113"/>
            <a:ext cx="9893653" cy="166776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SzTx/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5pPr>
            <a:lvl6pPr marL="20002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6pPr>
            <a:lvl7pPr marL="24574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7pPr>
            <a:lvl8pPr marL="29146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8pPr>
            <a:lvl9pPr marL="33718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>
                <a:latin typeface="+mn-ea"/>
                <a:ea typeface="+mn-ea"/>
              </a:rPr>
              <a:t>                </a:t>
            </a:r>
            <a:r>
              <a:rPr lang="zh-CN" altLang="en-US" sz="2400">
                <a:latin typeface="+mn-ea"/>
                <a:ea typeface="+mn-ea"/>
              </a:rPr>
              <a:t>           </a:t>
            </a:r>
            <a:endParaRPr lang="zh-CN" altLang="en-US" sz="2400"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en-US" altLang="zh-CN" sz="2400"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>
                <a:latin typeface="+mn-ea"/>
                <a:ea typeface="+mn-ea"/>
              </a:rPr>
              <a:t>                </a:t>
            </a:r>
            <a:endParaRPr lang="zh-CN" altLang="en-US" sz="2400">
              <a:latin typeface="+mn-ea"/>
              <a:ea typeface="+mn-ea"/>
            </a:endParaRPr>
          </a:p>
        </p:txBody>
      </p:sp>
      <p:sp>
        <p:nvSpPr>
          <p:cNvPr id="1048795" name="标题 1"/>
          <p:cNvSpPr txBox="1"/>
          <p:nvPr/>
        </p:nvSpPr>
        <p:spPr>
          <a:xfrm>
            <a:off x="248285" y="1000596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深入</a:t>
            </a:r>
            <a:r>
              <a:rPr lang="zh-CN" altLang="en-US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探究</a:t>
            </a:r>
            <a:r>
              <a:rPr lang="en-US" altLang="zh-CN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---</a:t>
            </a:r>
            <a:r>
              <a:rPr lang="zh-CN" altLang="en-US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理解课文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54" name="图形 13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66898" y="972068"/>
            <a:ext cx="528927" cy="528927"/>
          </a:xfrm>
          <a:prstGeom prst="rect">
            <a:avLst/>
          </a:prstGeom>
          <a:noFill/>
        </p:spPr>
      </p:pic>
      <p:grpSp>
        <p:nvGrpSpPr>
          <p:cNvPr id="105" name="组合 47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106" name="矩形 50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FE905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solidFill>
                  <a:srgbClr val="0B819B"/>
                </a:solidFill>
                <a:cs typeface="+mn-ea"/>
                <a:sym typeface="+mn-lt"/>
              </a:endParaRPr>
            </a:p>
          </p:txBody>
        </p:sp>
        <p:sp>
          <p:nvSpPr>
            <p:cNvPr id="107" name="矩形 51"/>
            <p:cNvSpPr/>
            <p:nvPr/>
          </p:nvSpPr>
          <p:spPr>
            <a:xfrm>
              <a:off x="348027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108" name="文本框 52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109" name="直接连接符 53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文本框 54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11" name="文本框 55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rgbClr val="A05C43"/>
                  </a:solidFill>
                  <a:latin typeface="+mj-ea"/>
                  <a:ea typeface="+mj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rgbClr val="A05C43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12" name="文本框 58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13" name="文本框 59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14" name="文本框 60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115" name="直接连接符 61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62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63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64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文本框 65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120" name="直接连接符 66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TextBox 40"/>
          <p:cNvSpPr txBox="1"/>
          <p:nvPr/>
        </p:nvSpPr>
        <p:spPr>
          <a:xfrm>
            <a:off x="777652" y="2998330"/>
            <a:ext cx="99371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2800" smtClean="0">
              <a:solidFill>
                <a:srgbClr val="C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en-US" sz="280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23392" y="1516620"/>
            <a:ext cx="1022513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/>
              <a:t>              </a:t>
            </a:r>
            <a:r>
              <a:rPr lang="zh-CN" altLang="en-US" sz="2400" smtClean="0">
                <a:latin typeface="+mn-ea"/>
              </a:rPr>
              <a:t>于是，老师请这几位同学轮流坐到我的座位上。他对第一个坐下的同学说：“现在你看看那杨桃，像你平时看到的杨桃吗？”</a:t>
            </a:r>
            <a:endParaRPr lang="en-US" altLang="zh-CN" sz="240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smtClean="0">
                <a:latin typeface="+mn-ea"/>
              </a:rPr>
              <a:t>“不</a:t>
            </a:r>
            <a:r>
              <a:rPr lang="en-US" altLang="zh-CN" sz="2400" smtClean="0">
                <a:latin typeface="+mn-ea"/>
              </a:rPr>
              <a:t>……</a:t>
            </a:r>
            <a:r>
              <a:rPr lang="zh-CN" altLang="en-US" sz="2400" smtClean="0">
                <a:latin typeface="+mn-ea"/>
              </a:rPr>
              <a:t>像。”</a:t>
            </a:r>
            <a:endParaRPr lang="en-US" altLang="zh-CN" sz="240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smtClean="0">
                <a:latin typeface="+mn-ea"/>
              </a:rPr>
              <a:t>“那么，像什么呢？”</a:t>
            </a:r>
            <a:endParaRPr lang="en-US" altLang="zh-CN" sz="240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smtClean="0">
                <a:latin typeface="+mn-ea"/>
              </a:rPr>
              <a:t>“像</a:t>
            </a:r>
            <a:r>
              <a:rPr lang="en-US" altLang="zh-CN" sz="2400" smtClean="0">
                <a:latin typeface="+mn-ea"/>
              </a:rPr>
              <a:t>……</a:t>
            </a:r>
            <a:r>
              <a:rPr lang="zh-CN" altLang="en-US" sz="2400" smtClean="0">
                <a:latin typeface="+mn-ea"/>
              </a:rPr>
              <a:t>五</a:t>
            </a:r>
            <a:r>
              <a:rPr lang="en-US" altLang="zh-CN" sz="2400" smtClean="0">
                <a:latin typeface="+mn-ea"/>
              </a:rPr>
              <a:t>……</a:t>
            </a:r>
            <a:r>
              <a:rPr lang="zh-CN" altLang="en-US" sz="2400" smtClean="0">
                <a:latin typeface="+mn-ea"/>
              </a:rPr>
              <a:t>五角星。”</a:t>
            </a:r>
            <a:endParaRPr lang="en-US" altLang="zh-CN" sz="240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smtClean="0">
                <a:latin typeface="+mn-ea"/>
              </a:rPr>
              <a:t>“好，下一个。”</a:t>
            </a:r>
            <a:endParaRPr lang="zh-CN" altLang="en-US" sz="2400">
              <a:latin typeface="+mn-ea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25962" y="2924944"/>
            <a:ext cx="4417979" cy="385967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85" name="矩形 2"/>
          <p:cNvSpPr>
            <a:spLocks noChangeArrowheads="1"/>
          </p:cNvSpPr>
          <p:nvPr/>
        </p:nvSpPr>
        <p:spPr bwMode="auto">
          <a:xfrm>
            <a:off x="1490370" y="3285113"/>
            <a:ext cx="9893653" cy="166776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SzTx/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5pPr>
            <a:lvl6pPr marL="20002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6pPr>
            <a:lvl7pPr marL="24574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7pPr>
            <a:lvl8pPr marL="29146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8pPr>
            <a:lvl9pPr marL="33718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>
                <a:latin typeface="+mn-ea"/>
                <a:ea typeface="+mn-ea"/>
              </a:rPr>
              <a:t>                </a:t>
            </a:r>
            <a:r>
              <a:rPr lang="zh-CN" altLang="en-US" sz="2400">
                <a:latin typeface="+mn-ea"/>
                <a:ea typeface="+mn-ea"/>
              </a:rPr>
              <a:t>           </a:t>
            </a:r>
            <a:endParaRPr lang="zh-CN" altLang="en-US" sz="2400"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en-US" altLang="zh-CN" sz="2400"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>
                <a:latin typeface="+mn-ea"/>
                <a:ea typeface="+mn-ea"/>
              </a:rPr>
              <a:t>                </a:t>
            </a:r>
            <a:endParaRPr lang="zh-CN" altLang="en-US" sz="2400">
              <a:latin typeface="+mn-ea"/>
              <a:ea typeface="+mn-ea"/>
            </a:endParaRPr>
          </a:p>
        </p:txBody>
      </p:sp>
      <p:sp>
        <p:nvSpPr>
          <p:cNvPr id="1048795" name="标题 1"/>
          <p:cNvSpPr txBox="1"/>
          <p:nvPr/>
        </p:nvSpPr>
        <p:spPr>
          <a:xfrm>
            <a:off x="248285" y="1000596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深入</a:t>
            </a:r>
            <a:r>
              <a:rPr lang="zh-CN" altLang="en-US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探究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54" name="图形 13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66898" y="972068"/>
            <a:ext cx="528927" cy="528927"/>
          </a:xfrm>
          <a:prstGeom prst="rect">
            <a:avLst/>
          </a:prstGeom>
          <a:noFill/>
        </p:spPr>
      </p:pic>
      <p:grpSp>
        <p:nvGrpSpPr>
          <p:cNvPr id="105" name="组合 47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106" name="矩形 50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FE905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solidFill>
                  <a:srgbClr val="0B819B"/>
                </a:solidFill>
                <a:cs typeface="+mn-ea"/>
                <a:sym typeface="+mn-lt"/>
              </a:endParaRPr>
            </a:p>
          </p:txBody>
        </p:sp>
        <p:sp>
          <p:nvSpPr>
            <p:cNvPr id="107" name="矩形 51"/>
            <p:cNvSpPr/>
            <p:nvPr/>
          </p:nvSpPr>
          <p:spPr>
            <a:xfrm>
              <a:off x="348027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108" name="文本框 52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109" name="直接连接符 53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文本框 54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11" name="文本框 55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rgbClr val="A05C43"/>
                  </a:solidFill>
                  <a:latin typeface="+mj-ea"/>
                  <a:ea typeface="+mj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rgbClr val="A05C43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12" name="文本框 58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13" name="文本框 59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14" name="文本框 60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115" name="直接连接符 61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62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63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64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文本框 65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120" name="直接连接符 66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675429" y="2420888"/>
            <a:ext cx="1084114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</a:rPr>
              <a:t>第一段话中同学们的答句后面都是感叹号，表示想当然不假思索的语气</a:t>
            </a:r>
            <a:r>
              <a:rPr lang="zh-CN" altLang="en-US" sz="2800" dirty="0" smtClean="0">
                <a:solidFill>
                  <a:srgbClr val="FF0000"/>
                </a:solidFill>
              </a:rPr>
              <a:t>；</a:t>
            </a:r>
            <a:endParaRPr lang="en-US" altLang="zh-CN" sz="2800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</a:rPr>
              <a:t>第二</a:t>
            </a:r>
            <a:r>
              <a:rPr lang="zh-CN" altLang="en-US" sz="2800" dirty="0">
                <a:solidFill>
                  <a:srgbClr val="FF0000"/>
                </a:solidFill>
              </a:rPr>
              <a:t>段话语中多了两处省略号，说明同学们的回答支支吾吾，结结巴巴，迟迟疑疑。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26982" y="1772816"/>
            <a:ext cx="23441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/>
              <a:t>我的发现：</a:t>
            </a:r>
            <a:endParaRPr lang="zh-CN" altLang="en-US" sz="320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9449646" y="4797152"/>
            <a:ext cx="2160240" cy="216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85" name="矩形 2"/>
          <p:cNvSpPr>
            <a:spLocks noChangeArrowheads="1"/>
          </p:cNvSpPr>
          <p:nvPr/>
        </p:nvSpPr>
        <p:spPr bwMode="auto">
          <a:xfrm>
            <a:off x="1490370" y="3285113"/>
            <a:ext cx="9893653" cy="166776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SzTx/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5pPr>
            <a:lvl6pPr marL="20002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6pPr>
            <a:lvl7pPr marL="24574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7pPr>
            <a:lvl8pPr marL="29146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8pPr>
            <a:lvl9pPr marL="33718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>
                <a:latin typeface="+mn-ea"/>
                <a:ea typeface="+mn-ea"/>
              </a:rPr>
              <a:t>                </a:t>
            </a:r>
            <a:r>
              <a:rPr lang="zh-CN" altLang="en-US" sz="2400">
                <a:latin typeface="+mn-ea"/>
                <a:ea typeface="+mn-ea"/>
              </a:rPr>
              <a:t>           </a:t>
            </a:r>
            <a:endParaRPr lang="zh-CN" altLang="en-US" sz="2400"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en-US" altLang="zh-CN" sz="2400"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>
                <a:latin typeface="+mn-ea"/>
                <a:ea typeface="+mn-ea"/>
              </a:rPr>
              <a:t>                </a:t>
            </a:r>
            <a:endParaRPr lang="zh-CN" altLang="en-US" sz="2400">
              <a:latin typeface="+mn-ea"/>
              <a:ea typeface="+mn-ea"/>
            </a:endParaRPr>
          </a:p>
        </p:txBody>
      </p:sp>
      <p:sp>
        <p:nvSpPr>
          <p:cNvPr id="1048795" name="标题 1"/>
          <p:cNvSpPr txBox="1"/>
          <p:nvPr/>
        </p:nvSpPr>
        <p:spPr>
          <a:xfrm>
            <a:off x="248285" y="1000596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深入</a:t>
            </a:r>
            <a:r>
              <a:rPr lang="zh-CN" altLang="en-US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探究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54" name="图形 13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66898" y="972068"/>
            <a:ext cx="528927" cy="528927"/>
          </a:xfrm>
          <a:prstGeom prst="rect">
            <a:avLst/>
          </a:prstGeom>
          <a:noFill/>
        </p:spPr>
      </p:pic>
      <p:grpSp>
        <p:nvGrpSpPr>
          <p:cNvPr id="105" name="组合 47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106" name="矩形 50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FE905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solidFill>
                  <a:srgbClr val="0B819B"/>
                </a:solidFill>
                <a:cs typeface="+mn-ea"/>
                <a:sym typeface="+mn-lt"/>
              </a:endParaRPr>
            </a:p>
          </p:txBody>
        </p:sp>
        <p:sp>
          <p:nvSpPr>
            <p:cNvPr id="107" name="矩形 51"/>
            <p:cNvSpPr/>
            <p:nvPr/>
          </p:nvSpPr>
          <p:spPr>
            <a:xfrm>
              <a:off x="348027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108" name="文本框 52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109" name="直接连接符 53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文本框 54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11" name="文本框 55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rgbClr val="A05C43"/>
                  </a:solidFill>
                  <a:latin typeface="+mj-ea"/>
                  <a:ea typeface="+mj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rgbClr val="A05C43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12" name="文本框 58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13" name="文本框 59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14" name="文本框 60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115" name="直接连接符 61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62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63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64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文本框 65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120" name="直接连接符 66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extBox 3"/>
          <p:cNvSpPr txBox="1"/>
          <p:nvPr/>
        </p:nvSpPr>
        <p:spPr>
          <a:xfrm>
            <a:off x="623392" y="1772816"/>
            <a:ext cx="108671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+mn-ea"/>
              </a:rPr>
              <a:t>阅读第</a:t>
            </a:r>
            <a:r>
              <a:rPr lang="en-US" altLang="zh-CN" sz="2800" smtClean="0">
                <a:latin typeface="+mn-ea"/>
              </a:rPr>
              <a:t>17</a:t>
            </a:r>
            <a:r>
              <a:rPr lang="zh-CN" altLang="en-US" sz="2800" smtClean="0">
                <a:latin typeface="+mn-ea"/>
              </a:rPr>
              <a:t>自然段，找出老师说的话读一读，说说你懂得了什么道理</a:t>
            </a:r>
            <a:r>
              <a:rPr lang="zh-CN" altLang="en-US" sz="2800">
                <a:latin typeface="+mn-ea"/>
              </a:rPr>
              <a:t>。</a:t>
            </a:r>
            <a:endParaRPr lang="zh-CN" altLang="en-US" sz="2800">
              <a:latin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43287" y="2656459"/>
            <a:ext cx="1044073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+mn-ea"/>
              </a:rPr>
              <a:t>我们做事或看问题应该</a:t>
            </a:r>
            <a:r>
              <a:rPr lang="zh-CN" altLang="en-US" sz="2800" smtClean="0">
                <a:latin typeface="+mn-ea"/>
              </a:rPr>
              <a:t>实事求是，要相信自己的判断，敢于做自己，不要随波逐流，要有自己独特的观点。</a:t>
            </a:r>
            <a:endParaRPr lang="en-US" altLang="zh-CN" sz="280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smtClean="0">
                <a:latin typeface="+mn-ea"/>
              </a:rPr>
              <a:t>当</a:t>
            </a:r>
            <a:r>
              <a:rPr lang="zh-CN" altLang="en-US" sz="2800">
                <a:latin typeface="+mn-ea"/>
              </a:rPr>
              <a:t>别人的</a:t>
            </a:r>
            <a:r>
              <a:rPr lang="zh-CN" altLang="en-US" sz="2800" smtClean="0">
                <a:latin typeface="+mn-ea"/>
              </a:rPr>
              <a:t>看法，做法</a:t>
            </a:r>
            <a:r>
              <a:rPr lang="zh-CN" altLang="en-US" sz="2800">
                <a:latin typeface="+mn-ea"/>
              </a:rPr>
              <a:t>与自己不</a:t>
            </a:r>
            <a:r>
              <a:rPr lang="zh-CN" altLang="en-US" sz="2800" smtClean="0">
                <a:latin typeface="+mn-ea"/>
              </a:rPr>
              <a:t>同时，不要</a:t>
            </a:r>
            <a:r>
              <a:rPr lang="zh-CN" altLang="en-US" sz="2800">
                <a:latin typeface="+mn-ea"/>
              </a:rPr>
              <a:t>急于</a:t>
            </a:r>
            <a:r>
              <a:rPr lang="zh-CN" altLang="en-US" sz="2800" smtClean="0">
                <a:latin typeface="+mn-ea"/>
              </a:rPr>
              <a:t>下结论，要</a:t>
            </a:r>
            <a:r>
              <a:rPr lang="zh-CN" altLang="en-US" sz="2800">
                <a:latin typeface="+mn-ea"/>
              </a:rPr>
              <a:t>从别人的角度去</a:t>
            </a:r>
            <a:r>
              <a:rPr lang="zh-CN" altLang="en-US" sz="2800" smtClean="0">
                <a:latin typeface="+mn-ea"/>
              </a:rPr>
              <a:t>看，去想。一切</a:t>
            </a:r>
            <a:r>
              <a:rPr lang="zh-CN" altLang="en-US" sz="2800">
                <a:latin typeface="+mn-ea"/>
              </a:rPr>
              <a:t>从客观存在的实际</a:t>
            </a:r>
            <a:r>
              <a:rPr lang="zh-CN" altLang="en-US" sz="2800" smtClean="0">
                <a:latin typeface="+mn-ea"/>
              </a:rPr>
              <a:t>出发</a:t>
            </a:r>
            <a:r>
              <a:rPr lang="zh-CN" altLang="en-US" sz="2800">
                <a:latin typeface="+mn-ea"/>
              </a:rPr>
              <a:t>。</a:t>
            </a:r>
            <a:endParaRPr lang="zh-CN" altLang="en-US" sz="2400">
              <a:latin typeface="+mn-ea"/>
            </a:endParaRPr>
          </a:p>
        </p:txBody>
      </p:sp>
      <p:sp>
        <p:nvSpPr>
          <p:cNvPr id="6" name="十字星 5"/>
          <p:cNvSpPr/>
          <p:nvPr/>
        </p:nvSpPr>
        <p:spPr>
          <a:xfrm>
            <a:off x="623392" y="2924944"/>
            <a:ext cx="319895" cy="288161"/>
          </a:xfrm>
          <a:prstGeom prst="star4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546412" y="4152835"/>
            <a:ext cx="396875" cy="34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4454205" y="719627"/>
            <a:ext cx="4079776" cy="5012738"/>
          </a:xfrm>
          <a:prstGeom prst="rect">
            <a:avLst/>
          </a:prstGeom>
          <a:solidFill>
            <a:schemeClr val="bg1">
              <a:alpha val="66000"/>
            </a:schemeClr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112224" y="694663"/>
            <a:ext cx="4079776" cy="3743813"/>
          </a:xfrm>
          <a:prstGeom prst="rect">
            <a:avLst/>
          </a:prstGeom>
          <a:solidFill>
            <a:schemeClr val="bg1">
              <a:alpha val="66000"/>
            </a:schemeClr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48669" name="文本框 2"/>
          <p:cNvSpPr txBox="1">
            <a:spLocks noChangeArrowheads="1"/>
          </p:cNvSpPr>
          <p:nvPr/>
        </p:nvSpPr>
        <p:spPr bwMode="auto">
          <a:xfrm>
            <a:off x="1160703" y="2326294"/>
            <a:ext cx="2672914" cy="156966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di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9600" b="1">
                <a:solidFill>
                  <a:srgbClr val="8D3D14"/>
                </a:solidFill>
                <a:latin typeface="+mn-ea"/>
                <a:cs typeface="+mn-ea"/>
                <a:sym typeface="+mn-lt"/>
              </a:rPr>
              <a:t>目录</a:t>
            </a:r>
            <a:endParaRPr lang="zh-CN" altLang="en-US" sz="9600" b="1">
              <a:solidFill>
                <a:srgbClr val="8D3D14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048670" name="MH_Number_1">
            <a:hlinkClick r:id="rId2" action="ppaction://hlinksldjump"/>
          </p:cNvPr>
          <p:cNvSpPr/>
          <p:nvPr>
            <p:custDataLst>
              <p:tags r:id="rId3"/>
            </p:custDataLst>
          </p:nvPr>
        </p:nvSpPr>
        <p:spPr bwMode="auto">
          <a:xfrm>
            <a:off x="5078283" y="1282740"/>
            <a:ext cx="1200316" cy="471566"/>
          </a:xfrm>
          <a:prstGeom prst="homePlate">
            <a:avLst/>
          </a:prstGeom>
          <a:solidFill>
            <a:srgbClr val="E05B15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noAutofit/>
          </a:bodyPr>
          <a:lstStyle/>
          <a:p>
            <a:pPr algn="ctr"/>
            <a:r>
              <a:rPr lang="zh-CN" altLang="en-US" b="1" spc="200">
                <a:solidFill>
                  <a:schemeClr val="bg1"/>
                </a:solidFill>
                <a:latin typeface="+mn-ea"/>
              </a:rPr>
              <a:t>第一节</a:t>
            </a:r>
            <a:endParaRPr lang="en-US" altLang="zh-CN" b="1" spc="2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48671" name="MH_Entry_1">
            <a:hlinkClick r:id="rId2" action="ppaction://hlinksldjump"/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423883" y="1125635"/>
            <a:ext cx="4445740" cy="746946"/>
          </a:xfrm>
          <a:prstGeom prst="rect">
            <a:avLst/>
          </a:prstGeom>
          <a:noFill/>
          <a:ln>
            <a:noFill/>
          </a:ln>
        </p:spPr>
        <p:txBody>
          <a:bodyPr wrap="square" lIns="14400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>
                <a:latin typeface="+mn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>
                <a:ln cmpd="dbl">
                  <a:noFill/>
                </a:ln>
                <a:solidFill>
                  <a:srgbClr val="91431B"/>
                </a:solidFill>
              </a:rPr>
              <a:t>新课导入</a:t>
            </a:r>
            <a:endParaRPr lang="en-US" altLang="zh-CN" b="1">
              <a:ln cmpd="dbl">
                <a:noFill/>
              </a:ln>
              <a:solidFill>
                <a:srgbClr val="91431B"/>
              </a:solidFill>
            </a:endParaRPr>
          </a:p>
        </p:txBody>
      </p:sp>
      <p:sp>
        <p:nvSpPr>
          <p:cNvPr id="1048672" name="MH_Number_2">
            <a:hlinkClick r:id="rId2" action="ppaction://hlinksldjump"/>
          </p:cNvPr>
          <p:cNvSpPr/>
          <p:nvPr>
            <p:custDataLst>
              <p:tags r:id="rId5"/>
            </p:custDataLst>
          </p:nvPr>
        </p:nvSpPr>
        <p:spPr bwMode="auto">
          <a:xfrm>
            <a:off x="5089716" y="2380199"/>
            <a:ext cx="1190938" cy="470642"/>
          </a:xfrm>
          <a:prstGeom prst="homePlate">
            <a:avLst/>
          </a:prstGeom>
          <a:solidFill>
            <a:srgbClr val="E05B15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noAutofit/>
          </a:bodyPr>
          <a:lstStyle/>
          <a:p>
            <a:pPr algn="ctr"/>
            <a:r>
              <a:rPr lang="zh-CN" altLang="en-US" b="1" spc="200">
                <a:solidFill>
                  <a:schemeClr val="bg1"/>
                </a:solidFill>
                <a:latin typeface="+mn-ea"/>
              </a:rPr>
              <a:t>第二节</a:t>
            </a:r>
            <a:endParaRPr lang="zh-CN" altLang="en-US" b="1" spc="2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48673" name="MH_Entry_2">
            <a:hlinkClick r:id="rId2" action="ppaction://hlinksldjump"/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403687" y="2227875"/>
            <a:ext cx="4445740" cy="746946"/>
          </a:xfrm>
          <a:prstGeom prst="rect">
            <a:avLst/>
          </a:prstGeom>
          <a:noFill/>
          <a:ln>
            <a:noFill/>
          </a:ln>
        </p:spPr>
        <p:txBody>
          <a:bodyPr wrap="square" lIns="144000" anchor="ctr" anchorCtr="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n cmpd="dbl">
                  <a:noFill/>
                </a:ln>
                <a:solidFill>
                  <a:srgbClr val="91431B"/>
                </a:solidFill>
                <a:latin typeface="+mn-ea"/>
                <a:ea typeface="+mn-ea"/>
              </a:rPr>
              <a:t>整体感知</a:t>
            </a:r>
            <a:endParaRPr lang="en-US" altLang="zh-CN" sz="2800" b="1">
              <a:ln cmpd="dbl">
                <a:noFill/>
              </a:ln>
              <a:solidFill>
                <a:srgbClr val="91431B"/>
              </a:solidFill>
              <a:latin typeface="+mn-ea"/>
              <a:ea typeface="+mn-ea"/>
            </a:endParaRPr>
          </a:p>
        </p:txBody>
      </p:sp>
      <p:sp>
        <p:nvSpPr>
          <p:cNvPr id="1048674" name="MH_Number_1">
            <a:hlinkClick r:id="rId2" action="ppaction://hlinksldjump"/>
          </p:cNvPr>
          <p:cNvSpPr/>
          <p:nvPr>
            <p:custDataLst>
              <p:tags r:id="rId7"/>
            </p:custDataLst>
          </p:nvPr>
        </p:nvSpPr>
        <p:spPr bwMode="auto">
          <a:xfrm>
            <a:off x="5095126" y="3422432"/>
            <a:ext cx="1200316" cy="471566"/>
          </a:xfrm>
          <a:prstGeom prst="homePlate">
            <a:avLst/>
          </a:prstGeom>
          <a:solidFill>
            <a:srgbClr val="E05B15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noAutofit/>
          </a:bodyPr>
          <a:lstStyle/>
          <a:p>
            <a:pPr algn="ctr"/>
            <a:r>
              <a:rPr lang="zh-CN" altLang="en-US" b="1" spc="200">
                <a:solidFill>
                  <a:schemeClr val="bg1"/>
                </a:solidFill>
                <a:latin typeface="+mn-ea"/>
              </a:rPr>
              <a:t>第三节</a:t>
            </a:r>
            <a:endParaRPr lang="zh-CN" altLang="en-US" b="1" spc="2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48675" name="MH_Entry_1">
            <a:hlinkClick r:id="rId2" action="ppaction://hlinksldjump"/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423883" y="3229862"/>
            <a:ext cx="4445740" cy="746946"/>
          </a:xfrm>
          <a:prstGeom prst="rect">
            <a:avLst/>
          </a:prstGeom>
          <a:noFill/>
          <a:ln>
            <a:noFill/>
          </a:ln>
        </p:spPr>
        <p:txBody>
          <a:bodyPr wrap="square" lIns="14400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>
                <a:latin typeface="+mn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>
                <a:ln cmpd="dbl">
                  <a:noFill/>
                </a:ln>
                <a:solidFill>
                  <a:srgbClr val="91431B"/>
                </a:solidFill>
              </a:rPr>
              <a:t>深入探究</a:t>
            </a:r>
            <a:endParaRPr lang="en-US" altLang="zh-CN" b="1">
              <a:ln cmpd="dbl">
                <a:noFill/>
              </a:ln>
              <a:solidFill>
                <a:srgbClr val="91431B"/>
              </a:solidFill>
            </a:endParaRPr>
          </a:p>
        </p:txBody>
      </p:sp>
      <p:sp>
        <p:nvSpPr>
          <p:cNvPr id="1048676" name="MH_Number_2">
            <a:hlinkClick r:id="rId2" action="ppaction://hlinksldjump"/>
          </p:cNvPr>
          <p:cNvSpPr/>
          <p:nvPr>
            <p:custDataLst>
              <p:tags r:id="rId9"/>
            </p:custDataLst>
          </p:nvPr>
        </p:nvSpPr>
        <p:spPr bwMode="auto">
          <a:xfrm>
            <a:off x="5082229" y="4438477"/>
            <a:ext cx="1190938" cy="470642"/>
          </a:xfrm>
          <a:prstGeom prst="homePlate">
            <a:avLst/>
          </a:prstGeom>
          <a:solidFill>
            <a:srgbClr val="E05B15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noAutofit/>
          </a:bodyPr>
          <a:lstStyle/>
          <a:p>
            <a:pPr algn="ctr"/>
            <a:r>
              <a:rPr lang="zh-CN" altLang="en-US" b="1" spc="200">
                <a:solidFill>
                  <a:schemeClr val="bg1"/>
                </a:solidFill>
                <a:latin typeface="+mn-ea"/>
              </a:rPr>
              <a:t>第四节</a:t>
            </a:r>
            <a:endParaRPr lang="zh-CN" altLang="en-US" b="1" spc="2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48677" name="MH_Entry_2">
            <a:hlinkClick r:id="rId2" action="ppaction://hlinksldjump"/>
          </p:cNvPr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9768218" y="1178737"/>
            <a:ext cx="2110098" cy="746946"/>
          </a:xfrm>
          <a:prstGeom prst="rect">
            <a:avLst/>
          </a:prstGeom>
          <a:noFill/>
          <a:ln>
            <a:noFill/>
          </a:ln>
        </p:spPr>
        <p:txBody>
          <a:bodyPr wrap="square" lIns="144000" anchor="ctr" anchorCtr="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n cmpd="dbl">
                  <a:noFill/>
                </a:ln>
                <a:solidFill>
                  <a:srgbClr val="91431B"/>
                </a:solidFill>
                <a:latin typeface="+mn-ea"/>
                <a:ea typeface="+mn-ea"/>
              </a:rPr>
              <a:t>拓展延伸</a:t>
            </a:r>
            <a:endParaRPr lang="en-US" altLang="zh-CN" sz="2800" b="1">
              <a:ln cmpd="dbl">
                <a:noFill/>
              </a:ln>
              <a:solidFill>
                <a:srgbClr val="91431B"/>
              </a:solidFill>
              <a:latin typeface="+mn-ea"/>
              <a:ea typeface="+mn-ea"/>
            </a:endParaRPr>
          </a:p>
        </p:txBody>
      </p:sp>
      <p:sp>
        <p:nvSpPr>
          <p:cNvPr id="1048678" name="MH_Number_2">
            <a:hlinkClick r:id="rId2" action="ppaction://hlinksldjump"/>
          </p:cNvPr>
          <p:cNvSpPr/>
          <p:nvPr>
            <p:custDataLst>
              <p:tags r:id="rId11"/>
            </p:custDataLst>
          </p:nvPr>
        </p:nvSpPr>
        <p:spPr bwMode="auto">
          <a:xfrm>
            <a:off x="8429810" y="1333514"/>
            <a:ext cx="1190938" cy="470642"/>
          </a:xfrm>
          <a:prstGeom prst="homePlate">
            <a:avLst/>
          </a:prstGeom>
          <a:solidFill>
            <a:srgbClr val="E05B15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noAutofit/>
          </a:bodyPr>
          <a:lstStyle/>
          <a:p>
            <a:pPr algn="ctr"/>
            <a:r>
              <a:rPr lang="zh-CN" altLang="en-US" b="1" spc="200">
                <a:solidFill>
                  <a:schemeClr val="bg1"/>
                </a:solidFill>
                <a:latin typeface="+mn-ea"/>
              </a:rPr>
              <a:t>第五节</a:t>
            </a:r>
            <a:endParaRPr lang="zh-CN" altLang="en-US" b="1" spc="2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48679" name="MH_Entry_2">
            <a:hlinkClick r:id="rId2" action="ppaction://hlinksldjump"/>
          </p:cNvPr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9814574" y="2218061"/>
            <a:ext cx="2110098" cy="746946"/>
          </a:xfrm>
          <a:prstGeom prst="rect">
            <a:avLst/>
          </a:prstGeom>
          <a:noFill/>
          <a:ln>
            <a:noFill/>
          </a:ln>
        </p:spPr>
        <p:txBody>
          <a:bodyPr wrap="square" lIns="144000" anchor="ctr" anchorCtr="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n cmpd="dbl">
                  <a:noFill/>
                </a:ln>
                <a:solidFill>
                  <a:srgbClr val="91431B"/>
                </a:solidFill>
                <a:latin typeface="+mn-ea"/>
                <a:ea typeface="+mn-ea"/>
              </a:rPr>
              <a:t>板书设计</a:t>
            </a:r>
            <a:endParaRPr lang="en-US" altLang="zh-CN" sz="2800" b="1">
              <a:ln cmpd="dbl">
                <a:noFill/>
              </a:ln>
              <a:solidFill>
                <a:srgbClr val="91431B"/>
              </a:solidFill>
              <a:latin typeface="+mn-ea"/>
              <a:ea typeface="+mn-ea"/>
            </a:endParaRPr>
          </a:p>
        </p:txBody>
      </p:sp>
      <p:sp>
        <p:nvSpPr>
          <p:cNvPr id="1048680" name="MH_Number_2">
            <a:hlinkClick r:id="rId2" action="ppaction://hlinksldjump"/>
          </p:cNvPr>
          <p:cNvSpPr/>
          <p:nvPr>
            <p:custDataLst>
              <p:tags r:id="rId13"/>
            </p:custDataLst>
          </p:nvPr>
        </p:nvSpPr>
        <p:spPr bwMode="auto">
          <a:xfrm>
            <a:off x="8426704" y="2381405"/>
            <a:ext cx="1190938" cy="470642"/>
          </a:xfrm>
          <a:prstGeom prst="homePlate">
            <a:avLst/>
          </a:prstGeom>
          <a:solidFill>
            <a:srgbClr val="E05B15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noAutofit/>
          </a:bodyPr>
          <a:lstStyle/>
          <a:p>
            <a:pPr algn="ctr"/>
            <a:r>
              <a:rPr lang="zh-CN" altLang="en-US" b="1" spc="200">
                <a:solidFill>
                  <a:schemeClr val="bg1"/>
                </a:solidFill>
                <a:latin typeface="+mn-ea"/>
              </a:rPr>
              <a:t>第六节</a:t>
            </a:r>
            <a:endParaRPr lang="zh-CN" altLang="en-US" b="1" spc="2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48681" name="MH_Entry_2">
            <a:hlinkClick r:id="rId2" action="ppaction://hlinksldjump"/>
          </p:cNvPr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423883" y="4231850"/>
            <a:ext cx="2110098" cy="746946"/>
          </a:xfrm>
          <a:prstGeom prst="rect">
            <a:avLst/>
          </a:prstGeom>
          <a:noFill/>
          <a:ln>
            <a:noFill/>
          </a:ln>
        </p:spPr>
        <p:txBody>
          <a:bodyPr wrap="square" lIns="144000" anchor="ctr" anchorCtr="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n cmpd="dbl">
                  <a:noFill/>
                </a:ln>
                <a:solidFill>
                  <a:srgbClr val="91431B"/>
                </a:solidFill>
                <a:latin typeface="+mn-ea"/>
                <a:ea typeface="+mn-ea"/>
              </a:rPr>
              <a:t>课堂小结</a:t>
            </a:r>
            <a:endParaRPr lang="en-US" altLang="zh-CN" sz="2800" b="1">
              <a:ln cmpd="dbl">
                <a:noFill/>
              </a:ln>
              <a:solidFill>
                <a:srgbClr val="91431B"/>
              </a:solidFill>
              <a:latin typeface="+mn-ea"/>
              <a:ea typeface="+mn-ea"/>
            </a:endParaRPr>
          </a:p>
        </p:txBody>
      </p:sp>
      <p:sp>
        <p:nvSpPr>
          <p:cNvPr id="1048682" name="MH_Number_2">
            <a:hlinkClick r:id="rId2" action="ppaction://hlinksldjump"/>
          </p:cNvPr>
          <p:cNvSpPr/>
          <p:nvPr>
            <p:custDataLst>
              <p:tags r:id="rId15"/>
            </p:custDataLst>
          </p:nvPr>
        </p:nvSpPr>
        <p:spPr bwMode="auto">
          <a:xfrm>
            <a:off x="8436846" y="3449554"/>
            <a:ext cx="1190938" cy="470642"/>
          </a:xfrm>
          <a:prstGeom prst="homePlate">
            <a:avLst/>
          </a:prstGeom>
          <a:solidFill>
            <a:srgbClr val="E05B15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noAutofit/>
          </a:bodyPr>
          <a:lstStyle/>
          <a:p>
            <a:pPr algn="ctr"/>
            <a:r>
              <a:rPr lang="zh-CN" altLang="en-US" b="1" spc="200">
                <a:solidFill>
                  <a:schemeClr val="bg1"/>
                </a:solidFill>
                <a:latin typeface="+mn-ea"/>
              </a:rPr>
              <a:t>第七节</a:t>
            </a:r>
            <a:endParaRPr lang="zh-CN" altLang="en-US" b="1" spc="2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48683" name="MH_Entry_2">
            <a:hlinkClick r:id="rId2" action="ppaction://hlinksldjump"/>
          </p:cNvPr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9814574" y="3308474"/>
            <a:ext cx="2110098" cy="746946"/>
          </a:xfrm>
          <a:prstGeom prst="rect">
            <a:avLst/>
          </a:prstGeom>
          <a:noFill/>
          <a:ln>
            <a:noFill/>
          </a:ln>
        </p:spPr>
        <p:txBody>
          <a:bodyPr wrap="square" lIns="144000" anchor="ctr" anchorCtr="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n cmpd="dbl">
                  <a:noFill/>
                </a:ln>
                <a:solidFill>
                  <a:srgbClr val="91431B"/>
                </a:solidFill>
                <a:latin typeface="+mn-ea"/>
                <a:ea typeface="+mn-ea"/>
              </a:rPr>
              <a:t>布置作业</a:t>
            </a:r>
            <a:endParaRPr lang="en-US" altLang="zh-CN" sz="2800" b="1">
              <a:ln cmpd="dbl">
                <a:noFill/>
              </a:ln>
              <a:solidFill>
                <a:srgbClr val="91431B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86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48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48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48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4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4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4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4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486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48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48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48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4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4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4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4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4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4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4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4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48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4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4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4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4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4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48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4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69" grpId="0"/>
      <p:bldP spid="1048670" grpId="0" animBg="1"/>
      <p:bldP spid="1048671" grpId="0"/>
      <p:bldP spid="1048672" grpId="0" animBg="1"/>
      <p:bldP spid="1048673" grpId="0"/>
      <p:bldP spid="1048674" grpId="0" animBg="1"/>
      <p:bldP spid="1048675" grpId="0"/>
      <p:bldP spid="1048676" grpId="0" animBg="1"/>
      <p:bldP spid="1048677" grpId="0"/>
      <p:bldP spid="1048678" grpId="0" animBg="1"/>
      <p:bldP spid="1048679" grpId="0"/>
      <p:bldP spid="1048680" grpId="0" animBg="1"/>
      <p:bldP spid="1048681" grpId="0"/>
      <p:bldP spid="1048682" grpId="0" animBg="1"/>
      <p:bldP spid="104868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3"/>
          <p:cNvSpPr txBox="1"/>
          <p:nvPr/>
        </p:nvSpPr>
        <p:spPr>
          <a:xfrm>
            <a:off x="3838723" y="2780928"/>
            <a:ext cx="44390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>
                <a:solidFill>
                  <a:srgbClr val="4D6884"/>
                </a:solidFill>
                <a:latin typeface="+mn-ea"/>
              </a:rPr>
              <a:t>课 堂 小 结</a:t>
            </a:r>
            <a:endParaRPr lang="zh-CN" altLang="en-US" sz="6000" b="1">
              <a:solidFill>
                <a:srgbClr val="4D6884"/>
              </a:solidFill>
              <a:latin typeface="+mn-ea"/>
            </a:endParaRPr>
          </a:p>
        </p:txBody>
      </p:sp>
      <p:pic>
        <p:nvPicPr>
          <p:cNvPr id="9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61636" y="2789784"/>
            <a:ext cx="1080120" cy="1080120"/>
          </a:xfrm>
          <a:prstGeom prst="rect">
            <a:avLst/>
          </a:prstGeom>
        </p:spPr>
      </p:pic>
      <p:pic>
        <p:nvPicPr>
          <p:cNvPr id="10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95611" y="2789784"/>
            <a:ext cx="1080120" cy="1080120"/>
          </a:xfrm>
          <a:prstGeom prst="rect">
            <a:avLst/>
          </a:prstGeom>
        </p:spPr>
      </p:pic>
      <p:pic>
        <p:nvPicPr>
          <p:cNvPr id="11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58241" y="2789784"/>
            <a:ext cx="1080120" cy="1080120"/>
          </a:xfrm>
          <a:prstGeom prst="rect">
            <a:avLst/>
          </a:prstGeom>
        </p:spPr>
      </p:pic>
      <p:pic>
        <p:nvPicPr>
          <p:cNvPr id="12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97639" y="2789784"/>
            <a:ext cx="1080120" cy="1080120"/>
          </a:xfrm>
          <a:prstGeom prst="rect">
            <a:avLst/>
          </a:prstGeom>
        </p:spPr>
      </p:pic>
      <p:sp>
        <p:nvSpPr>
          <p:cNvPr id="14" name="矩形 4"/>
          <p:cNvSpPr/>
          <p:nvPr/>
        </p:nvSpPr>
        <p:spPr>
          <a:xfrm>
            <a:off x="5303912" y="1844824"/>
            <a:ext cx="13436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spc="200">
                <a:solidFill>
                  <a:srgbClr val="4D6884"/>
                </a:solidFill>
                <a:latin typeface="+mn-ea"/>
              </a:rPr>
              <a:t>第四节</a:t>
            </a:r>
            <a:endParaRPr lang="en-US" altLang="zh-CN" sz="2800" b="1" spc="200">
              <a:solidFill>
                <a:srgbClr val="4D6884"/>
              </a:solidFill>
              <a:latin typeface="+mn-ea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48" name="标题 1"/>
          <p:cNvSpPr txBox="1"/>
          <p:nvPr/>
        </p:nvSpPr>
        <p:spPr>
          <a:xfrm>
            <a:off x="307975" y="1000413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课堂小结</a:t>
            </a:r>
            <a:endParaRPr lang="zh-CN" altLang="en-US" sz="2800" dirty="0">
              <a:solidFill>
                <a:srgbClr val="0B819B"/>
              </a:solidFill>
              <a:latin typeface="+mn-ea"/>
              <a:ea typeface="+mn-ea"/>
            </a:endParaRPr>
          </a:p>
        </p:txBody>
      </p:sp>
      <p:pic>
        <p:nvPicPr>
          <p:cNvPr id="2097221" name="图形 11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91344" y="1089126"/>
            <a:ext cx="726033" cy="395658"/>
          </a:xfrm>
          <a:prstGeom prst="rect">
            <a:avLst/>
          </a:prstGeom>
        </p:spPr>
      </p:pic>
      <p:grpSp>
        <p:nvGrpSpPr>
          <p:cNvPr id="110" name="组合 30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1048949" name="矩形 31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FE905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950" name="矩形 32"/>
            <p:cNvSpPr/>
            <p:nvPr/>
          </p:nvSpPr>
          <p:spPr>
            <a:xfrm>
              <a:off x="4967287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951" name="文本框 33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3145848" name="直接连接符 34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952" name="文本框 35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53" name="文本框 36"/>
            <p:cNvSpPr txBox="1"/>
            <p:nvPr/>
          </p:nvSpPr>
          <p:spPr>
            <a:xfrm>
              <a:off x="3454350" y="98921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54" name="文本框 37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rgbClr val="A05C43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rgbClr val="A05C43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55" name="文本框 38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56" name="文本框 39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849" name="直接连接符 40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50" name="直接连接符 41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51" name="直接连接符 42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52" name="直接连接符 43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957" name="文本框 44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853" name="直接连接符 45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847891" y="2348880"/>
            <a:ext cx="4159817" cy="294537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54360" y="1772816"/>
            <a:ext cx="69818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/>
              <a:t> </a:t>
            </a:r>
            <a:r>
              <a:rPr lang="zh-CN" altLang="en-US" sz="2400" dirty="0" smtClean="0"/>
              <a:t>         </a:t>
            </a:r>
            <a:r>
              <a:rPr lang="zh-CN" altLang="en-US" sz="2800" dirty="0" smtClean="0"/>
              <a:t>我们在</a:t>
            </a:r>
            <a:r>
              <a:rPr lang="zh-CN" altLang="en-US" sz="2800" dirty="0"/>
              <a:t>这节画杨桃的美术课上认识了这个班级的老师、同学，还有那个画画特别认真的“我”，也了解了发生在他们中间的</a:t>
            </a:r>
            <a:r>
              <a:rPr lang="zh-CN" altLang="en-US" sz="2800" dirty="0" smtClean="0"/>
              <a:t>故事</a:t>
            </a:r>
            <a:r>
              <a:rPr lang="zh-CN" altLang="en-US" sz="2800" dirty="0"/>
              <a:t>，</a:t>
            </a:r>
            <a:r>
              <a:rPr lang="zh-CN" altLang="en-US" sz="2800" dirty="0" smtClean="0"/>
              <a:t>我们还收获了很多道理。相信这些知识会对同学们的学习生活有所帮助。让我们继续遨游在语文的海洋，收获更多的快乐吧！</a:t>
            </a:r>
            <a:endParaRPr lang="zh-CN" altLang="en-US" sz="2800" dirty="0"/>
          </a:p>
        </p:txBody>
      </p:sp>
    </p:spTree>
  </p:cSld>
  <p:clrMapOvr>
    <a:masterClrMapping/>
  </p:clrMapOvr>
  <p:transition spd="slow" advTm="3000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2"/>
          <p:cNvPicPr>
            <a:picLocks noChangeAspect="1"/>
          </p:cNvPicPr>
          <p:nvPr/>
        </p:nvPicPr>
        <p:blipFill>
          <a:blip r:embed="rId2" cstate="email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89628" y="2717776"/>
            <a:ext cx="1080120" cy="1080120"/>
          </a:xfrm>
          <a:prstGeom prst="rect">
            <a:avLst/>
          </a:prstGeom>
        </p:spPr>
      </p:pic>
      <p:pic>
        <p:nvPicPr>
          <p:cNvPr id="10" name="图片 2"/>
          <p:cNvPicPr>
            <a:picLocks noChangeAspect="1"/>
          </p:cNvPicPr>
          <p:nvPr/>
        </p:nvPicPr>
        <p:blipFill>
          <a:blip r:embed="rId2" cstate="email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23603" y="2717776"/>
            <a:ext cx="1080120" cy="1080120"/>
          </a:xfrm>
          <a:prstGeom prst="rect">
            <a:avLst/>
          </a:prstGeom>
        </p:spPr>
      </p:pic>
      <p:pic>
        <p:nvPicPr>
          <p:cNvPr id="11" name="图片 2"/>
          <p:cNvPicPr>
            <a:picLocks noChangeAspect="1"/>
          </p:cNvPicPr>
          <p:nvPr/>
        </p:nvPicPr>
        <p:blipFill>
          <a:blip r:embed="rId2" cstate="email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86233" y="2717776"/>
            <a:ext cx="1080120" cy="1080120"/>
          </a:xfrm>
          <a:prstGeom prst="rect">
            <a:avLst/>
          </a:prstGeom>
        </p:spPr>
      </p:pic>
      <p:pic>
        <p:nvPicPr>
          <p:cNvPr id="12" name="图片 2"/>
          <p:cNvPicPr>
            <a:picLocks noChangeAspect="1"/>
          </p:cNvPicPr>
          <p:nvPr/>
        </p:nvPicPr>
        <p:blipFill>
          <a:blip r:embed="rId2" cstate="email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25631" y="2717776"/>
            <a:ext cx="1080120" cy="1080120"/>
          </a:xfrm>
          <a:prstGeom prst="rect">
            <a:avLst/>
          </a:prstGeom>
        </p:spPr>
      </p:pic>
      <p:sp>
        <p:nvSpPr>
          <p:cNvPr id="13" name="文本框 3"/>
          <p:cNvSpPr txBox="1"/>
          <p:nvPr/>
        </p:nvSpPr>
        <p:spPr>
          <a:xfrm>
            <a:off x="3766715" y="2708920"/>
            <a:ext cx="44390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smtClean="0">
                <a:solidFill>
                  <a:srgbClr val="4D6884"/>
                </a:solidFill>
                <a:latin typeface="+mn-ea"/>
              </a:rPr>
              <a:t>拓 展 </a:t>
            </a:r>
            <a:r>
              <a:rPr lang="zh-CN" altLang="en-US" sz="6000" b="1">
                <a:solidFill>
                  <a:srgbClr val="4D6884"/>
                </a:solidFill>
                <a:latin typeface="+mn-ea"/>
              </a:rPr>
              <a:t>延 伸</a:t>
            </a:r>
            <a:endParaRPr lang="zh-CN" altLang="en-US" sz="6000" b="1">
              <a:solidFill>
                <a:srgbClr val="4D6884"/>
              </a:solidFill>
              <a:latin typeface="+mn-ea"/>
            </a:endParaRPr>
          </a:p>
        </p:txBody>
      </p:sp>
      <p:sp>
        <p:nvSpPr>
          <p:cNvPr id="14" name="矩形 4"/>
          <p:cNvSpPr/>
          <p:nvPr/>
        </p:nvSpPr>
        <p:spPr>
          <a:xfrm>
            <a:off x="5314414" y="1844824"/>
            <a:ext cx="13436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spc="200">
                <a:solidFill>
                  <a:srgbClr val="4D6884"/>
                </a:solidFill>
                <a:latin typeface="+mn-ea"/>
              </a:rPr>
              <a:t>第五节</a:t>
            </a:r>
            <a:endParaRPr lang="en-US" altLang="zh-CN" sz="2800" b="1" spc="200">
              <a:solidFill>
                <a:srgbClr val="4D6884"/>
              </a:solidFill>
              <a:latin typeface="+mn-ea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61" name="标题 1"/>
          <p:cNvSpPr txBox="1"/>
          <p:nvPr/>
        </p:nvSpPr>
        <p:spPr>
          <a:xfrm>
            <a:off x="287849" y="1007700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拓展</a:t>
            </a:r>
            <a:r>
              <a:rPr lang="zh-CN" altLang="en-US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延伸</a:t>
            </a:r>
            <a:r>
              <a:rPr lang="en-US" altLang="zh-CN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---</a:t>
            </a:r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读一读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</a:endParaRPr>
          </a:p>
        </p:txBody>
      </p:sp>
      <p:pic>
        <p:nvPicPr>
          <p:cNvPr id="2097227" name="图形 24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01969" y="1089126"/>
            <a:ext cx="648072" cy="353173"/>
          </a:xfrm>
          <a:prstGeom prst="rect">
            <a:avLst/>
          </a:prstGeom>
        </p:spPr>
      </p:pic>
      <p:grpSp>
        <p:nvGrpSpPr>
          <p:cNvPr id="113" name="组合 26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1048962" name="矩形 27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FE905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963" name="矩形 28"/>
            <p:cNvSpPr/>
            <p:nvPr/>
          </p:nvSpPr>
          <p:spPr>
            <a:xfrm>
              <a:off x="6453960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964" name="文本框 29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3145854" name="直接连接符 30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965" name="文本框 31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66" name="文本框 32"/>
            <p:cNvSpPr txBox="1"/>
            <p:nvPr/>
          </p:nvSpPr>
          <p:spPr>
            <a:xfrm>
              <a:off x="3454350" y="98921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67" name="文本框 33"/>
            <p:cNvSpPr txBox="1"/>
            <p:nvPr/>
          </p:nvSpPr>
          <p:spPr>
            <a:xfrm>
              <a:off x="4964361" y="117643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68" name="文本框 34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rgbClr val="C00000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rgbClr val="C00000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69" name="文本框 35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855" name="直接连接符 36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56" name="直接连接符 37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57" name="直接连接符 38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58" name="直接连接符 39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970" name="文本框 40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859" name="直接连接符 41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1870847" y="3284984"/>
            <a:ext cx="6096000" cy="29627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/>
              <a:t>横看成岭侧成峰</a:t>
            </a:r>
            <a:r>
              <a:rPr lang="zh-CN" altLang="en-US" sz="3200" smtClean="0"/>
              <a:t>，</a:t>
            </a:r>
            <a:endParaRPr lang="en-US" altLang="zh-CN" sz="3200" smtClean="0"/>
          </a:p>
          <a:p>
            <a:pPr>
              <a:lnSpc>
                <a:spcPct val="150000"/>
              </a:lnSpc>
            </a:pPr>
            <a:r>
              <a:rPr lang="zh-CN" altLang="en-US" sz="3200" smtClean="0"/>
              <a:t>远近</a:t>
            </a:r>
            <a:r>
              <a:rPr lang="zh-CN" altLang="en-US" sz="3200"/>
              <a:t>高低各不同。</a:t>
            </a:r>
            <a:endParaRPr lang="zh-CN" altLang="en-US" sz="3200"/>
          </a:p>
          <a:p>
            <a:pPr>
              <a:lnSpc>
                <a:spcPct val="150000"/>
              </a:lnSpc>
            </a:pPr>
            <a:r>
              <a:rPr lang="zh-CN" altLang="en-US" sz="3200"/>
              <a:t>不识庐山真面目</a:t>
            </a:r>
            <a:r>
              <a:rPr lang="zh-CN" altLang="en-US" sz="3200" smtClean="0"/>
              <a:t>，</a:t>
            </a:r>
            <a:endParaRPr lang="en-US" altLang="zh-CN" sz="3200" smtClean="0"/>
          </a:p>
          <a:p>
            <a:pPr>
              <a:lnSpc>
                <a:spcPct val="150000"/>
              </a:lnSpc>
            </a:pPr>
            <a:r>
              <a:rPr lang="zh-CN" altLang="en-US" sz="3200" smtClean="0"/>
              <a:t>只</a:t>
            </a:r>
            <a:r>
              <a:rPr lang="zh-CN" altLang="en-US" sz="3200"/>
              <a:t>缘身在此山中。</a:t>
            </a:r>
            <a:endParaRPr lang="zh-CN" altLang="en-US" sz="3200"/>
          </a:p>
        </p:txBody>
      </p:sp>
      <p:sp>
        <p:nvSpPr>
          <p:cNvPr id="4" name="矩形 3"/>
          <p:cNvSpPr/>
          <p:nvPr/>
        </p:nvSpPr>
        <p:spPr>
          <a:xfrm>
            <a:off x="2541279" y="1774005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/>
              <a:t>题西林壁</a:t>
            </a:r>
            <a:endParaRPr lang="zh-CN" altLang="en-US" sz="3200"/>
          </a:p>
        </p:txBody>
      </p:sp>
      <p:sp>
        <p:nvSpPr>
          <p:cNvPr id="5" name="TextBox 4"/>
          <p:cNvSpPr txBox="1"/>
          <p:nvPr/>
        </p:nvSpPr>
        <p:spPr>
          <a:xfrm>
            <a:off x="2927648" y="2572228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latin typeface="+mn-ea"/>
              </a:rPr>
              <a:t>【</a:t>
            </a:r>
            <a:r>
              <a:rPr lang="zh-CN" altLang="en-US" sz="2800">
                <a:latin typeface="+mn-ea"/>
              </a:rPr>
              <a:t>宋</a:t>
            </a:r>
            <a:r>
              <a:rPr lang="en-US" altLang="zh-CN" sz="2800" smtClean="0">
                <a:latin typeface="+mn-ea"/>
              </a:rPr>
              <a:t>】</a:t>
            </a:r>
            <a:r>
              <a:rPr lang="zh-CN" altLang="en-US" sz="2800" smtClean="0">
                <a:latin typeface="+mn-ea"/>
              </a:rPr>
              <a:t>苏轼</a:t>
            </a:r>
            <a:endParaRPr lang="zh-CN" altLang="en-US" sz="2800">
              <a:latin typeface="+mn-ea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534001" y="2204864"/>
            <a:ext cx="4667250" cy="37623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3000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2"/>
          <p:cNvPicPr>
            <a:picLocks noChangeAspect="1"/>
          </p:cNvPicPr>
          <p:nvPr/>
        </p:nvPicPr>
        <p:blipFill>
          <a:blip r:embed="rId2" cstate="email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61636" y="2789784"/>
            <a:ext cx="1080120" cy="1080120"/>
          </a:xfrm>
          <a:prstGeom prst="rect">
            <a:avLst/>
          </a:prstGeom>
        </p:spPr>
      </p:pic>
      <p:pic>
        <p:nvPicPr>
          <p:cNvPr id="10" name="图片 2"/>
          <p:cNvPicPr>
            <a:picLocks noChangeAspect="1"/>
          </p:cNvPicPr>
          <p:nvPr/>
        </p:nvPicPr>
        <p:blipFill>
          <a:blip r:embed="rId2" cstate="email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95611" y="2789784"/>
            <a:ext cx="1080120" cy="1080120"/>
          </a:xfrm>
          <a:prstGeom prst="rect">
            <a:avLst/>
          </a:prstGeom>
        </p:spPr>
      </p:pic>
      <p:pic>
        <p:nvPicPr>
          <p:cNvPr id="11" name="图片 2"/>
          <p:cNvPicPr>
            <a:picLocks noChangeAspect="1"/>
          </p:cNvPicPr>
          <p:nvPr/>
        </p:nvPicPr>
        <p:blipFill>
          <a:blip r:embed="rId2" cstate="email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58241" y="2789784"/>
            <a:ext cx="1080120" cy="1080120"/>
          </a:xfrm>
          <a:prstGeom prst="rect">
            <a:avLst/>
          </a:prstGeom>
        </p:spPr>
      </p:pic>
      <p:pic>
        <p:nvPicPr>
          <p:cNvPr id="12" name="图片 2"/>
          <p:cNvPicPr>
            <a:picLocks noChangeAspect="1"/>
          </p:cNvPicPr>
          <p:nvPr/>
        </p:nvPicPr>
        <p:blipFill>
          <a:blip r:embed="rId2" cstate="email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97639" y="2789784"/>
            <a:ext cx="1080120" cy="1080120"/>
          </a:xfrm>
          <a:prstGeom prst="rect">
            <a:avLst/>
          </a:prstGeom>
        </p:spPr>
      </p:pic>
      <p:sp>
        <p:nvSpPr>
          <p:cNvPr id="13" name="文本框 3"/>
          <p:cNvSpPr txBox="1"/>
          <p:nvPr/>
        </p:nvSpPr>
        <p:spPr>
          <a:xfrm>
            <a:off x="3838723" y="2780928"/>
            <a:ext cx="44390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>
                <a:solidFill>
                  <a:srgbClr val="4D6884"/>
                </a:solidFill>
                <a:latin typeface="+mn-ea"/>
              </a:rPr>
              <a:t>板 书 设 计</a:t>
            </a:r>
            <a:endParaRPr lang="zh-CN" altLang="en-US" sz="6000" b="1">
              <a:solidFill>
                <a:srgbClr val="4D6884"/>
              </a:solidFill>
              <a:latin typeface="+mn-ea"/>
            </a:endParaRPr>
          </a:p>
        </p:txBody>
      </p:sp>
      <p:sp>
        <p:nvSpPr>
          <p:cNvPr id="14" name="矩形 4"/>
          <p:cNvSpPr/>
          <p:nvPr/>
        </p:nvSpPr>
        <p:spPr>
          <a:xfrm>
            <a:off x="5303912" y="1844824"/>
            <a:ext cx="13436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spc="200">
                <a:solidFill>
                  <a:srgbClr val="4D6884"/>
                </a:solidFill>
                <a:latin typeface="+mn-ea"/>
              </a:rPr>
              <a:t>第六节</a:t>
            </a:r>
            <a:endParaRPr lang="en-US" altLang="zh-CN" sz="2800" b="1" spc="200">
              <a:solidFill>
                <a:srgbClr val="4D6884"/>
              </a:solidFill>
              <a:latin typeface="+mn-ea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85" name="矩形 3"/>
          <p:cNvSpPr>
            <a:spLocks noChangeArrowheads="1"/>
          </p:cNvSpPr>
          <p:nvPr/>
        </p:nvSpPr>
        <p:spPr bwMode="auto">
          <a:xfrm>
            <a:off x="665330" y="3227061"/>
            <a:ext cx="2640358" cy="7934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SzTx/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5pPr>
            <a:lvl6pPr marL="20002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6pPr>
            <a:lvl7pPr marL="24574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7pPr>
            <a:lvl8pPr marL="29146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8pPr>
            <a:lvl9pPr marL="33718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B819B"/>
                </a:solidFill>
                <a:latin typeface="+mn-ea"/>
                <a:ea typeface="+mn-ea"/>
              </a:rPr>
              <a:t>画杨桃</a:t>
            </a:r>
            <a:endParaRPr lang="zh-CN" altLang="en-US" sz="3600" b="1">
              <a:solidFill>
                <a:srgbClr val="0B819B"/>
              </a:solidFill>
              <a:latin typeface="+mn-ea"/>
              <a:ea typeface="+mn-ea"/>
            </a:endParaRPr>
          </a:p>
        </p:txBody>
      </p:sp>
      <p:sp>
        <p:nvSpPr>
          <p:cNvPr id="1048991" name="标题 1"/>
          <p:cNvSpPr txBox="1"/>
          <p:nvPr/>
        </p:nvSpPr>
        <p:spPr>
          <a:xfrm>
            <a:off x="91141" y="1046509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板书设计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</a:endParaRPr>
          </a:p>
        </p:txBody>
      </p:sp>
      <p:pic>
        <p:nvPicPr>
          <p:cNvPr id="2097237" name="图形 31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1267" y="1091698"/>
            <a:ext cx="720080" cy="392414"/>
          </a:xfrm>
          <a:prstGeom prst="rect">
            <a:avLst/>
          </a:prstGeom>
        </p:spPr>
      </p:pic>
      <p:grpSp>
        <p:nvGrpSpPr>
          <p:cNvPr id="118" name="组合 57"/>
          <p:cNvGrpSpPr/>
          <p:nvPr/>
        </p:nvGrpSpPr>
        <p:grpSpPr>
          <a:xfrm>
            <a:off x="0" y="-112727"/>
            <a:ext cx="12192000" cy="792163"/>
            <a:chOff x="0" y="-100013"/>
            <a:chExt cx="12192000" cy="792163"/>
          </a:xfrm>
        </p:grpSpPr>
        <p:sp>
          <p:nvSpPr>
            <p:cNvPr id="1048993" name="矩形 58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FE905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994" name="矩形 59"/>
            <p:cNvSpPr/>
            <p:nvPr/>
          </p:nvSpPr>
          <p:spPr>
            <a:xfrm>
              <a:off x="7954056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995" name="文本框 60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3145866" name="直接连接符 61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996" name="文本框 62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97" name="文本框 63"/>
            <p:cNvSpPr txBox="1"/>
            <p:nvPr/>
          </p:nvSpPr>
          <p:spPr>
            <a:xfrm>
              <a:off x="3454350" y="98921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98" name="文本框 64"/>
            <p:cNvSpPr txBox="1"/>
            <p:nvPr/>
          </p:nvSpPr>
          <p:spPr>
            <a:xfrm>
              <a:off x="4964361" y="117643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99" name="文本框 65"/>
            <p:cNvSpPr txBox="1"/>
            <p:nvPr/>
          </p:nvSpPr>
          <p:spPr>
            <a:xfrm>
              <a:off x="6550694" y="83300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9000" name="文本框 66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rgbClr val="C00000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rgbClr val="C00000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867" name="直接连接符 73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68" name="直接连接符 75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69" name="直接连接符 76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70" name="直接连接符 77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9001" name="文本框 78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871" name="直接连接符 79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8740" name="AutoShape 5"/>
          <p:cNvSpPr/>
          <p:nvPr/>
        </p:nvSpPr>
        <p:spPr>
          <a:xfrm>
            <a:off x="2279576" y="1462068"/>
            <a:ext cx="609600" cy="4465168"/>
          </a:xfrm>
          <a:prstGeom prst="leftBrace">
            <a:avLst>
              <a:gd name="adj1" fmla="val 50138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zh-CN" altLang="en-US" sz="2800">
              <a:solidFill>
                <a:srgbClr val="4B416F"/>
              </a:solidFill>
              <a:latin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89176" y="1340768"/>
            <a:ext cx="14786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/>
              <a:t>总起</a:t>
            </a:r>
            <a:endParaRPr lang="zh-CN" altLang="en-US" sz="2800"/>
          </a:p>
        </p:txBody>
      </p:sp>
      <p:sp>
        <p:nvSpPr>
          <p:cNvPr id="35" name="左大括号 32"/>
          <p:cNvSpPr/>
          <p:nvPr/>
        </p:nvSpPr>
        <p:spPr>
          <a:xfrm>
            <a:off x="5017313" y="2507136"/>
            <a:ext cx="498157" cy="1749926"/>
          </a:xfrm>
          <a:prstGeom prst="leftBrace">
            <a:avLst>
              <a:gd name="adj1" fmla="val 41656"/>
              <a:gd name="adj2" fmla="val 49841"/>
            </a:avLst>
          </a:prstGeom>
          <a:ln>
            <a:solidFill>
              <a:srgbClr val="4B416F"/>
            </a:solidFill>
            <a:prstDash val="lgDashDot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39657" y="2326725"/>
            <a:ext cx="4472409" cy="1930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latin typeface="+mn-ea"/>
              </a:rPr>
              <a:t>“我”的做法</a:t>
            </a:r>
            <a:endParaRPr lang="en-US" altLang="zh-CN" sz="280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smtClean="0">
                <a:latin typeface="+mn-ea"/>
              </a:rPr>
              <a:t>同学们</a:t>
            </a:r>
            <a:endParaRPr lang="en-US" altLang="zh-CN" sz="280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+mn-ea"/>
              </a:rPr>
              <a:t>老师的话</a:t>
            </a:r>
            <a:endParaRPr lang="en-US" altLang="zh-CN" sz="2800" smtClean="0">
              <a:latin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99656" y="5301208"/>
            <a:ext cx="1271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/>
              <a:t>总结</a:t>
            </a:r>
            <a:endParaRPr lang="zh-CN" altLang="en-US" sz="2800"/>
          </a:p>
        </p:txBody>
      </p:sp>
      <p:sp>
        <p:nvSpPr>
          <p:cNvPr id="5" name="TextBox 4"/>
          <p:cNvSpPr txBox="1"/>
          <p:nvPr/>
        </p:nvSpPr>
        <p:spPr>
          <a:xfrm>
            <a:off x="2889176" y="3183266"/>
            <a:ext cx="16969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/>
              <a:t>分述</a:t>
            </a:r>
            <a:endParaRPr lang="zh-CN" altLang="en-US" sz="2800"/>
          </a:p>
        </p:txBody>
      </p:sp>
      <p:sp>
        <p:nvSpPr>
          <p:cNvPr id="8" name="矩形 7"/>
          <p:cNvSpPr/>
          <p:nvPr/>
        </p:nvSpPr>
        <p:spPr>
          <a:xfrm>
            <a:off x="5087888" y="1304521"/>
            <a:ext cx="269817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>
                <a:solidFill>
                  <a:prstClr val="black"/>
                </a:solidFill>
              </a:rPr>
              <a:t>图画课上画杨桃</a:t>
            </a:r>
            <a:endParaRPr lang="zh-CN" altLang="en-US" sz="2800">
              <a:solidFill>
                <a:prstClr val="black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42160" y="530120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>
                <a:solidFill>
                  <a:prstClr val="black"/>
                </a:solidFill>
              </a:rPr>
              <a:t>老师的教诲</a:t>
            </a:r>
            <a:endParaRPr lang="zh-CN" altLang="en-US" sz="280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5" grpId="0" animBg="1"/>
      <p:bldP spid="6" grpId="0"/>
      <p:bldP spid="7" grpId="0"/>
      <p:bldP spid="5" grpId="0"/>
      <p:bldP spid="8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2"/>
          <p:cNvPicPr>
            <a:picLocks noChangeAspect="1"/>
          </p:cNvPicPr>
          <p:nvPr/>
        </p:nvPicPr>
        <p:blipFill>
          <a:blip r:embed="rId2" cstate="email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61636" y="2717776"/>
            <a:ext cx="1080120" cy="1080120"/>
          </a:xfrm>
          <a:prstGeom prst="rect">
            <a:avLst/>
          </a:prstGeom>
        </p:spPr>
      </p:pic>
      <p:pic>
        <p:nvPicPr>
          <p:cNvPr id="10" name="图片 2"/>
          <p:cNvPicPr>
            <a:picLocks noChangeAspect="1"/>
          </p:cNvPicPr>
          <p:nvPr/>
        </p:nvPicPr>
        <p:blipFill>
          <a:blip r:embed="rId2" cstate="email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95611" y="2717776"/>
            <a:ext cx="1080120" cy="1080120"/>
          </a:xfrm>
          <a:prstGeom prst="rect">
            <a:avLst/>
          </a:prstGeom>
        </p:spPr>
      </p:pic>
      <p:pic>
        <p:nvPicPr>
          <p:cNvPr id="11" name="图片 2"/>
          <p:cNvPicPr>
            <a:picLocks noChangeAspect="1"/>
          </p:cNvPicPr>
          <p:nvPr/>
        </p:nvPicPr>
        <p:blipFill>
          <a:blip r:embed="rId2" cstate="email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58241" y="2717776"/>
            <a:ext cx="1080120" cy="1080120"/>
          </a:xfrm>
          <a:prstGeom prst="rect">
            <a:avLst/>
          </a:prstGeom>
        </p:spPr>
      </p:pic>
      <p:pic>
        <p:nvPicPr>
          <p:cNvPr id="12" name="图片 2"/>
          <p:cNvPicPr>
            <a:picLocks noChangeAspect="1"/>
          </p:cNvPicPr>
          <p:nvPr/>
        </p:nvPicPr>
        <p:blipFill>
          <a:blip r:embed="rId2" cstate="email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97639" y="2717776"/>
            <a:ext cx="1080120" cy="1080120"/>
          </a:xfrm>
          <a:prstGeom prst="rect">
            <a:avLst/>
          </a:prstGeom>
        </p:spPr>
      </p:pic>
      <p:sp>
        <p:nvSpPr>
          <p:cNvPr id="13" name="文本框 3"/>
          <p:cNvSpPr txBox="1"/>
          <p:nvPr/>
        </p:nvSpPr>
        <p:spPr>
          <a:xfrm>
            <a:off x="3838723" y="2708920"/>
            <a:ext cx="44390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>
                <a:solidFill>
                  <a:srgbClr val="4D6884"/>
                </a:solidFill>
                <a:latin typeface="+mn-ea"/>
              </a:rPr>
              <a:t>布 置 作 业</a:t>
            </a:r>
            <a:endParaRPr lang="zh-CN" altLang="en-US" sz="6000" b="1">
              <a:solidFill>
                <a:srgbClr val="4D6884"/>
              </a:solidFill>
              <a:latin typeface="+mn-ea"/>
            </a:endParaRPr>
          </a:p>
        </p:txBody>
      </p:sp>
      <p:sp>
        <p:nvSpPr>
          <p:cNvPr id="14" name="矩形 4"/>
          <p:cNvSpPr/>
          <p:nvPr/>
        </p:nvSpPr>
        <p:spPr>
          <a:xfrm>
            <a:off x="5303912" y="1772816"/>
            <a:ext cx="13436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spc="200">
                <a:solidFill>
                  <a:srgbClr val="4D6884"/>
                </a:solidFill>
                <a:latin typeface="+mn-ea"/>
              </a:rPr>
              <a:t>第七节</a:t>
            </a:r>
            <a:endParaRPr lang="en-US" altLang="zh-CN" sz="2800" b="1" spc="200">
              <a:solidFill>
                <a:srgbClr val="4D6884"/>
              </a:solidFill>
              <a:latin typeface="+mn-ea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07" name="标题 1"/>
          <p:cNvSpPr txBox="1"/>
          <p:nvPr/>
        </p:nvSpPr>
        <p:spPr>
          <a:xfrm>
            <a:off x="754346" y="1045414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布置作业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</a:endParaRPr>
          </a:p>
        </p:txBody>
      </p:sp>
      <p:pic>
        <p:nvPicPr>
          <p:cNvPr id="2097243" name="图形 21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91345" y="1089126"/>
            <a:ext cx="646856" cy="352510"/>
          </a:xfrm>
          <a:prstGeom prst="rect">
            <a:avLst/>
          </a:prstGeom>
        </p:spPr>
      </p:pic>
      <p:grpSp>
        <p:nvGrpSpPr>
          <p:cNvPr id="121" name="组合 25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1049008" name="矩形 26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FE905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1049009" name="矩形 27"/>
            <p:cNvSpPr/>
            <p:nvPr/>
          </p:nvSpPr>
          <p:spPr>
            <a:xfrm>
              <a:off x="9395308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1049010" name="文本框 28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3145872" name="直接连接符 29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9011" name="文本框 30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49012" name="文本框 31"/>
            <p:cNvSpPr txBox="1"/>
            <p:nvPr/>
          </p:nvSpPr>
          <p:spPr>
            <a:xfrm>
              <a:off x="3454350" y="98921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49013" name="文本框 32"/>
            <p:cNvSpPr txBox="1"/>
            <p:nvPr/>
          </p:nvSpPr>
          <p:spPr>
            <a:xfrm>
              <a:off x="4964361" y="117643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49014" name="文本框 33"/>
            <p:cNvSpPr txBox="1"/>
            <p:nvPr/>
          </p:nvSpPr>
          <p:spPr>
            <a:xfrm>
              <a:off x="6550694" y="79750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49015" name="文本框 34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3145873" name="直接连接符 35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74" name="直接连接符 36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75" name="直接连接符 37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76" name="直接连接符 38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9016" name="文本框 39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rgbClr val="C00000"/>
                  </a:solidFill>
                  <a:latin typeface="+mj-ea"/>
                  <a:ea typeface="+mj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rgbClr val="C00000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3145877" name="直接连接符 40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557637" y="1561438"/>
            <a:ext cx="5085184" cy="5085184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754346" y="2420888"/>
            <a:ext cx="63497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/>
              <a:t>        </a:t>
            </a:r>
            <a:r>
              <a:rPr lang="zh-CN" altLang="en-US" sz="3200" b="1" smtClean="0"/>
              <a:t>朗读课文，注意对话的语气。</a:t>
            </a:r>
            <a:endParaRPr lang="zh-CN" altLang="en-US" sz="3200" b="1"/>
          </a:p>
        </p:txBody>
      </p:sp>
    </p:spTree>
  </p:cSld>
  <p:clrMapOvr>
    <a:masterClrMapping/>
  </p:clrMapOvr>
  <p:transition spd="slow" advTm="3000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9" name="文本框 3"/>
          <p:cNvSpPr txBox="1"/>
          <p:nvPr/>
        </p:nvSpPr>
        <p:spPr>
          <a:xfrm>
            <a:off x="3740117" y="2780928"/>
            <a:ext cx="44390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>
                <a:solidFill>
                  <a:srgbClr val="4D6884"/>
                </a:solidFill>
                <a:latin typeface="+mn-ea"/>
              </a:rPr>
              <a:t>新 课 导 入</a:t>
            </a:r>
            <a:endParaRPr lang="zh-CN" altLang="en-US" sz="6000" b="1">
              <a:solidFill>
                <a:srgbClr val="4D6884"/>
              </a:solidFill>
              <a:latin typeface="+mn-ea"/>
            </a:endParaRPr>
          </a:p>
        </p:txBody>
      </p:sp>
      <p:pic>
        <p:nvPicPr>
          <p:cNvPr id="2097184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40117" y="2780928"/>
            <a:ext cx="1080120" cy="1080120"/>
          </a:xfrm>
          <a:prstGeom prst="rect">
            <a:avLst/>
          </a:prstGeom>
        </p:spPr>
      </p:pic>
      <p:pic>
        <p:nvPicPr>
          <p:cNvPr id="10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74092" y="2780928"/>
            <a:ext cx="1080120" cy="1080120"/>
          </a:xfrm>
          <a:prstGeom prst="rect">
            <a:avLst/>
          </a:prstGeom>
        </p:spPr>
      </p:pic>
      <p:pic>
        <p:nvPicPr>
          <p:cNvPr id="11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36722" y="2780928"/>
            <a:ext cx="1080120" cy="1080120"/>
          </a:xfrm>
          <a:prstGeom prst="rect">
            <a:avLst/>
          </a:prstGeom>
        </p:spPr>
      </p:pic>
      <p:pic>
        <p:nvPicPr>
          <p:cNvPr id="12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76120" y="2780928"/>
            <a:ext cx="1080120" cy="1080120"/>
          </a:xfrm>
          <a:prstGeom prst="rect">
            <a:avLst/>
          </a:prstGeom>
        </p:spPr>
      </p:pic>
      <p:sp>
        <p:nvSpPr>
          <p:cNvPr id="1048660" name="矩形 4"/>
          <p:cNvSpPr/>
          <p:nvPr/>
        </p:nvSpPr>
        <p:spPr>
          <a:xfrm>
            <a:off x="5204756" y="1844824"/>
            <a:ext cx="13436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spc="200">
                <a:solidFill>
                  <a:srgbClr val="4D6884"/>
                </a:solidFill>
                <a:latin typeface="+mn-ea"/>
              </a:rPr>
              <a:t>第一节</a:t>
            </a:r>
            <a:endParaRPr lang="en-US" altLang="zh-CN" sz="2800" b="1" spc="200">
              <a:solidFill>
                <a:srgbClr val="4D6884"/>
              </a:solidFill>
              <a:latin typeface="+mn-ea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48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5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6" name="标题 1"/>
          <p:cNvSpPr txBox="1"/>
          <p:nvPr/>
        </p:nvSpPr>
        <p:spPr>
          <a:xfrm>
            <a:off x="767408" y="1016053"/>
            <a:ext cx="10515600" cy="5160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新课导入 </a:t>
            </a:r>
            <a:endParaRPr lang="zh-CN" altLang="en-US" sz="2800" dirty="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grpSp>
        <p:nvGrpSpPr>
          <p:cNvPr id="59" name="组合 1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1048617" name="矩形 2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FE905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618" name="矩形 3"/>
            <p:cNvSpPr/>
            <p:nvPr/>
          </p:nvSpPr>
          <p:spPr>
            <a:xfrm>
              <a:off x="334963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619" name="文本框 4"/>
            <p:cNvSpPr txBox="1"/>
            <p:nvPr/>
          </p:nvSpPr>
          <p:spPr>
            <a:xfrm>
              <a:off x="307975" y="92075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rgbClr val="A05C43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rgbClr val="A05C43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3145746" name="直接连接符 5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620" name="文本框 6"/>
            <p:cNvSpPr txBox="1"/>
            <p:nvPr/>
          </p:nvSpPr>
          <p:spPr>
            <a:xfrm>
              <a:off x="1919536" y="93067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621" name="文本框 7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622" name="文本框 8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623" name="文本框 9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624" name="文本框 10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747" name="直接连接符 19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48" name="直接连接符 20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49" name="直接连接符 21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50" name="直接连接符 22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625" name="文本框 18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751" name="直接连接符 24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97163" name="图形 14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16640" y="869951"/>
            <a:ext cx="668917" cy="66891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9416" y="1698651"/>
            <a:ext cx="561783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+mn-ea"/>
              </a:rPr>
              <a:t>    在</a:t>
            </a:r>
            <a:r>
              <a:rPr lang="zh-CN" altLang="en-US" sz="2800" dirty="0">
                <a:latin typeface="+mn-ea"/>
              </a:rPr>
              <a:t>我国的华南地区盛产一种</a:t>
            </a:r>
            <a:r>
              <a:rPr lang="zh-CN" altLang="en-US" sz="2800" dirty="0" smtClean="0">
                <a:latin typeface="+mn-ea"/>
              </a:rPr>
              <a:t>水果</a:t>
            </a:r>
            <a:r>
              <a:rPr lang="en-US" altLang="zh-CN" sz="2800" dirty="0">
                <a:latin typeface="+mn-ea"/>
              </a:rPr>
              <a:t>——</a:t>
            </a:r>
            <a:r>
              <a:rPr lang="zh-CN" altLang="en-US" sz="2800" dirty="0" smtClean="0">
                <a:latin typeface="+mn-ea"/>
              </a:rPr>
              <a:t>杨桃</a:t>
            </a:r>
            <a:r>
              <a:rPr lang="zh-CN" altLang="en-US" sz="2800" dirty="0">
                <a:latin typeface="+mn-ea"/>
              </a:rPr>
              <a:t>，一年内开花数次，从夏至秋相继不绝，秋冬果熟，杨桃上市，人们争相品尝。今天，我们要学的一篇课文，就与杨桃有关</a:t>
            </a:r>
            <a:r>
              <a:rPr lang="zh-CN" altLang="en-US" sz="2800" dirty="0" smtClean="0">
                <a:latin typeface="+mn-ea"/>
              </a:rPr>
              <a:t>。让我们一起去看看吧！</a:t>
            </a:r>
            <a:endParaRPr lang="zh-CN" altLang="en-US" sz="2800" dirty="0">
              <a:latin typeface="+mn-ea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6528048" y="1958845"/>
            <a:ext cx="5161481" cy="345424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3000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3"/>
          <p:cNvSpPr txBox="1"/>
          <p:nvPr/>
        </p:nvSpPr>
        <p:spPr>
          <a:xfrm>
            <a:off x="3838723" y="2708920"/>
            <a:ext cx="44390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>
                <a:solidFill>
                  <a:srgbClr val="4D6884"/>
                </a:solidFill>
                <a:latin typeface="+mn-ea"/>
              </a:rPr>
              <a:t>整 体 感 知</a:t>
            </a:r>
            <a:endParaRPr lang="zh-CN" altLang="en-US" sz="6000" b="1">
              <a:solidFill>
                <a:srgbClr val="4D6884"/>
              </a:solidFill>
              <a:latin typeface="+mn-ea"/>
            </a:endParaRPr>
          </a:p>
        </p:txBody>
      </p:sp>
      <p:sp>
        <p:nvSpPr>
          <p:cNvPr id="15" name="矩形 4"/>
          <p:cNvSpPr/>
          <p:nvPr/>
        </p:nvSpPr>
        <p:spPr>
          <a:xfrm>
            <a:off x="5303912" y="1916832"/>
            <a:ext cx="13436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spc="200">
                <a:solidFill>
                  <a:srgbClr val="4D6884"/>
                </a:solidFill>
                <a:latin typeface="+mn-ea"/>
              </a:rPr>
              <a:t>第二节</a:t>
            </a:r>
            <a:endParaRPr lang="en-US" altLang="zh-CN" sz="2800" b="1" spc="200">
              <a:solidFill>
                <a:srgbClr val="4D6884"/>
              </a:solidFill>
              <a:latin typeface="+mn-ea"/>
            </a:endParaRPr>
          </a:p>
        </p:txBody>
      </p:sp>
      <p:pic>
        <p:nvPicPr>
          <p:cNvPr id="10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61636" y="2717776"/>
            <a:ext cx="1080120" cy="1080120"/>
          </a:xfrm>
          <a:prstGeom prst="rect">
            <a:avLst/>
          </a:prstGeom>
        </p:spPr>
      </p:pic>
      <p:pic>
        <p:nvPicPr>
          <p:cNvPr id="11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95611" y="2717776"/>
            <a:ext cx="1080120" cy="1080120"/>
          </a:xfrm>
          <a:prstGeom prst="rect">
            <a:avLst/>
          </a:prstGeom>
        </p:spPr>
      </p:pic>
      <p:pic>
        <p:nvPicPr>
          <p:cNvPr id="12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58241" y="2717776"/>
            <a:ext cx="1080120" cy="1080120"/>
          </a:xfrm>
          <a:prstGeom prst="rect">
            <a:avLst/>
          </a:prstGeom>
        </p:spPr>
      </p:pic>
      <p:pic>
        <p:nvPicPr>
          <p:cNvPr id="13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97639" y="2717776"/>
            <a:ext cx="1080120" cy="1080120"/>
          </a:xfrm>
          <a:prstGeom prst="rect">
            <a:avLst/>
          </a:prstGeom>
        </p:spPr>
      </p:pic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标题 1"/>
          <p:cNvSpPr txBox="1"/>
          <p:nvPr/>
        </p:nvSpPr>
        <p:spPr>
          <a:xfrm>
            <a:off x="817726" y="949465"/>
            <a:ext cx="10515600" cy="5160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整体</a:t>
            </a:r>
            <a:r>
              <a:rPr lang="zh-CN" altLang="en-US" sz="2800" dirty="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感知</a:t>
            </a:r>
            <a:r>
              <a:rPr lang="en-US" altLang="zh-CN" sz="2800" dirty="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---</a:t>
            </a:r>
            <a:r>
              <a:rPr lang="zh-CN" altLang="en-US" sz="2800" dirty="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学习</a:t>
            </a:r>
            <a:r>
              <a:rPr lang="zh-CN" altLang="en-US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目标</a:t>
            </a:r>
            <a:endParaRPr lang="zh-CN" altLang="en-US" sz="2800" dirty="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grpSp>
        <p:nvGrpSpPr>
          <p:cNvPr id="26" name="组合 1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1048583" name="矩形 27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FE905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584" name="矩形 28"/>
            <p:cNvSpPr/>
            <p:nvPr/>
          </p:nvSpPr>
          <p:spPr>
            <a:xfrm>
              <a:off x="199082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585" name="文本框 31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3145728" name="直接连接符 32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586" name="文本框 33"/>
            <p:cNvSpPr txBox="1"/>
            <p:nvPr/>
          </p:nvSpPr>
          <p:spPr>
            <a:xfrm>
              <a:off x="1919536" y="93067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rgbClr val="A05C43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rgbClr val="A05C43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587" name="文本框 34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588" name="文本框 35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589" name="文本框 36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590" name="文本框 37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729" name="直接连接符 38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0" name="直接连接符 39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1" name="直接连接符 40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2" name="直接连接符 41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591" name="文本框 42"/>
            <p:cNvSpPr txBox="1"/>
            <p:nvPr/>
          </p:nvSpPr>
          <p:spPr>
            <a:xfrm>
              <a:off x="9385587" y="10236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733" name="直接连接符 43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97152" name="图形 12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04091" y="962701"/>
            <a:ext cx="478141" cy="47814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719504"/>
            <a:ext cx="1137726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+mn-ea"/>
              </a:rPr>
              <a:t>1. </a:t>
            </a:r>
            <a:r>
              <a:rPr lang="zh-CN" altLang="en-US" sz="2800" dirty="0">
                <a:latin typeface="+mn-ea"/>
              </a:rPr>
              <a:t>会认</a:t>
            </a:r>
            <a:r>
              <a:rPr lang="zh-CN" altLang="en-US" sz="2800" dirty="0" smtClean="0">
                <a:latin typeface="+mn-ea"/>
              </a:rPr>
              <a:t>“靠、而”等生字</a:t>
            </a:r>
            <a:r>
              <a:rPr lang="zh-CN" altLang="en-US" sz="2800" dirty="0">
                <a:latin typeface="+mn-ea"/>
              </a:rPr>
              <a:t>，会写</a:t>
            </a:r>
            <a:r>
              <a:rPr lang="zh-CN" altLang="en-US" sz="2800" dirty="0" smtClean="0">
                <a:latin typeface="+mn-ea"/>
              </a:rPr>
              <a:t>“图、课”等字</a:t>
            </a:r>
            <a:r>
              <a:rPr lang="zh-CN" altLang="en-US" sz="2800" dirty="0">
                <a:latin typeface="+mn-ea"/>
              </a:rPr>
              <a:t>。</a:t>
            </a:r>
            <a:endParaRPr lang="zh-CN" altLang="en-US" sz="28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+mn-ea"/>
              </a:rPr>
              <a:t>2. </a:t>
            </a:r>
            <a:r>
              <a:rPr lang="zh-CN" altLang="en-US" sz="2800" dirty="0">
                <a:latin typeface="+mn-ea"/>
              </a:rPr>
              <a:t>正确、流利、有感情地朗读课文，注意对话的语气。在具体的语言文字中进一步体会情感，品味美感。</a:t>
            </a:r>
            <a:endParaRPr lang="zh-CN" altLang="en-US" sz="28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+mn-ea"/>
              </a:rPr>
              <a:t>3.</a:t>
            </a:r>
            <a:r>
              <a:rPr lang="zh-CN" altLang="en-US" sz="2800" dirty="0">
                <a:latin typeface="+mn-ea"/>
              </a:rPr>
              <a:t>学习抓住重点词句，理解课文内容，知道同一个事物从不同的角度看会有不同的样子，懂得无论做什么事或看问题，都应该实事求是。</a:t>
            </a:r>
            <a:endParaRPr lang="zh-CN" altLang="en-US" sz="2800" dirty="0">
              <a:latin typeface="+mn-ea"/>
            </a:endParaRPr>
          </a:p>
        </p:txBody>
      </p:sp>
    </p:spTree>
  </p:cSld>
  <p:clrMapOvr>
    <a:masterClrMapping/>
  </p:clrMapOvr>
  <p:transition spd="slow" advTm="3000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2" name="标题 1"/>
          <p:cNvSpPr txBox="1"/>
          <p:nvPr/>
        </p:nvSpPr>
        <p:spPr>
          <a:xfrm>
            <a:off x="782232" y="947873"/>
            <a:ext cx="10515600" cy="5160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整体</a:t>
            </a:r>
            <a:r>
              <a:rPr lang="zh-CN" altLang="en-US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感知</a:t>
            </a:r>
            <a:r>
              <a:rPr lang="en-US" altLang="zh-CN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---</a:t>
            </a:r>
            <a:r>
              <a:rPr lang="zh-CN" altLang="en-US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我会读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22" name="图形 12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04091" y="962701"/>
            <a:ext cx="478141" cy="478141"/>
          </a:xfrm>
          <a:prstGeom prst="rect">
            <a:avLst/>
          </a:prstGeom>
        </p:spPr>
      </p:pic>
      <p:grpSp>
        <p:nvGrpSpPr>
          <p:cNvPr id="89" name="组合 1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90" name="矩形 27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FE905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91" name="矩形 28"/>
            <p:cNvSpPr/>
            <p:nvPr/>
          </p:nvSpPr>
          <p:spPr>
            <a:xfrm>
              <a:off x="199082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92" name="文本框 31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93" name="直接连接符 32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文本框 33"/>
            <p:cNvSpPr txBox="1"/>
            <p:nvPr/>
          </p:nvSpPr>
          <p:spPr>
            <a:xfrm>
              <a:off x="1919536" y="93067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rgbClr val="A05C43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rgbClr val="A05C43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5" name="文本框 34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6" name="文本框 35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7" name="文本框 36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8" name="文本框 37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99" name="直接连接符 38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39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40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41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文本框 42"/>
            <p:cNvSpPr txBox="1"/>
            <p:nvPr/>
          </p:nvSpPr>
          <p:spPr>
            <a:xfrm>
              <a:off x="9385587" y="10236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104" name="直接连接符 43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1" name="图片 66"/>
          <p:cNvPicPr>
            <a:picLocks noChangeAspect="1"/>
          </p:cNvPicPr>
          <p:nvPr/>
        </p:nvPicPr>
        <p:blipFill>
          <a:blip r:embed="rId2" cstate="email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115539" y="1950103"/>
            <a:ext cx="1456117" cy="1456117"/>
          </a:xfrm>
          <a:prstGeom prst="rect">
            <a:avLst/>
          </a:prstGeom>
        </p:spPr>
      </p:pic>
      <p:pic>
        <p:nvPicPr>
          <p:cNvPr id="52" name="Picture 2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2441072" y="1948895"/>
            <a:ext cx="1457325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3" name="Picture 3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3725859" y="1948895"/>
            <a:ext cx="1457325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" name="Picture 4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5017216" y="1965486"/>
            <a:ext cx="1457325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" name="Picture 5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6305860" y="1965486"/>
            <a:ext cx="1457325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6" name="Picture 6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7604373" y="1965484"/>
            <a:ext cx="1457325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7" name="TextBox 56"/>
          <p:cNvSpPr txBox="1"/>
          <p:nvPr/>
        </p:nvSpPr>
        <p:spPr>
          <a:xfrm>
            <a:off x="2671824" y="2015601"/>
            <a:ext cx="9361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靠</a:t>
            </a:r>
            <a:endParaRPr lang="zh-CN" altLang="en-US" sz="72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925475" y="2015601"/>
            <a:ext cx="9361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endParaRPr lang="zh-CN" altLang="en-US" sz="72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528321" y="1998762"/>
            <a:ext cx="9361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哈</a:t>
            </a:r>
            <a:endParaRPr lang="zh-CN" altLang="en-US" sz="72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7763185" y="1998762"/>
            <a:ext cx="7920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倒</a:t>
            </a:r>
            <a:endParaRPr lang="zh-CN" altLang="en-US" sz="7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9108888" y="2026054"/>
            <a:ext cx="9361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审</a:t>
            </a:r>
            <a:endParaRPr lang="zh-CN" altLang="en-US" sz="72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2" name="Picture 2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8913976" y="1960524"/>
            <a:ext cx="1457325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3" name="TextBox 62"/>
          <p:cNvSpPr txBox="1"/>
          <p:nvPr/>
        </p:nvSpPr>
        <p:spPr>
          <a:xfrm>
            <a:off x="10426294" y="2020914"/>
            <a:ext cx="8715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视</a:t>
            </a:r>
            <a:endParaRPr lang="zh-CN" altLang="en-US" sz="72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145776" y="1965484"/>
            <a:ext cx="6233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班</a:t>
            </a:r>
            <a:endParaRPr lang="zh-CN" altLang="en-US" sz="80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5" name="图片 66"/>
          <p:cNvPicPr>
            <a:picLocks noChangeAspect="1"/>
          </p:cNvPicPr>
          <p:nvPr/>
        </p:nvPicPr>
        <p:blipFill>
          <a:blip r:embed="rId2" cstate="email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151918" y="4188515"/>
            <a:ext cx="1456117" cy="1456117"/>
          </a:xfrm>
          <a:prstGeom prst="rect">
            <a:avLst/>
          </a:prstGeom>
        </p:spPr>
      </p:pic>
      <p:pic>
        <p:nvPicPr>
          <p:cNvPr id="66" name="Picture 2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2477451" y="4187307"/>
            <a:ext cx="1457325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7" name="Picture 3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3762238" y="4187307"/>
            <a:ext cx="1457325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8" name="Picture 4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5053595" y="4203898"/>
            <a:ext cx="1457325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9" name="Picture 5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6361248" y="4187307"/>
            <a:ext cx="1457325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0" name="Picture 6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7640752" y="4203896"/>
            <a:ext cx="1457325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" name="TextBox 70"/>
          <p:cNvSpPr txBox="1"/>
          <p:nvPr/>
        </p:nvSpPr>
        <p:spPr>
          <a:xfrm>
            <a:off x="1344926" y="4284107"/>
            <a:ext cx="9361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页</a:t>
            </a:r>
            <a:endParaRPr lang="zh-CN" altLang="en-US" sz="72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2637372" y="4255429"/>
            <a:ext cx="9361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肃</a:t>
            </a:r>
            <a:endParaRPr lang="zh-CN" altLang="en-US" sz="72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3979028" y="4284106"/>
            <a:ext cx="8640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晌</a:t>
            </a:r>
            <a:endParaRPr lang="zh-CN" altLang="en-US" sz="72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5280119" y="4283097"/>
            <a:ext cx="9361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抢</a:t>
            </a:r>
            <a:endParaRPr lang="zh-CN" altLang="en-US" sz="72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563354" y="4332395"/>
            <a:ext cx="7920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嘻</a:t>
            </a:r>
            <a:endParaRPr lang="zh-CN" altLang="en-US" sz="72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7846825" y="4310960"/>
            <a:ext cx="9361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悦</a:t>
            </a:r>
            <a:endParaRPr lang="zh-CN" altLang="en-US" sz="72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7" name="Picture 2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8963929" y="4203895"/>
            <a:ext cx="1457325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8" name="TextBox 77"/>
          <p:cNvSpPr txBox="1"/>
          <p:nvPr/>
        </p:nvSpPr>
        <p:spPr>
          <a:xfrm>
            <a:off x="9154376" y="4291504"/>
            <a:ext cx="8715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诲</a:t>
            </a:r>
            <a:endParaRPr lang="zh-CN" altLang="en-US" sz="72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44926" y="1556792"/>
            <a:ext cx="99529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/>
              <a:t>   </a:t>
            </a:r>
            <a:r>
              <a:rPr lang="en-US" altLang="zh-CN" sz="2000" err="1" smtClean="0"/>
              <a:t>shì                   k</a:t>
            </a:r>
            <a:r>
              <a:rPr lang="en-US" altLang="zh-CN" sz="2000" err="1" smtClean="0">
                <a:latin typeface="+mn-ea"/>
              </a:rPr>
              <a:t>à</a:t>
            </a:r>
            <a:r>
              <a:rPr lang="en-US" altLang="zh-CN" sz="2000" err="1" smtClean="0"/>
              <a:t>o                  ér                 b</a:t>
            </a:r>
            <a:r>
              <a:rPr lang="en-US" altLang="zh-CN" sz="2000" err="1" smtClean="0">
                <a:latin typeface="+mn-ea"/>
              </a:rPr>
              <a:t>ā</a:t>
            </a:r>
            <a:r>
              <a:rPr lang="en-US" altLang="zh-CN" sz="2000" err="1" smtClean="0"/>
              <a:t>n                 h</a:t>
            </a:r>
            <a:r>
              <a:rPr lang="en-US" altLang="zh-CN" sz="2000" err="1" smtClean="0">
                <a:latin typeface="+mn-ea"/>
              </a:rPr>
              <a:t>ā</a:t>
            </a:r>
            <a:r>
              <a:rPr lang="en-US" altLang="zh-CN" sz="2000"/>
              <a:t>                </a:t>
            </a:r>
            <a:r>
              <a:rPr lang="en-US" altLang="zh-CN" sz="2000" smtClean="0"/>
              <a:t> </a:t>
            </a:r>
            <a:r>
              <a:rPr lang="en-US" altLang="zh-CN" sz="2000" err="1" smtClean="0">
                <a:solidFill>
                  <a:srgbClr val="FF0000"/>
                </a:solidFill>
              </a:rPr>
              <a:t>d</a:t>
            </a:r>
            <a:r>
              <a:rPr lang="en-US" altLang="zh-CN" sz="2000" err="1" smtClean="0">
                <a:solidFill>
                  <a:srgbClr val="FF0000"/>
                </a:solidFill>
                <a:latin typeface="+mn-ea"/>
              </a:rPr>
              <a:t>à</a:t>
            </a:r>
            <a:r>
              <a:rPr lang="en-US" altLang="zh-CN" sz="2000" err="1" smtClean="0">
                <a:solidFill>
                  <a:srgbClr val="FF0000"/>
                </a:solidFill>
              </a:rPr>
              <a:t>o</a:t>
            </a:r>
            <a:r>
              <a:rPr lang="en-US" altLang="zh-CN" sz="2000" smtClean="0"/>
              <a:t>               shěn</a:t>
            </a:r>
            <a:r>
              <a:rPr lang="en-US" altLang="zh-CN" sz="2000"/>
              <a:t>               </a:t>
            </a:r>
            <a:r>
              <a:rPr lang="en-US" altLang="zh-CN" sz="2000" err="1" smtClean="0"/>
              <a:t>shì            </a:t>
            </a:r>
            <a:endParaRPr lang="zh-CN" altLang="en-US" sz="2000"/>
          </a:p>
        </p:txBody>
      </p:sp>
      <p:sp>
        <p:nvSpPr>
          <p:cNvPr id="15" name="TextBox 14"/>
          <p:cNvSpPr txBox="1"/>
          <p:nvPr/>
        </p:nvSpPr>
        <p:spPr>
          <a:xfrm>
            <a:off x="1308547" y="3807550"/>
            <a:ext cx="93595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/>
              <a:t>    </a:t>
            </a:r>
            <a:r>
              <a:rPr lang="en-US" altLang="zh-CN" sz="2000" smtClean="0"/>
              <a:t>  yè</a:t>
            </a:r>
            <a:r>
              <a:rPr lang="en-US" altLang="zh-CN" sz="2000"/>
              <a:t>                  </a:t>
            </a:r>
            <a:r>
              <a:rPr lang="en-US" altLang="zh-CN" sz="2000" smtClean="0"/>
              <a:t> sù                sh</a:t>
            </a:r>
            <a:r>
              <a:rPr lang="en-US" altLang="zh-CN" sz="2000" err="1" smtClean="0">
                <a:latin typeface="+mn-ea"/>
              </a:rPr>
              <a:t>ǎ</a:t>
            </a:r>
            <a:r>
              <a:rPr lang="en-US" altLang="zh-CN" sz="2000" err="1" smtClean="0"/>
              <a:t>n</a:t>
            </a:r>
            <a:r>
              <a:rPr lang="en-US" altLang="zh-CN" err="1" smtClean="0">
                <a:latin typeface="+mn-lt"/>
              </a:rPr>
              <a:t>g</a:t>
            </a:r>
            <a:r>
              <a:rPr lang="en-US" altLang="zh-CN" sz="2000" smtClean="0"/>
              <a:t>            qi</a:t>
            </a:r>
            <a:r>
              <a:rPr lang="en-US" altLang="zh-CN" sz="2000" err="1" smtClean="0">
                <a:latin typeface="+mn-ea"/>
              </a:rPr>
              <a:t>ǎ</a:t>
            </a:r>
            <a:r>
              <a:rPr lang="en-US" altLang="zh-CN" sz="2000" err="1" smtClean="0"/>
              <a:t>n</a:t>
            </a:r>
            <a:r>
              <a:rPr lang="en-US" altLang="zh-CN" err="1" smtClean="0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en-US" altLang="zh-CN" sz="2000" smtClean="0"/>
              <a:t>               xī</a:t>
            </a:r>
            <a:r>
              <a:rPr lang="en-US" altLang="zh-CN" sz="2000"/>
              <a:t>                 </a:t>
            </a:r>
            <a:r>
              <a:rPr lang="en-US" altLang="zh-CN" sz="2000" smtClean="0"/>
              <a:t> yuè</a:t>
            </a:r>
            <a:r>
              <a:rPr lang="en-US" altLang="zh-CN" sz="2000"/>
              <a:t>                 huì           </a:t>
            </a:r>
            <a:endParaRPr lang="zh-CN" altLang="en-US" sz="2000"/>
          </a:p>
        </p:txBody>
      </p:sp>
      <p:pic>
        <p:nvPicPr>
          <p:cNvPr id="50" name="Picture 2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10239904" y="1960523"/>
            <a:ext cx="1457325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9" name="TextBox 56"/>
          <p:cNvSpPr txBox="1"/>
          <p:nvPr/>
        </p:nvSpPr>
        <p:spPr>
          <a:xfrm>
            <a:off x="1318219" y="1996701"/>
            <a:ext cx="9361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室</a:t>
            </a:r>
            <a:endParaRPr lang="zh-CN" altLang="en-US" sz="72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1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1048583" name="矩形 27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FE905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584" name="矩形 28"/>
            <p:cNvSpPr/>
            <p:nvPr/>
          </p:nvSpPr>
          <p:spPr>
            <a:xfrm>
              <a:off x="199082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585" name="文本框 31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3145728" name="直接连接符 32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586" name="文本框 33"/>
            <p:cNvSpPr txBox="1"/>
            <p:nvPr/>
          </p:nvSpPr>
          <p:spPr>
            <a:xfrm>
              <a:off x="1919536" y="93067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rgbClr val="A05C43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rgbClr val="A05C43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587" name="文本框 34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588" name="文本框 35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589" name="文本框 36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590" name="文本框 37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729" name="直接连接符 38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0" name="直接连接符 39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1" name="直接连接符 40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2" name="直接连接符 41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591" name="文本框 42"/>
            <p:cNvSpPr txBox="1"/>
            <p:nvPr/>
          </p:nvSpPr>
          <p:spPr>
            <a:xfrm>
              <a:off x="9385587" y="10236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733" name="直接连接符 43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97152" name="图形 12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04091" y="962701"/>
            <a:ext cx="478141" cy="478141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335360" y="2228149"/>
            <a:ext cx="11856640" cy="5262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735" b="1">
                <a:latin typeface="楷体" panose="02010609060101010101" pitchFamily="49" charset="-122"/>
                <a:ea typeface="楷体" panose="02010609060101010101" pitchFamily="49" charset="-122"/>
              </a:rPr>
              <a:t>教</a:t>
            </a:r>
            <a:r>
              <a:rPr lang="zh-CN" altLang="en-US" sz="373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室  靠</a:t>
            </a:r>
            <a:r>
              <a:rPr lang="zh-CN" altLang="en-US" sz="3735" b="1">
                <a:latin typeface="楷体" panose="02010609060101010101" pitchFamily="49" charset="-122"/>
                <a:ea typeface="楷体" panose="02010609060101010101" pitchFamily="49" charset="-122"/>
              </a:rPr>
              <a:t>边  </a:t>
            </a:r>
            <a:r>
              <a:rPr lang="zh-CN" altLang="en-US" sz="373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lang="zh-CN" altLang="en-US" sz="3735" b="1">
                <a:latin typeface="楷体" panose="02010609060101010101" pitchFamily="49" charset="-122"/>
                <a:ea typeface="楷体" panose="02010609060101010101" pitchFamily="49" charset="-122"/>
              </a:rPr>
              <a:t>且  </a:t>
            </a:r>
            <a:r>
              <a:rPr lang="zh-CN" altLang="en-US" sz="373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班</a:t>
            </a:r>
            <a:r>
              <a:rPr lang="zh-CN" altLang="en-US" sz="3735" b="1">
                <a:latin typeface="楷体" panose="02010609060101010101" pitchFamily="49" charset="-122"/>
                <a:ea typeface="楷体" panose="02010609060101010101" pitchFamily="49" charset="-122"/>
              </a:rPr>
              <a:t>级  </a:t>
            </a:r>
            <a:r>
              <a:rPr lang="zh-CN" altLang="en-US" sz="373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哈哈</a:t>
            </a:r>
            <a:r>
              <a:rPr lang="zh-CN" altLang="en-US" sz="3735" b="1">
                <a:latin typeface="楷体" panose="02010609060101010101" pitchFamily="49" charset="-122"/>
                <a:ea typeface="楷体" panose="02010609060101010101" pitchFamily="49" charset="-122"/>
              </a:rPr>
              <a:t>大笑  </a:t>
            </a:r>
            <a:r>
              <a:rPr lang="zh-CN" altLang="en-US" sz="373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倒</a:t>
            </a:r>
            <a:r>
              <a:rPr lang="zh-CN" altLang="en-US" sz="3735" b="1">
                <a:latin typeface="楷体" panose="02010609060101010101" pitchFamily="49" charset="-122"/>
                <a:ea typeface="楷体" panose="02010609060101010101" pitchFamily="49" charset="-122"/>
              </a:rPr>
              <a:t>影  </a:t>
            </a:r>
            <a:r>
              <a:rPr lang="zh-CN" altLang="en-US" sz="373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审视</a:t>
            </a:r>
            <a:endParaRPr lang="en-US" altLang="zh-CN" sz="3735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3735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3735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735" b="1">
                <a:latin typeface="楷体" panose="02010609060101010101" pitchFamily="49" charset="-122"/>
                <a:ea typeface="楷体" panose="02010609060101010101" pitchFamily="49" charset="-122"/>
              </a:rPr>
              <a:t>翻</a:t>
            </a:r>
            <a:r>
              <a:rPr lang="zh-CN" altLang="en-US" sz="373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页  </a:t>
            </a:r>
            <a:r>
              <a:rPr lang="zh-CN" altLang="en-US" sz="3735" b="1">
                <a:latin typeface="楷体" panose="02010609060101010101" pitchFamily="49" charset="-122"/>
                <a:ea typeface="楷体" panose="02010609060101010101" pitchFamily="49" charset="-122"/>
              </a:rPr>
              <a:t>严</a:t>
            </a:r>
            <a:r>
              <a:rPr lang="zh-CN" altLang="en-US" sz="373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肃   </a:t>
            </a:r>
            <a:r>
              <a:rPr lang="zh-CN" altLang="en-US" sz="3735" b="1">
                <a:latin typeface="楷体" panose="02010609060101010101" pitchFamily="49" charset="-122"/>
                <a:ea typeface="楷体" panose="02010609060101010101" pitchFamily="49" charset="-122"/>
              </a:rPr>
              <a:t>半</a:t>
            </a:r>
            <a:r>
              <a:rPr lang="zh-CN" altLang="en-US" sz="373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晌</a:t>
            </a:r>
            <a:r>
              <a:rPr lang="zh-CN" altLang="en-US" sz="3735" b="1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73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抢</a:t>
            </a:r>
            <a:r>
              <a:rPr lang="zh-CN" altLang="en-US" sz="3735" b="1">
                <a:latin typeface="楷体" panose="02010609060101010101" pitchFamily="49" charset="-122"/>
                <a:ea typeface="楷体" panose="02010609060101010101" pitchFamily="49" charset="-122"/>
              </a:rPr>
              <a:t>着  </a:t>
            </a:r>
            <a:r>
              <a:rPr lang="zh-CN" altLang="en-US" sz="373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嘻</a:t>
            </a:r>
            <a:r>
              <a:rPr lang="zh-CN" altLang="en-US" sz="3735" b="1">
                <a:latin typeface="楷体" panose="02010609060101010101" pitchFamily="49" charset="-122"/>
                <a:ea typeface="楷体" panose="02010609060101010101" pitchFamily="49" charset="-122"/>
              </a:rPr>
              <a:t>哈  和颜</a:t>
            </a:r>
            <a:r>
              <a:rPr lang="zh-CN" altLang="en-US" sz="373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悦</a:t>
            </a:r>
            <a:r>
              <a:rPr lang="zh-CN" altLang="en-US" sz="3735" b="1">
                <a:latin typeface="楷体" panose="02010609060101010101" pitchFamily="49" charset="-122"/>
                <a:ea typeface="楷体" panose="02010609060101010101" pitchFamily="49" charset="-122"/>
              </a:rPr>
              <a:t>色 教</a:t>
            </a:r>
            <a:r>
              <a:rPr lang="zh-CN" altLang="en-US" sz="3735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诲</a:t>
            </a:r>
            <a:endParaRPr lang="en-US" altLang="zh-CN" sz="3735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3735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3735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66731" y="1530522"/>
            <a:ext cx="11425269" cy="666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735" b="1" err="1">
                <a:latin typeface="华文细黑" panose="02010600040101010101" pitchFamily="2" charset="-122"/>
                <a:ea typeface="华文细黑" panose="02010600040101010101" pitchFamily="2" charset="-122"/>
              </a:rPr>
              <a:t>shì     kào   ér       </a:t>
            </a:r>
            <a:r>
              <a:rPr lang="en-US" altLang="zh-CN" sz="3735" err="1">
                <a:latin typeface="华文细黑" panose="02010600040101010101" pitchFamily="2" charset="-122"/>
                <a:ea typeface="华文细黑" panose="02010600040101010101" pitchFamily="2" charset="-122"/>
              </a:rPr>
              <a:t>bān       </a:t>
            </a:r>
            <a:r>
              <a:rPr lang="en-US" altLang="zh-CN" sz="3735" b="1" err="1">
                <a:latin typeface="华文细黑" panose="02010600040101010101" pitchFamily="2" charset="-122"/>
                <a:ea typeface="华文细黑" panose="02010600040101010101" pitchFamily="2" charset="-122"/>
                <a:cs typeface="Arial Unicode MS" panose="020B0604020202020204" pitchFamily="34" charset="-122"/>
              </a:rPr>
              <a:t>hā            </a:t>
            </a:r>
            <a:r>
              <a:rPr lang="en-US" altLang="zh-CN" sz="3735" b="1" err="1">
                <a:latin typeface="华文细黑" panose="02010600040101010101" pitchFamily="2" charset="-122"/>
                <a:ea typeface="华文细黑" panose="02010600040101010101" pitchFamily="2" charset="-122"/>
              </a:rPr>
              <a:t>dào </a:t>
            </a:r>
            <a:r>
              <a:rPr lang="en-US" altLang="zh-CN" sz="3735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3735" b="1">
                <a:latin typeface="华文细黑" panose="02010600040101010101" pitchFamily="2" charset="-122"/>
                <a:ea typeface="华文细黑" panose="02010600040101010101" pitchFamily="2" charset="-122"/>
                <a:cs typeface="Arial Unicode MS" panose="020B0604020202020204" pitchFamily="34" charset="-122"/>
              </a:rPr>
              <a:t>   </a:t>
            </a:r>
            <a:r>
              <a:rPr lang="en-US" altLang="zh-CN" sz="3735" b="1" err="1">
                <a:latin typeface="华文细黑" panose="02010600040101010101" pitchFamily="2" charset="-122"/>
                <a:ea typeface="华文细黑" panose="02010600040101010101" pitchFamily="2" charset="-122"/>
              </a:rPr>
              <a:t>shěn</a:t>
            </a:r>
            <a:r>
              <a:rPr lang="en-US" altLang="zh-CN" sz="3735">
                <a:latin typeface="华文细黑" panose="02010600040101010101" pitchFamily="2" charset="-122"/>
                <a:ea typeface="华文细黑" panose="02010600040101010101" pitchFamily="2" charset="-122"/>
              </a:rPr>
              <a:t> shì </a:t>
            </a:r>
            <a:endParaRPr lang="zh-CN" altLang="en-US" sz="3735" b="1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23179" y="4101075"/>
            <a:ext cx="11185920" cy="666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735" err="1">
                <a:latin typeface="华文细黑" panose="02010600040101010101" pitchFamily="2" charset="-122"/>
                <a:ea typeface="华文细黑" panose="02010600040101010101" pitchFamily="2" charset="-122"/>
              </a:rPr>
              <a:t>yè       </a:t>
            </a:r>
            <a:r>
              <a:rPr lang="en-US" altLang="zh-CN" sz="3735" b="1" err="1">
                <a:latin typeface="华文细黑" panose="02010600040101010101" pitchFamily="2" charset="-122"/>
                <a:ea typeface="华文细黑" panose="02010600040101010101" pitchFamily="2" charset="-122"/>
              </a:rPr>
              <a:t>s</a:t>
            </a:r>
            <a:r>
              <a:rPr lang="en-US" altLang="zh-CN" sz="3735" err="1">
                <a:latin typeface="华文细黑" panose="02010600040101010101" pitchFamily="2" charset="-122"/>
                <a:ea typeface="华文细黑" panose="02010600040101010101" pitchFamily="2" charset="-122"/>
                <a:cs typeface="Arial Unicode MS" panose="020B0604020202020204" pitchFamily="34" charset="-122"/>
              </a:rPr>
              <a:t>ù</a:t>
            </a:r>
            <a:r>
              <a:rPr lang="en-US" altLang="zh-CN" sz="3735" b="1">
                <a:latin typeface="华文细黑" panose="02010600040101010101" pitchFamily="2" charset="-122"/>
                <a:ea typeface="华文细黑" panose="02010600040101010101" pitchFamily="2" charset="-122"/>
              </a:rPr>
              <a:t>     </a:t>
            </a:r>
            <a:r>
              <a:rPr lang="en-US" altLang="zh-CN" sz="3735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sz="3735" b="1" err="1">
                <a:latin typeface="华文细黑" panose="02010600040101010101" pitchFamily="2" charset="-122"/>
                <a:ea typeface="华文细黑" panose="02010600040101010101" pitchFamily="2" charset="-122"/>
              </a:rPr>
              <a:t>sh</a:t>
            </a:r>
            <a:r>
              <a:rPr lang="en-US" altLang="zh-CN" sz="3735" b="1" err="1">
                <a:latin typeface="华文细黑" panose="02010600040101010101" pitchFamily="2" charset="-122"/>
                <a:ea typeface="华文细黑" panose="02010600040101010101" pitchFamily="2" charset="-122"/>
              </a:rPr>
              <a:t>ǎ</a:t>
            </a:r>
            <a:r>
              <a:rPr lang="en-US" sz="3735" b="1" err="1">
                <a:latin typeface="华文细黑" panose="02010600040101010101" pitchFamily="2" charset="-122"/>
                <a:ea typeface="华文细黑" panose="02010600040101010101" pitchFamily="2" charset="-122"/>
              </a:rPr>
              <a:t>ng</a:t>
            </a:r>
            <a:r>
              <a:rPr lang="zh-CN" altLang="en-US" sz="3735" b="1">
                <a:latin typeface="华文细黑" panose="02010600040101010101" pitchFamily="2" charset="-122"/>
                <a:ea typeface="华文细黑" panose="02010600040101010101" pitchFamily="2" charset="-122"/>
              </a:rPr>
              <a:t>     </a:t>
            </a:r>
            <a:r>
              <a:rPr lang="en-US" altLang="zh-CN" sz="3735" b="1" err="1" smtClean="0">
                <a:latin typeface="华文细黑" panose="02010600040101010101" pitchFamily="2" charset="-122"/>
                <a:ea typeface="华文细黑" panose="02010600040101010101" pitchFamily="2" charset="-122"/>
              </a:rPr>
              <a:t>qiǎng    </a:t>
            </a:r>
            <a:r>
              <a:rPr lang="en-US" altLang="zh-CN" sz="3735" err="1">
                <a:latin typeface="华文细黑" panose="02010600040101010101" pitchFamily="2" charset="-122"/>
                <a:ea typeface="华文细黑" panose="02010600040101010101" pitchFamily="2" charset="-122"/>
              </a:rPr>
              <a:t>xī             </a:t>
            </a:r>
            <a:r>
              <a:rPr lang="en-US" altLang="zh-CN" sz="3735" b="1" err="1">
                <a:latin typeface="华文细黑" panose="02010600040101010101" pitchFamily="2" charset="-122"/>
                <a:ea typeface="华文细黑" panose="02010600040101010101" pitchFamily="2" charset="-122"/>
              </a:rPr>
              <a:t>y</a:t>
            </a:r>
            <a:r>
              <a:rPr lang="en-US" altLang="zh-CN" sz="3735" err="1">
                <a:latin typeface="华文细黑" panose="02010600040101010101" pitchFamily="2" charset="-122"/>
                <a:ea typeface="华文细黑" panose="02010600040101010101" pitchFamily="2" charset="-122"/>
                <a:cs typeface="Arial Unicode MS" panose="020B0604020202020204" pitchFamily="34" charset="-122"/>
              </a:rPr>
              <a:t>u</a:t>
            </a:r>
            <a:r>
              <a:rPr lang="en-US" altLang="zh-CN" sz="3735" b="1" err="1">
                <a:latin typeface="华文细黑" panose="02010600040101010101" pitchFamily="2" charset="-122"/>
                <a:ea typeface="华文细黑" panose="02010600040101010101" pitchFamily="2" charset="-122"/>
              </a:rPr>
              <a:t>è       h</a:t>
            </a:r>
            <a:r>
              <a:rPr lang="en-US" altLang="zh-CN" sz="3735" err="1">
                <a:latin typeface="华文细黑" panose="02010600040101010101" pitchFamily="2" charset="-122"/>
                <a:ea typeface="华文细黑" panose="02010600040101010101" pitchFamily="2" charset="-122"/>
                <a:cs typeface="Arial Unicode MS" panose="020B0604020202020204" pitchFamily="34" charset="-122"/>
              </a:rPr>
              <a:t>u</a:t>
            </a:r>
            <a:r>
              <a:rPr lang="en-US" altLang="zh-CN" sz="3735" b="1" err="1">
                <a:latin typeface="华文细黑" panose="02010600040101010101" pitchFamily="2" charset="-122"/>
                <a:ea typeface="华文细黑" panose="02010600040101010101" pitchFamily="2" charset="-122"/>
              </a:rPr>
              <a:t>ì </a:t>
            </a:r>
            <a:endParaRPr lang="zh-CN" altLang="en-US" sz="3735" b="1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3" grpId="1"/>
      <p:bldP spid="24" grpId="0"/>
      <p:bldP spid="2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9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8636667" y="2040706"/>
            <a:ext cx="1841500" cy="173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" name="Picture 8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6812663" y="2048068"/>
            <a:ext cx="1841500" cy="173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" name="Picture 6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3133763" y="2037944"/>
            <a:ext cx="1841500" cy="173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291848" y="2037944"/>
            <a:ext cx="1841915" cy="1729603"/>
          </a:xfrm>
          <a:prstGeom prst="rect">
            <a:avLst/>
          </a:prstGeom>
        </p:spPr>
      </p:pic>
      <p:pic>
        <p:nvPicPr>
          <p:cNvPr id="40" name="Picture 7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4971163" y="2035584"/>
            <a:ext cx="1841500" cy="173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48605" name="标题 1"/>
          <p:cNvSpPr txBox="1"/>
          <p:nvPr/>
        </p:nvSpPr>
        <p:spPr>
          <a:xfrm>
            <a:off x="782232" y="962701"/>
            <a:ext cx="10515600" cy="5160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整体</a:t>
            </a:r>
            <a:r>
              <a:rPr lang="zh-CN" altLang="en-US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感知</a:t>
            </a:r>
            <a:r>
              <a:rPr lang="en-US" altLang="zh-CN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---</a:t>
            </a:r>
            <a:r>
              <a:rPr lang="zh-CN" altLang="en-US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我会写</a:t>
            </a:r>
            <a:r>
              <a:rPr lang="en-US" altLang="zh-CN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 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22" name="图形 12"/>
          <p:cNvPicPr>
            <a:picLocks noChangeAspect="1"/>
          </p:cNvPicPr>
          <p:nvPr/>
        </p:nvPicPr>
        <p:blipFill>
          <a:blip r:embed="rId3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04091" y="962701"/>
            <a:ext cx="478141" cy="478141"/>
          </a:xfrm>
          <a:prstGeom prst="rect">
            <a:avLst/>
          </a:prstGeom>
        </p:spPr>
      </p:pic>
      <p:grpSp>
        <p:nvGrpSpPr>
          <p:cNvPr id="88" name="组合 1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89" name="矩形 27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FE905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90" name="矩形 28"/>
            <p:cNvSpPr/>
            <p:nvPr/>
          </p:nvSpPr>
          <p:spPr>
            <a:xfrm>
              <a:off x="199082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91" name="文本框 31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92" name="直接连接符 32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文本框 33"/>
            <p:cNvSpPr txBox="1"/>
            <p:nvPr/>
          </p:nvSpPr>
          <p:spPr>
            <a:xfrm>
              <a:off x="1919536" y="93067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rgbClr val="A05C43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rgbClr val="A05C43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4" name="文本框 34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5" name="文本框 35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6" name="文本框 36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7" name="文本框 37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98" name="直接连接符 38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39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40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41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文本框 42"/>
            <p:cNvSpPr txBox="1"/>
            <p:nvPr/>
          </p:nvSpPr>
          <p:spPr>
            <a:xfrm>
              <a:off x="9385587" y="10236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103" name="直接连接符 43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291848" y="2043068"/>
            <a:ext cx="1841915" cy="1729603"/>
          </a:xfrm>
          <a:prstGeom prst="rect">
            <a:avLst/>
          </a:prstGeom>
        </p:spPr>
      </p:pic>
      <p:pic>
        <p:nvPicPr>
          <p:cNvPr id="24" name="Picture 6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3133763" y="2043068"/>
            <a:ext cx="1841500" cy="173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7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4971163" y="2040708"/>
            <a:ext cx="1841500" cy="173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8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6799963" y="2040707"/>
            <a:ext cx="1841500" cy="173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9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8636667" y="2045830"/>
            <a:ext cx="1841500" cy="173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11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1300863" y="4509120"/>
            <a:ext cx="7340600" cy="173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1559496" y="2045830"/>
            <a:ext cx="7200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endParaRPr lang="zh-CN" altLang="en-US" sz="9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359696" y="2126981"/>
            <a:ext cx="10244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latin typeface="楷体" panose="02010609060101010101" pitchFamily="49" charset="-122"/>
                <a:ea typeface="楷体" panose="02010609060101010101" pitchFamily="49" charset="-122"/>
              </a:rPr>
              <a:t>课</a:t>
            </a:r>
            <a:endParaRPr lang="zh-CN" altLang="en-US" sz="9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238173" y="2048068"/>
            <a:ext cx="10160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latin typeface="楷体" panose="02010609060101010101" pitchFamily="49" charset="-122"/>
                <a:ea typeface="楷体" panose="02010609060101010101" pitchFamily="49" charset="-122"/>
              </a:rPr>
              <a:t>摆</a:t>
            </a:r>
            <a:endParaRPr lang="zh-CN" altLang="en-US" sz="9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058514" y="2063945"/>
            <a:ext cx="7920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smtClean="0">
                <a:latin typeface="楷体" panose="02010609060101010101" pitchFamily="49" charset="-122"/>
                <a:ea typeface="楷体" panose="02010609060101010101" pitchFamily="49" charset="-122"/>
              </a:rPr>
              <a:t>座</a:t>
            </a:r>
            <a:endParaRPr lang="zh-CN" altLang="en-US" sz="9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534197" y="4520362"/>
            <a:ext cx="9361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latin typeface="楷体" panose="02010609060101010101" pitchFamily="49" charset="-122"/>
                <a:ea typeface="楷体" panose="02010609060101010101" pitchFamily="49" charset="-122"/>
              </a:rPr>
              <a:t>交</a:t>
            </a:r>
            <a:endParaRPr lang="zh-CN" altLang="en-US" sz="9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368033" y="4513788"/>
            <a:ext cx="10801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latin typeface="楷体" panose="02010609060101010101" pitchFamily="49" charset="-122"/>
                <a:ea typeface="楷体" panose="02010609060101010101" pitchFamily="49" charset="-122"/>
              </a:rPr>
              <a:t>哈</a:t>
            </a:r>
            <a:endParaRPr lang="zh-CN" altLang="en-US" sz="9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169877" y="4496636"/>
            <a:ext cx="8246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latin typeface="楷体" panose="02010609060101010101" pitchFamily="49" charset="-122"/>
                <a:ea typeface="楷体" panose="02010609060101010101" pitchFamily="49" charset="-122"/>
              </a:rPr>
              <a:t>页</a:t>
            </a:r>
            <a:endParaRPr lang="zh-CN" altLang="en-US" sz="9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130256" y="4522112"/>
            <a:ext cx="14960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latin typeface="楷体" panose="02010609060101010101" pitchFamily="49" charset="-122"/>
                <a:ea typeface="楷体" panose="02010609060101010101" pitchFamily="49" charset="-122"/>
              </a:rPr>
              <a:t>抢</a:t>
            </a:r>
            <a:endParaRPr lang="zh-CN" altLang="en-US" sz="9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812510" y="4498016"/>
            <a:ext cx="14137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smtClean="0">
                <a:latin typeface="楷体" panose="02010609060101010101" pitchFamily="49" charset="-122"/>
                <a:ea typeface="楷体" panose="02010609060101010101" pitchFamily="49" charset="-122"/>
              </a:rPr>
              <a:t>嘻</a:t>
            </a:r>
            <a:endParaRPr lang="zh-CN" altLang="en-US" sz="9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3" name="Picture 9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8636667" y="4508044"/>
            <a:ext cx="1841500" cy="173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" name="TextBox 31"/>
          <p:cNvSpPr txBox="1"/>
          <p:nvPr/>
        </p:nvSpPr>
        <p:spPr>
          <a:xfrm>
            <a:off x="8882518" y="2034868"/>
            <a:ext cx="7920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smtClean="0">
                <a:latin typeface="楷体" panose="02010609060101010101" pitchFamily="49" charset="-122"/>
                <a:ea typeface="楷体" panose="02010609060101010101" pitchFamily="49" charset="-122"/>
              </a:rPr>
              <a:t>室</a:t>
            </a:r>
            <a:endParaRPr lang="zh-CN" altLang="en-US" sz="9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 advTm="3000">
    <p:fade/>
  </p:transition>
</p:sld>
</file>

<file path=ppt/tags/tag1.xml><?xml version="1.0" encoding="utf-8"?>
<p:tagLst xmlns:p="http://schemas.openxmlformats.org/presentationml/2006/main">
  <p:tag name="ID" val="545837"/>
  <p:tag name="MH" val="20170706211924"/>
  <p:tag name="MH_LIBRARY" val="CONTENTS"/>
  <p:tag name="MH_ORDER" val="1"/>
  <p:tag name="MH_TYPE" val="NUMBER"/>
</p:tagLst>
</file>

<file path=ppt/tags/tag10.xml><?xml version="1.0" encoding="utf-8"?>
<p:tagLst xmlns:p="http://schemas.openxmlformats.org/presentationml/2006/main">
  <p:tag name="ID" val="545837"/>
  <p:tag name="MH" val="20170706211924"/>
  <p:tag name="MH_LIBRARY" val="CONTENTS"/>
  <p:tag name="MH_ORDER" val="2"/>
  <p:tag name="MH_TYPE" val="ENTRY"/>
</p:tagLst>
</file>

<file path=ppt/tags/tag11.xml><?xml version="1.0" encoding="utf-8"?>
<p:tagLst xmlns:p="http://schemas.openxmlformats.org/presentationml/2006/main">
  <p:tag name="ID" val="545837"/>
  <p:tag name="MH" val="20170706211924"/>
  <p:tag name="MH_LIBRARY" val="CONTENTS"/>
  <p:tag name="MH_ORDER" val="2"/>
  <p:tag name="MH_TYPE" val="NUMBER"/>
</p:tagLst>
</file>

<file path=ppt/tags/tag12.xml><?xml version="1.0" encoding="utf-8"?>
<p:tagLst xmlns:p="http://schemas.openxmlformats.org/presentationml/2006/main">
  <p:tag name="ID" val="545837"/>
  <p:tag name="MH" val="20170706211924"/>
  <p:tag name="MH_LIBRARY" val="CONTENTS"/>
  <p:tag name="MH_ORDER" val="2"/>
  <p:tag name="MH_TYPE" val="ENTRY"/>
</p:tagLst>
</file>

<file path=ppt/tags/tag13.xml><?xml version="1.0" encoding="utf-8"?>
<p:tagLst xmlns:p="http://schemas.openxmlformats.org/presentationml/2006/main">
  <p:tag name="ID" val="545837"/>
  <p:tag name="MH" val="20170706211924"/>
  <p:tag name="MH_LIBRARY" val="CONTENTS"/>
  <p:tag name="MH_ORDER" val="2"/>
  <p:tag name="MH_TYPE" val="NUMBER"/>
</p:tagLst>
</file>

<file path=ppt/tags/tag14.xml><?xml version="1.0" encoding="utf-8"?>
<p:tagLst xmlns:p="http://schemas.openxmlformats.org/presentationml/2006/main">
  <p:tag name="ID" val="545837"/>
  <p:tag name="MH" val="20170706211924"/>
  <p:tag name="MH_LIBRARY" val="CONTENTS"/>
  <p:tag name="MH_ORDER" val="2"/>
  <p:tag name="MH_TYPE" val="ENTRY"/>
</p:tagLst>
</file>

<file path=ppt/tags/tag15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</p:tagLst>
</file>

<file path=ppt/tags/tag2.xml><?xml version="1.0" encoding="utf-8"?>
<p:tagLst xmlns:p="http://schemas.openxmlformats.org/presentationml/2006/main">
  <p:tag name="ID" val="545837"/>
  <p:tag name="MH" val="20170706211924"/>
  <p:tag name="MH_LIBRARY" val="CONTENTS"/>
  <p:tag name="MH_ORDER" val="1"/>
  <p:tag name="MH_TYPE" val="ENTRY"/>
</p:tagLst>
</file>

<file path=ppt/tags/tag3.xml><?xml version="1.0" encoding="utf-8"?>
<p:tagLst xmlns:p="http://schemas.openxmlformats.org/presentationml/2006/main">
  <p:tag name="ID" val="545837"/>
  <p:tag name="MH" val="20170706211924"/>
  <p:tag name="MH_LIBRARY" val="CONTENTS"/>
  <p:tag name="MH_ORDER" val="2"/>
  <p:tag name="MH_TYPE" val="NUMBER"/>
</p:tagLst>
</file>

<file path=ppt/tags/tag4.xml><?xml version="1.0" encoding="utf-8"?>
<p:tagLst xmlns:p="http://schemas.openxmlformats.org/presentationml/2006/main">
  <p:tag name="ID" val="545837"/>
  <p:tag name="MH" val="20170706211924"/>
  <p:tag name="MH_LIBRARY" val="CONTENTS"/>
  <p:tag name="MH_ORDER" val="2"/>
  <p:tag name="MH_TYPE" val="ENTRY"/>
</p:tagLst>
</file>

<file path=ppt/tags/tag5.xml><?xml version="1.0" encoding="utf-8"?>
<p:tagLst xmlns:p="http://schemas.openxmlformats.org/presentationml/2006/main">
  <p:tag name="ID" val="545837"/>
  <p:tag name="MH" val="20170706211924"/>
  <p:tag name="MH_LIBRARY" val="CONTENTS"/>
  <p:tag name="MH_ORDER" val="1"/>
  <p:tag name="MH_TYPE" val="NUMBER"/>
</p:tagLst>
</file>

<file path=ppt/tags/tag6.xml><?xml version="1.0" encoding="utf-8"?>
<p:tagLst xmlns:p="http://schemas.openxmlformats.org/presentationml/2006/main">
  <p:tag name="ID" val="545837"/>
  <p:tag name="MH" val="20170706211924"/>
  <p:tag name="MH_LIBRARY" val="CONTENTS"/>
  <p:tag name="MH_ORDER" val="1"/>
  <p:tag name="MH_TYPE" val="ENTRY"/>
</p:tagLst>
</file>

<file path=ppt/tags/tag7.xml><?xml version="1.0" encoding="utf-8"?>
<p:tagLst xmlns:p="http://schemas.openxmlformats.org/presentationml/2006/main">
  <p:tag name="ID" val="545837"/>
  <p:tag name="MH" val="20170706211924"/>
  <p:tag name="MH_LIBRARY" val="CONTENTS"/>
  <p:tag name="MH_ORDER" val="2"/>
  <p:tag name="MH_TYPE" val="NUMBER"/>
</p:tagLst>
</file>

<file path=ppt/tags/tag8.xml><?xml version="1.0" encoding="utf-8"?>
<p:tagLst xmlns:p="http://schemas.openxmlformats.org/presentationml/2006/main">
  <p:tag name="ID" val="545837"/>
  <p:tag name="MH" val="20170706211924"/>
  <p:tag name="MH_LIBRARY" val="CONTENTS"/>
  <p:tag name="MH_ORDER" val="2"/>
  <p:tag name="MH_TYPE" val="ENTRY"/>
</p:tagLst>
</file>

<file path=ppt/tags/tag9.xml><?xml version="1.0" encoding="utf-8"?>
<p:tagLst xmlns:p="http://schemas.openxmlformats.org/presentationml/2006/main">
  <p:tag name="ID" val="545837"/>
  <p:tag name="MH" val="20170706211924"/>
  <p:tag name="MH_LIBRARY" val="CONTENTS"/>
  <p:tag name="MH_ORDER" val="2"/>
  <p:tag name="MH_TYPE" val="NUMBER"/>
</p:tagLst>
</file>

<file path=ppt/theme/theme1.xml><?xml version="1.0" encoding="utf-8"?>
<a:theme xmlns:a="http://schemas.openxmlformats.org/drawingml/2006/main" name="第一PPT模板网-WWW.1PPT.COM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2857</Words>
  <Application>WPS 演示</Application>
  <PresentationFormat>自定义</PresentationFormat>
  <Paragraphs>538</Paragraphs>
  <Slides>27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3" baseType="lpstr">
      <vt:lpstr>Arial</vt:lpstr>
      <vt:lpstr>宋体</vt:lpstr>
      <vt:lpstr>Wingdings</vt:lpstr>
      <vt:lpstr>Calibri</vt:lpstr>
      <vt:lpstr>Calibri Light</vt:lpstr>
      <vt:lpstr>Calibri</vt:lpstr>
      <vt:lpstr>微软雅黑</vt:lpstr>
      <vt:lpstr>楷体</vt:lpstr>
      <vt:lpstr>华文细黑</vt:lpstr>
      <vt:lpstr>Arial Unicode MS</vt:lpstr>
      <vt:lpstr>华文新魏</vt:lpstr>
      <vt:lpstr>黑体</vt:lpstr>
      <vt:lpstr>Arial Unicode MS</vt:lpstr>
      <vt:lpstr>Arial</vt:lpstr>
      <vt:lpstr>Microsoft JhengHei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9</cp:revision>
  <cp:lastPrinted>2022-07-09T11:45:00Z</cp:lastPrinted>
  <dcterms:created xsi:type="dcterms:W3CDTF">2022-07-09T11:45:00Z</dcterms:created>
  <dcterms:modified xsi:type="dcterms:W3CDTF">2023-01-15T09:09:31Z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2BC1C1467B8447049A6703CFB9039EF8</vt:lpwstr>
  </property>
  <property fmtid="{D5CDD505-2E9C-101B-9397-08002B2CF9AE}" pid="7" name="KSOProductBuildVer">
    <vt:lpwstr>2052-11.1.0.13703</vt:lpwstr>
  </property>
</Properties>
</file>