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60" r:id="rId3"/>
    <p:sldId id="257" r:id="rId4"/>
    <p:sldId id="258" r:id="rId5"/>
    <p:sldId id="261" r:id="rId6"/>
    <p:sldId id="256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kb1.com" initials="x" lastIdx="0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-936" y="-4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commentAuthors" Target="commentAuthors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>
            <a:solidFill>
              <a:srgbClr val="000000"/>
            </a:solidFill>
            <a:miter/>
          </a:ln>
        </p:spPr>
      </p:sp>
      <p:sp>
        <p:nvSpPr>
          <p:cNvPr id="34818" name="文本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D16FA71-E5A1-4B22-877B-790B2D8CCF13}" type="slidenum">
              <a:rPr kumimoji="0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44245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D16FA71-E5A1-4B22-877B-790B2D8CCF13}" type="slidenum">
              <a:rPr kumimoji="0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file:///D:\qq&#25991;&#20214;\712321467\Image\C2C\Image2\%7b75232B38-A165-1FB7-499C-2E1C792CACB5%7d.png" TargetMode="External"/><Relationship Id="rId14" Type="http://schemas.openxmlformats.org/officeDocument/2006/relationships/image" Target="../media/image2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4" r:link="rId15"/>
          <a:stretch>
            <a:fillRect/>
          </a:stretch>
        </p:blipFill>
        <p:spPr>
          <a:xfrm>
            <a:off x="838200" y="365127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jpe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1.pn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70" name="图片 7969" descr="绿色的叶子&#10;&#10;低可信度描述已自动生成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8810549" y="5228825"/>
            <a:ext cx="3381451" cy="1629177"/>
          </a:xfrm>
          <a:prstGeom prst="rect">
            <a:avLst/>
          </a:prstGeom>
        </p:spPr>
      </p:pic>
      <p:pic>
        <p:nvPicPr>
          <p:cNvPr id="7980" name="图片 7979" descr="卡通人物&#10;&#10;中度可信度描述已自动生成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-121268" y="5088669"/>
            <a:ext cx="2800075" cy="1870942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2859111" y="781392"/>
            <a:ext cx="6413679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二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年级下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册 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第五单元  </a:t>
            </a:r>
            <a:r>
              <a:rPr lang="zh-CN" altLang="en-US" sz="2400" b="1" spc="-300" dirty="0" smtClean="0">
                <a:latin typeface="黑体" panose="02010609060101010101" charset="-122"/>
                <a:ea typeface="黑体" panose="02010609060101010101" charset="-122"/>
              </a:rPr>
              <a:t>口语交</a:t>
            </a:r>
            <a:r>
              <a:rPr lang="zh-CN" altLang="en-US" sz="2400" b="1" spc="-300" dirty="0" smtClean="0">
                <a:latin typeface="黑体" panose="02010609060101010101" charset="-122"/>
                <a:ea typeface="黑体" panose="02010609060101010101" charset="-122"/>
              </a:rPr>
              <a:t>际</a:t>
            </a:r>
            <a:endParaRPr lang="en-US" altLang="zh-CN" sz="2400" b="1" spc="-3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-1" y="1942467"/>
            <a:ext cx="12191999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600" b="1" spc="-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en-US" sz="6600" b="1" spc="-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书借阅公约</a:t>
            </a:r>
            <a:endParaRPr lang="en-US" altLang="zh-CN" sz="6600" b="1" spc="-3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8" name="矩形: 圆角 7977"/>
          <p:cNvSpPr/>
          <p:nvPr/>
        </p:nvSpPr>
        <p:spPr>
          <a:xfrm>
            <a:off x="1532467" y="1242697"/>
            <a:ext cx="9762067" cy="47519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0" algn="l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None/>
            </a:pP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  <p:pic>
        <p:nvPicPr>
          <p:cNvPr id="7970" name="图片 7969" descr="绿色的叶子&#10;&#10;低可信度描述已自动生成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8810549" y="5228825"/>
            <a:ext cx="3381451" cy="1629177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510541" y="909957"/>
            <a:ext cx="2379345" cy="160655"/>
            <a:chOff x="1565088" y="3086595"/>
            <a:chExt cx="3349812" cy="111493"/>
          </a:xfrm>
        </p:grpSpPr>
        <p:sp>
          <p:nvSpPr>
            <p:cNvPr id="26" name="椭圆 25"/>
            <p:cNvSpPr/>
            <p:nvPr/>
          </p:nvSpPr>
          <p:spPr>
            <a:xfrm>
              <a:off x="1565088" y="3086595"/>
              <a:ext cx="111493" cy="111493"/>
            </a:xfrm>
            <a:prstGeom prst="ellipse">
              <a:avLst/>
            </a:prstGeom>
            <a:solidFill>
              <a:srgbClr val="4B8A93"/>
            </a:solidFill>
            <a:ln>
              <a:solidFill>
                <a:srgbClr val="4B8A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7" name="直接连接符 26"/>
            <p:cNvCxnSpPr>
              <a:stCxn id="26" idx="6"/>
            </p:cNvCxnSpPr>
            <p:nvPr/>
          </p:nvCxnSpPr>
          <p:spPr>
            <a:xfrm>
              <a:off x="1676581" y="3142342"/>
              <a:ext cx="3238319" cy="0"/>
            </a:xfrm>
            <a:prstGeom prst="line">
              <a:avLst/>
            </a:prstGeom>
            <a:ln w="19050">
              <a:solidFill>
                <a:srgbClr val="4B8A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6" name="Picture 2" descr="C:\Users\SECPC\Desktop\u=1533537029,1395052708&amp;fm=26&amp;gp=0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244726" y="1376680"/>
            <a:ext cx="8337551" cy="448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33"/>
          <p:cNvSpPr txBox="1"/>
          <p:nvPr/>
        </p:nvSpPr>
        <p:spPr>
          <a:xfrm>
            <a:off x="920828" y="345550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lvl="0"/>
            <a:r>
              <a:rPr lang="zh-CN" altLang="en-US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评一评</a:t>
            </a:r>
            <a:endParaRPr lang="zh-CN" altLang="en-US" sz="36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图片 1" descr="组48325同意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06401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7" name="文本框 7"/>
          <p:cNvSpPr txBox="1"/>
          <p:nvPr/>
        </p:nvSpPr>
        <p:spPr>
          <a:xfrm>
            <a:off x="1060451" y="752476"/>
            <a:ext cx="1415772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课堂小结</a:t>
            </a:r>
            <a:endParaRPr lang="zh-CN" altLang="en-US" sz="2400" b="1" dirty="0">
              <a:solidFill>
                <a:srgbClr val="EF7509"/>
              </a:solidFill>
              <a:latin typeface="思源黑体 CN Heavy" pitchFamily="34" charset="-122"/>
              <a:ea typeface="思源黑体 CN Heavy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95420" y="2511425"/>
            <a:ext cx="6268085" cy="332398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亲爱的同学们，我们自己制定的“图书借阅公约”，大家要相互监督，共同遵守，为我们的图书借阅创造良好的环境。希望我们每一个同学都爱上读书，多读好书！</a:t>
            </a:r>
            <a:endParaRPr lang="zh-CN" altLang="en-US" sz="28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90197" y="2194562"/>
            <a:ext cx="2948305" cy="4082415"/>
          </a:xfrm>
          <a:prstGeom prst="ellipse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1" descr="组48325同意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06401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6" name="文本框 7"/>
          <p:cNvSpPr txBox="1"/>
          <p:nvPr/>
        </p:nvSpPr>
        <p:spPr>
          <a:xfrm>
            <a:off x="1060451" y="752476"/>
            <a:ext cx="1415772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作业布置</a:t>
            </a:r>
            <a:endParaRPr lang="zh-CN" altLang="en-US" sz="2400" b="1">
              <a:solidFill>
                <a:srgbClr val="EF7509"/>
              </a:solidFill>
              <a:latin typeface="思源黑体 CN Heavy" pitchFamily="34" charset="-122"/>
              <a:ea typeface="思源黑体 CN Heavy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26822" y="2298065"/>
            <a:ext cx="4788535" cy="24993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l" defTabSz="914400" rtl="0" eaLnBrk="0" fontAlgn="auto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en-US" altLang="zh-CN" sz="2800" b="1" i="0" u="none" strike="noStrike" kern="1200" cap="none" spc="0" normalizeH="0" baseline="0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</a:t>
            </a:r>
            <a:r>
              <a:rPr kumimoji="0" sz="2400" b="1" i="0" u="none" strike="noStrike" kern="1200" cap="none" spc="0" normalizeH="0" baseline="0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课后制定“图书借阅公约”，和同学们一起交流交流。</a:t>
            </a:r>
            <a:endParaRPr kumimoji="0" sz="2400" b="1" i="0" u="none" strike="noStrike" kern="1200" cap="none" spc="0" normalizeH="0" baseline="0" noProof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pic>
        <p:nvPicPr>
          <p:cNvPr id="36868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015355" y="2771142"/>
            <a:ext cx="6554471" cy="35477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9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303001" y="118237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4" y="2263775"/>
            <a:ext cx="2736851" cy="379603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19737" y="646430"/>
            <a:ext cx="2389505" cy="607695"/>
            <a:chOff x="640" y="1038"/>
            <a:chExt cx="3763" cy="957"/>
          </a:xfrm>
        </p:grpSpPr>
        <p:pic>
          <p:nvPicPr>
            <p:cNvPr id="6146" name="图片 1" descr="组48325同意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40" y="1038"/>
              <a:ext cx="3763" cy="95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48" name="文本框 7"/>
            <p:cNvSpPr txBox="1"/>
            <p:nvPr/>
          </p:nvSpPr>
          <p:spPr>
            <a:xfrm>
              <a:off x="1670" y="1185"/>
              <a:ext cx="2230" cy="7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400" b="1" dirty="0">
                  <a:solidFill>
                    <a:srgbClr val="EF7509"/>
                  </a:solidFill>
                  <a:latin typeface="思源黑体 CN Heavy" pitchFamily="34" charset="-122"/>
                  <a:ea typeface="思源黑体 CN Heavy" pitchFamily="34" charset="-122"/>
                </a:rPr>
                <a:t>新知导入</a:t>
              </a:r>
              <a:endParaRPr lang="zh-CN" altLang="en-US" sz="2400" b="1" dirty="0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860800" y="1056006"/>
            <a:ext cx="7487285" cy="4076045"/>
          </a:xfrm>
          <a:prstGeom prst="cloudCallout">
            <a:avLst>
              <a:gd name="adj1" fmla="val -66401"/>
              <a:gd name="adj2" fmla="val 13944"/>
            </a:avLst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</a:t>
            </a:r>
            <a:r>
              <a:rPr 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同学们，你们喜欢读书吗？喜欢读什么书呢？喜欢在哪里读书呢？有没有借阅过图书呢？</a:t>
            </a:r>
            <a:endParaRPr lang="zh-CN" sz="28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6401" y="659130"/>
            <a:ext cx="2389505" cy="607695"/>
            <a:chOff x="640" y="1038"/>
            <a:chExt cx="3763" cy="957"/>
          </a:xfrm>
        </p:grpSpPr>
        <p:pic>
          <p:nvPicPr>
            <p:cNvPr id="6146" name="图片 1" descr="组48325同意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40" y="1038"/>
              <a:ext cx="3763" cy="95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48" name="文本框 7"/>
            <p:cNvSpPr txBox="1"/>
            <p:nvPr/>
          </p:nvSpPr>
          <p:spPr>
            <a:xfrm>
              <a:off x="1670" y="1185"/>
              <a:ext cx="2230" cy="7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rgbClr val="EF7509"/>
                  </a:solidFill>
                  <a:latin typeface="思源黑体 CN Heavy" pitchFamily="34" charset="-122"/>
                  <a:ea typeface="思源黑体 CN Heavy" pitchFamily="34" charset="-122"/>
                </a:rPr>
                <a:t>新知导入</a:t>
              </a:r>
              <a:endPara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endParaRPr>
            </a:p>
          </p:txBody>
        </p:sp>
      </p:grpSp>
      <p:pic>
        <p:nvPicPr>
          <p:cNvPr id="2050" name="图片 2"/>
          <p:cNvPicPr>
            <a:picLocks noChangeAspect="1"/>
          </p:cNvPicPr>
          <p:nvPr/>
        </p:nvPicPr>
        <p:blipFill>
          <a:blip r:embed="rId2" cstate="email"/>
          <a:srcRect b="16704"/>
          <a:stretch>
            <a:fillRect/>
          </a:stretch>
        </p:blipFill>
        <p:spPr>
          <a:xfrm>
            <a:off x="212725" y="2794637"/>
            <a:ext cx="4881880" cy="37217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rcRect b="6206"/>
          <a:stretch>
            <a:fillRect/>
          </a:stretch>
        </p:blipFill>
        <p:spPr>
          <a:xfrm>
            <a:off x="9307831" y="3005457"/>
            <a:ext cx="2779395" cy="29673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210811" y="611506"/>
            <a:ext cx="4504055" cy="5200471"/>
          </a:xfrm>
          <a:prstGeom prst="cloudCallout">
            <a:avLst>
              <a:gd name="adj1" fmla="val -66401"/>
              <a:gd name="adj2" fmla="val 13944"/>
            </a:avLst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</a:t>
            </a:r>
            <a:r>
              <a:rPr 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这是我们班的图书角，大家都喜欢看这里的书。可是有时候也会有不愉快发生。这时候我们应该怎么解决呢？</a:t>
            </a:r>
            <a:endParaRPr 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8" name="矩形: 圆角 7977"/>
          <p:cNvSpPr/>
          <p:nvPr/>
        </p:nvSpPr>
        <p:spPr>
          <a:xfrm>
            <a:off x="1532257" y="1301750"/>
            <a:ext cx="9761855" cy="512191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0" algn="l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None/>
            </a:pP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  <p:pic>
        <p:nvPicPr>
          <p:cNvPr id="7970" name="图片 7969" descr="绿色的叶子&#10;&#10;低可信度描述已自动生成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8810549" y="5228825"/>
            <a:ext cx="3381451" cy="1629177"/>
          </a:xfrm>
          <a:prstGeom prst="rect">
            <a:avLst/>
          </a:prstGeom>
        </p:spPr>
      </p:pic>
      <p:pic>
        <p:nvPicPr>
          <p:cNvPr id="7980" name="图片 7979" descr="卡通人物&#10;&#10;中度可信度描述已自动生成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-121268" y="5088669"/>
            <a:ext cx="2800075" cy="187094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15665" y="1411607"/>
            <a:ext cx="6816091" cy="5835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457200" lvl="0" indent="-457200" algn="l" eaLnBrk="1" fontAlgn="auto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我们应该怎样爱护图书？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</p:txBody>
      </p:sp>
      <p:pic>
        <p:nvPicPr>
          <p:cNvPr id="2" name="图片 1" descr="11b740d47bbcd763778290660cc79f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1726" y="1995170"/>
            <a:ext cx="7860031" cy="42506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44830" y="579122"/>
            <a:ext cx="11380471" cy="3416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56870">
              <a:lnSpc>
                <a:spcPct val="150000"/>
              </a:lnSpc>
            </a:pPr>
            <a:r>
              <a:rPr lang="zh-CN" sz="3600" b="1" dirty="0">
                <a:solidFill>
                  <a:srgbClr val="FF0000"/>
                </a:solidFill>
                <a:ea typeface="宋体" panose="02010600030101010101" pitchFamily="2" charset="-122"/>
              </a:rPr>
              <a:t>教学目</a:t>
            </a:r>
            <a:r>
              <a:rPr lang="zh-CN" sz="3600" b="1" dirty="0" smtClean="0">
                <a:solidFill>
                  <a:srgbClr val="FF0000"/>
                </a:solidFill>
                <a:ea typeface="宋体" panose="02010600030101010101" pitchFamily="2" charset="-122"/>
              </a:rPr>
              <a:t>标</a:t>
            </a:r>
            <a:endParaRPr lang="en-US" altLang="zh-CN" sz="3600" b="1" dirty="0" smtClean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356870">
              <a:lnSpc>
                <a:spcPct val="150000"/>
              </a:lnSpc>
            </a:pPr>
            <a:r>
              <a:rPr lang="zh-CN" sz="3600" b="1" dirty="0" smtClean="0"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sz="3600" b="1" dirty="0">
                <a:ea typeface="宋体" panose="02010600030101010101" pitchFamily="2" charset="-122"/>
                <a:cs typeface="Times New Roman" panose="02020603050405020304" charset="0"/>
              </a:rPr>
              <a:t>.明确图书借阅公约的要求</a:t>
            </a:r>
            <a:r>
              <a:rPr lang="zh-CN" sz="3600" b="1" dirty="0" smtClean="0">
                <a:ea typeface="宋体" panose="02010600030101010101" pitchFamily="2" charset="-122"/>
                <a:cs typeface="Times New Roman" panose="02020603050405020304" charset="0"/>
              </a:rPr>
              <a:t>。</a:t>
            </a:r>
            <a:endParaRPr lang="en-US" altLang="zh-CN" sz="3600" b="1" dirty="0" smtClean="0"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356870">
              <a:lnSpc>
                <a:spcPct val="150000"/>
              </a:lnSpc>
            </a:pPr>
            <a:r>
              <a:rPr lang="zh-CN" sz="3600" b="1" dirty="0" smtClean="0"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sz="3600" b="1" dirty="0">
                <a:ea typeface="宋体" panose="02010600030101010101" pitchFamily="2" charset="-122"/>
                <a:cs typeface="Times New Roman" panose="02020603050405020304" charset="0"/>
              </a:rPr>
              <a:t>.从问题出发，小组讨论形成班级图书借阅公约</a:t>
            </a:r>
            <a:r>
              <a:rPr lang="zh-CN" sz="3600" b="1" dirty="0" smtClean="0">
                <a:ea typeface="宋体" panose="02010600030101010101" pitchFamily="2" charset="-122"/>
                <a:cs typeface="Times New Roman" panose="02020603050405020304" charset="0"/>
              </a:rPr>
              <a:t>。</a:t>
            </a:r>
            <a:endParaRPr lang="en-US" altLang="zh-CN" sz="3600" b="1" dirty="0" smtClean="0"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356870">
              <a:lnSpc>
                <a:spcPct val="150000"/>
              </a:lnSpc>
            </a:pPr>
            <a:r>
              <a:rPr lang="zh-CN" sz="3600" b="1" dirty="0" smtClean="0"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zh-CN" sz="3600" b="1" dirty="0">
                <a:ea typeface="宋体" panose="02010600030101010101" pitchFamily="2" charset="-122"/>
                <a:cs typeface="Times New Roman" panose="02020603050405020304" charset="0"/>
              </a:rPr>
              <a:t>.能主动发表意见，注意听取别人的意见</a:t>
            </a:r>
            <a:r>
              <a:rPr lang="zh-CN" sz="3600" b="1" dirty="0" smtClean="0">
                <a:ea typeface="宋体" panose="02010600030101010101" pitchFamily="2" charset="-122"/>
                <a:cs typeface="Times New Roman" panose="02020603050405020304" charset="0"/>
              </a:rPr>
              <a:t>。</a:t>
            </a:r>
            <a:endParaRPr lang="zh-CN" altLang="en-US" sz="3600" b="1" dirty="0"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8" name="矩形: 圆角 7977"/>
          <p:cNvSpPr/>
          <p:nvPr/>
        </p:nvSpPr>
        <p:spPr>
          <a:xfrm>
            <a:off x="520066" y="909955"/>
            <a:ext cx="11208385" cy="575183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0" algn="l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None/>
            </a:pP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  <p:pic>
        <p:nvPicPr>
          <p:cNvPr id="7970" name="图片 7969" descr="绿色的叶子&#10;&#10;低可信度描述已自动生成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8810549" y="5228825"/>
            <a:ext cx="3381451" cy="162917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41905" y="1214122"/>
            <a:ext cx="8595995" cy="5835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457200" lvl="0" indent="-457200" algn="l" eaLnBrk="1" fontAlgn="auto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我们应该怎样顺利地借到图书？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1195" y="1940562"/>
            <a:ext cx="1090612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“小书虫1”：课间，同学们有的借书，有的还书，管理员阿姨都忙不过来了！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“小书虫2”：我想借书，可是课间太短，还没等挑好书上课铃就响了。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“小书虫3”：我前面的同学一下子借了好几本，把我喜欢的书都借走了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8" name="矩形: 圆角 7977"/>
          <p:cNvSpPr/>
          <p:nvPr/>
        </p:nvSpPr>
        <p:spPr>
          <a:xfrm>
            <a:off x="2327276" y="1700532"/>
            <a:ext cx="7192645" cy="313372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0" algn="l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None/>
            </a:pP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  <p:pic>
        <p:nvPicPr>
          <p:cNvPr id="7970" name="图片 7969" descr="绿色的叶子&#10;&#10;低可信度描述已自动生成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8810549" y="5228825"/>
            <a:ext cx="3381451" cy="1629177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510541" y="909957"/>
            <a:ext cx="2989580" cy="160655"/>
            <a:chOff x="1565088" y="3086595"/>
            <a:chExt cx="3349812" cy="111493"/>
          </a:xfrm>
        </p:grpSpPr>
        <p:sp>
          <p:nvSpPr>
            <p:cNvPr id="26" name="椭圆 25"/>
            <p:cNvSpPr/>
            <p:nvPr/>
          </p:nvSpPr>
          <p:spPr>
            <a:xfrm>
              <a:off x="1565088" y="3086595"/>
              <a:ext cx="111493" cy="111493"/>
            </a:xfrm>
            <a:prstGeom prst="ellipse">
              <a:avLst/>
            </a:prstGeom>
            <a:solidFill>
              <a:srgbClr val="4B8A93"/>
            </a:solidFill>
            <a:ln>
              <a:solidFill>
                <a:srgbClr val="4B8A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7" name="直接连接符 26"/>
            <p:cNvCxnSpPr>
              <a:stCxn id="26" idx="6"/>
            </p:cNvCxnSpPr>
            <p:nvPr/>
          </p:nvCxnSpPr>
          <p:spPr>
            <a:xfrm>
              <a:off x="1676581" y="3142342"/>
              <a:ext cx="3238319" cy="0"/>
            </a:xfrm>
            <a:prstGeom prst="line">
              <a:avLst/>
            </a:prstGeom>
            <a:ln w="19050">
              <a:solidFill>
                <a:srgbClr val="4B8A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33"/>
          <p:cNvSpPr txBox="1"/>
          <p:nvPr/>
        </p:nvSpPr>
        <p:spPr>
          <a:xfrm>
            <a:off x="954435" y="264645"/>
            <a:ext cx="2037737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梳理问题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" name="TextBox 1"/>
          <p:cNvSpPr/>
          <p:nvPr/>
        </p:nvSpPr>
        <p:spPr>
          <a:xfrm>
            <a:off x="2973706" y="1744347"/>
            <a:ext cx="7998460" cy="304609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457200" lvl="0" indent="-457200" algn="l" eaLnBrk="1" fontAlgn="auto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怎样借阅图书？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  <a:p>
            <a:pPr marL="457200" lvl="0" indent="-457200" algn="l" eaLnBrk="1" fontAlgn="auto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怎样爱护图书？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  <a:p>
            <a:pPr marL="457200" lvl="0" indent="-457200" algn="l" eaLnBrk="1" fontAlgn="auto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怎样保证大家都能顺利借到书？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8" name="矩形: 圆角 7977"/>
          <p:cNvSpPr/>
          <p:nvPr/>
        </p:nvSpPr>
        <p:spPr>
          <a:xfrm>
            <a:off x="193041" y="1280162"/>
            <a:ext cx="10654665" cy="416369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0" algn="l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None/>
            </a:pP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  <p:pic>
        <p:nvPicPr>
          <p:cNvPr id="7970" name="图片 7969" descr="绿色的叶子&#10;&#10;低可信度描述已自动生成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8821344" y="5209775"/>
            <a:ext cx="3381451" cy="1629177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510541" y="909957"/>
            <a:ext cx="2729231" cy="160655"/>
            <a:chOff x="1565088" y="3086595"/>
            <a:chExt cx="3349812" cy="111493"/>
          </a:xfrm>
        </p:grpSpPr>
        <p:sp>
          <p:nvSpPr>
            <p:cNvPr id="26" name="椭圆 25"/>
            <p:cNvSpPr/>
            <p:nvPr/>
          </p:nvSpPr>
          <p:spPr>
            <a:xfrm>
              <a:off x="1565088" y="3086595"/>
              <a:ext cx="111493" cy="111493"/>
            </a:xfrm>
            <a:prstGeom prst="ellipse">
              <a:avLst/>
            </a:prstGeom>
            <a:solidFill>
              <a:srgbClr val="4B8A93"/>
            </a:solidFill>
            <a:ln>
              <a:solidFill>
                <a:srgbClr val="4B8A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7" name="直接连接符 26"/>
            <p:cNvCxnSpPr>
              <a:stCxn id="26" idx="6"/>
            </p:cNvCxnSpPr>
            <p:nvPr/>
          </p:nvCxnSpPr>
          <p:spPr>
            <a:xfrm>
              <a:off x="1676581" y="3142342"/>
              <a:ext cx="3238319" cy="0"/>
            </a:xfrm>
            <a:prstGeom prst="line">
              <a:avLst/>
            </a:prstGeom>
            <a:ln w="19050">
              <a:solidFill>
                <a:srgbClr val="4B8A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33"/>
          <p:cNvSpPr txBox="1"/>
          <p:nvPr/>
        </p:nvSpPr>
        <p:spPr>
          <a:xfrm>
            <a:off x="1124616" y="264645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议一议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193041" y="1476376"/>
            <a:ext cx="5807075" cy="3046988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457200" lvl="0" indent="-457200" algn="l" eaLnBrk="1" fontAlgn="auto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明确制定班级公约的程序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lvl="0" indent="23495" algn="l" eaLnBrk="1" fontAlgn="auto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1.先小组内讨论。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lvl="0" indent="23495" algn="l" eaLnBrk="1" fontAlgn="auto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2.再班内交流形成班级公约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6927215" y="1070611"/>
            <a:ext cx="5027931" cy="4392692"/>
          </a:xfrm>
          <a:prstGeom prst="wedgeRoundRectCallout">
            <a:avLst>
              <a:gd name="adj1" fmla="val -71028"/>
              <a:gd name="adj2" fmla="val 20422"/>
              <a:gd name="adj3" fmla="val 16667"/>
            </a:avLst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lvl="0" indent="601345" algn="just" eaLnBrk="1" hangingPunct="1">
              <a:lnSpc>
                <a:spcPct val="150000"/>
              </a:lnSpc>
              <a:buClrTx/>
              <a:buSzTx/>
              <a:buFontTx/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规定借阅的图书不能随意涂画，不得损坏，违者照价赔偿。像这样针对不好的现象，制定出相关的规则，大家一起遵照执行，就叫作“公约”。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8" name="矩形: 圆角 7977"/>
          <p:cNvSpPr/>
          <p:nvPr/>
        </p:nvSpPr>
        <p:spPr>
          <a:xfrm>
            <a:off x="1532255" y="1301750"/>
            <a:ext cx="9305291" cy="378714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0" algn="l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None/>
            </a:pP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  <p:pic>
        <p:nvPicPr>
          <p:cNvPr id="7970" name="图片 7969" descr="绿色的叶子&#10;&#10;低可信度描述已自动生成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8810549" y="5228825"/>
            <a:ext cx="3381451" cy="1629177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510541" y="909957"/>
            <a:ext cx="2359025" cy="160655"/>
            <a:chOff x="1565088" y="3086595"/>
            <a:chExt cx="3349812" cy="111493"/>
          </a:xfrm>
        </p:grpSpPr>
        <p:sp>
          <p:nvSpPr>
            <p:cNvPr id="26" name="椭圆 25"/>
            <p:cNvSpPr/>
            <p:nvPr/>
          </p:nvSpPr>
          <p:spPr>
            <a:xfrm>
              <a:off x="1565088" y="3086595"/>
              <a:ext cx="111493" cy="111493"/>
            </a:xfrm>
            <a:prstGeom prst="ellipse">
              <a:avLst/>
            </a:prstGeom>
            <a:solidFill>
              <a:srgbClr val="4B8A93"/>
            </a:solidFill>
            <a:ln>
              <a:solidFill>
                <a:srgbClr val="4B8A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7" name="直接连接符 26"/>
            <p:cNvCxnSpPr>
              <a:stCxn id="26" idx="6"/>
            </p:cNvCxnSpPr>
            <p:nvPr/>
          </p:nvCxnSpPr>
          <p:spPr>
            <a:xfrm>
              <a:off x="1676581" y="3142342"/>
              <a:ext cx="3238319" cy="0"/>
            </a:xfrm>
            <a:prstGeom prst="line">
              <a:avLst/>
            </a:prstGeom>
            <a:ln w="19050">
              <a:solidFill>
                <a:srgbClr val="4B8A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1708786" y="1767205"/>
            <a:ext cx="8876031" cy="1569660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457200" lvl="0" indent="-457200" algn="l" eaLnBrk="1" fontAlgn="auto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大讨论后，明确班级图书借阅制度的内容，小组合作给“图书借阅公约”配上插图。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776731" y="3747771"/>
            <a:ext cx="9273540" cy="830997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457200" lvl="0" indent="-457200" algn="l" eaLnBrk="1" fontAlgn="auto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展示图书借阅公约，选出优秀的张贴在图书角。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</p:txBody>
      </p:sp>
      <p:sp>
        <p:nvSpPr>
          <p:cNvPr id="12" name="TextBox 33"/>
          <p:cNvSpPr txBox="1"/>
          <p:nvPr/>
        </p:nvSpPr>
        <p:spPr>
          <a:xfrm>
            <a:off x="920828" y="345550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lvl="0"/>
            <a:r>
              <a:rPr lang="zh-CN" altLang="en-US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评一评</a:t>
            </a:r>
            <a:endParaRPr lang="zh-CN" altLang="en-US" sz="36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d7c4c9b8-d9ee-498e-a0b4-3cb86cc67b0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638</Words>
  <Application>WPS 演示</Application>
  <PresentationFormat>自定义</PresentationFormat>
  <Paragraphs>55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黑体</vt:lpstr>
      <vt:lpstr>微软雅黑</vt:lpstr>
      <vt:lpstr>思源黑体 CN Heavy</vt:lpstr>
      <vt:lpstr>Wingdings</vt:lpstr>
      <vt:lpstr>楷体</vt:lpstr>
      <vt:lpstr>inpin heiti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</cp:revision>
  <cp:lastPrinted>2022-05-10T21:43:00Z</cp:lastPrinted>
  <dcterms:created xsi:type="dcterms:W3CDTF">2022-05-10T21:43:00Z</dcterms:created>
  <dcterms:modified xsi:type="dcterms:W3CDTF">2023-01-15T09:14:44Z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789436BE445B4159B3DDB62CF9974CFB</vt:lpwstr>
  </property>
  <property fmtid="{D5CDD505-2E9C-101B-9397-08002B2CF9AE}" pid="3" name="KSOProductBuildVer">
    <vt:lpwstr>2052-11.1.0.13703</vt:lpwstr>
  </property>
</Properties>
</file>