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1" r:id="rId3"/>
    <p:sldId id="292" r:id="rId4"/>
    <p:sldId id="257" r:id="rId5"/>
    <p:sldId id="286" r:id="rId6"/>
    <p:sldId id="288" r:id="rId7"/>
    <p:sldId id="290" r:id="rId8"/>
    <p:sldId id="291" r:id="rId9"/>
    <p:sldId id="293" r:id="rId10"/>
    <p:sldId id="306" r:id="rId11"/>
    <p:sldId id="294" r:id="rId12"/>
    <p:sldId id="295" r:id="rId13"/>
    <p:sldId id="303" r:id="rId14"/>
    <p:sldId id="304" r:id="rId15"/>
    <p:sldId id="305" r:id="rId16"/>
    <p:sldId id="31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76B6-B58E-4D05-9365-AC6AD3765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B4F5-746D-4D5E-98D1-E19854A8D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76B6-B58E-4D05-9365-AC6AD3765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B4F5-746D-4D5E-98D1-E19854A8DD6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7.jpeg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GIF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109100752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85" y="0"/>
            <a:ext cx="9172575" cy="51435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985" y="1419622"/>
            <a:ext cx="91773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8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《晓出净慈寺送林子方》</a:t>
            </a:r>
            <a:endParaRPr lang="zh-CN" altLang="zh-CN" sz="4800" b="1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070" y="372770"/>
            <a:ext cx="49466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latin typeface="楷体" panose="02010609060101010101" charset="-122"/>
                <a:ea typeface="楷体" panose="02010609060101010101" charset="-122"/>
              </a:rPr>
              <a:t>人民教育出版社部</a:t>
            </a:r>
            <a:r>
              <a:rPr lang="zh-CN" altLang="zh-CN" sz="2000" b="1" dirty="0">
                <a:latin typeface="楷体" panose="02010609060101010101" charset="-122"/>
                <a:ea typeface="楷体" panose="02010609060101010101" charset="-122"/>
              </a:rPr>
              <a:t>编版二年级下册</a:t>
            </a:r>
            <a:endParaRPr lang="zh-CN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8eac169a20290badaeb9c78dc9ab48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1595" y="339725"/>
            <a:ext cx="851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</a:rPr>
              <a:t>接天莲叶无穷碧，映日荷花别样红。</a:t>
            </a:r>
            <a:endParaRPr lang="zh-CN" altLang="en-US" sz="32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2770" y="1275606"/>
            <a:ext cx="51562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1、闭上眼睛，想象画面。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2、你看到了什么景物？它们是什么样子的？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3、两个表示颜色的词是什么？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3688" y="2828163"/>
            <a:ext cx="5714365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碧绿的莲叶无边无际，好像与天相接，在太阳的映照下，荷花显得格外红艳。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109100752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1275715"/>
            <a:ext cx="1185545" cy="1181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87675" y="1664335"/>
            <a:ext cx="3399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入情境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•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悟诗情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08eac169a20290badaeb9c78dc9ab48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95195" y="411480"/>
            <a:ext cx="4195445" cy="103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latin typeface="仿宋" panose="02010609060101010101" charset="-122"/>
                <a:ea typeface="仿宋" panose="02010609060101010101" charset="-122"/>
              </a:rPr>
              <a:t>《晓出净慈寺送林子方》</a:t>
            </a:r>
            <a:endParaRPr lang="zh-CN" altLang="zh-CN" sz="2800" b="1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zh-CN"/>
          </a:p>
          <a:p>
            <a:r>
              <a:rPr lang="en-US" altLang="zh-CN"/>
              <a:t>                         </a:t>
            </a:r>
            <a:r>
              <a:rPr lang="en-US" altLang="zh-CN">
                <a:solidFill>
                  <a:srgbClr val="FF0000"/>
                </a:solidFill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宋</a:t>
            </a:r>
            <a:r>
              <a:rPr lang="en-US" altLang="zh-CN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杨万里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8650" y="1347470"/>
            <a:ext cx="28067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毕竟西湖六月中，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风光不与四时同。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接天莲叶无穷碧，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仿宋" panose="02010609060101010101" charset="-122"/>
                <a:ea typeface="仿宋" panose="02010609060101010101" charset="-122"/>
              </a:rPr>
              <a:t>映日荷花别样红。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03800" y="1491615"/>
            <a:ext cx="1521460" cy="922020"/>
            <a:chOff x="7880" y="2349"/>
            <a:chExt cx="2396" cy="1452"/>
          </a:xfrm>
        </p:grpSpPr>
        <p:sp>
          <p:nvSpPr>
            <p:cNvPr id="6" name="文本框 5"/>
            <p:cNvSpPr txBox="1"/>
            <p:nvPr/>
          </p:nvSpPr>
          <p:spPr>
            <a:xfrm>
              <a:off x="7880" y="2349"/>
              <a:ext cx="2397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>
                  <a:latin typeface="宋体" panose="02010600030101010101" pitchFamily="2" charset="-122"/>
                  <a:ea typeface="宋体" panose="02010600030101010101" pitchFamily="2" charset="-122"/>
                </a:rPr>
                <a:t>｝</a:t>
              </a:r>
              <a:endPara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63" y="2802"/>
              <a:ext cx="140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仿宋" panose="02010609060101010101" charset="-122"/>
                  <a:ea typeface="仿宋" panose="02010609060101010101" charset="-122"/>
                </a:rPr>
                <a:t>议论</a:t>
              </a:r>
              <a:endPara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32045" y="2413635"/>
            <a:ext cx="1521460" cy="922020"/>
            <a:chOff x="7767" y="3801"/>
            <a:chExt cx="2396" cy="1452"/>
          </a:xfrm>
        </p:grpSpPr>
        <p:sp>
          <p:nvSpPr>
            <p:cNvPr id="8" name="文本框 7"/>
            <p:cNvSpPr txBox="1"/>
            <p:nvPr/>
          </p:nvSpPr>
          <p:spPr>
            <a:xfrm>
              <a:off x="7767" y="3801"/>
              <a:ext cx="2397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>
                  <a:latin typeface="宋体" panose="02010600030101010101" pitchFamily="2" charset="-122"/>
                  <a:ea typeface="宋体" panose="02010600030101010101" pitchFamily="2" charset="-122"/>
                </a:rPr>
                <a:t>｝</a:t>
              </a:r>
              <a:endPara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763" y="4047"/>
              <a:ext cx="140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仿宋" panose="02010609060101010101" charset="-122"/>
                  <a:ea typeface="仿宋" panose="02010609060101010101" charset="-122"/>
                </a:rPr>
                <a:t>写景</a:t>
              </a:r>
              <a:endPara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75460" y="3636010"/>
            <a:ext cx="996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静态美</a:t>
            </a:r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3059430" y="3636010"/>
            <a:ext cx="10648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色彩美</a:t>
            </a:r>
            <a:endParaRPr lang="zh-CN" altLang="en-US" sz="20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55465" y="3636010"/>
            <a:ext cx="23666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无边无际的壮阔美</a:t>
            </a:r>
            <a:endParaRPr lang="zh-CN" altLang="en-US" sz="20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109100752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-20320"/>
            <a:ext cx="9144000" cy="5143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87675" y="1664335"/>
            <a:ext cx="3399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会诵读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•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品诗韵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9" name="图片 8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540" y="1491615"/>
            <a:ext cx="790575" cy="8286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1091615092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200"/>
            <a:ext cx="9144000" cy="5143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0670" y="97155"/>
            <a:ext cx="1194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仿宋" panose="02010609060101010101" charset="-122"/>
                <a:ea typeface="仿宋" panose="02010609060101010101" charset="-122"/>
              </a:rPr>
              <a:t>注意停顿</a:t>
            </a:r>
            <a:endParaRPr lang="zh-CN" altLang="en-US" sz="1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160010" y="411480"/>
            <a:ext cx="3312795" cy="2931795"/>
          </a:xfrm>
          <a:prstGeom prst="roundRect">
            <a:avLst/>
          </a:prstGeom>
          <a:solidFill>
            <a:srgbClr val="F5F5E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92090" y="481965"/>
            <a:ext cx="87585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晓出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净慈寺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送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林子方</a:t>
            </a:r>
            <a:endParaRPr lang="zh-CN" altLang="en-US" sz="2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［宋］杨万里</a:t>
            </a:r>
            <a:endParaRPr lang="zh-CN" altLang="en-US" sz="2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毕竟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西湖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六月中，</a:t>
            </a:r>
            <a:endParaRPr lang="zh-CN" altLang="en-US" sz="2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风光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不与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四时同。</a:t>
            </a:r>
            <a:endParaRPr lang="zh-CN" altLang="en-US" sz="2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接天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莲叶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无穷碧，</a:t>
            </a:r>
            <a:endParaRPr lang="zh-CN" altLang="en-US" sz="2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映日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荷花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20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别样红。</a:t>
            </a:r>
            <a:endParaRPr lang="zh-CN" altLang="en-US" sz="20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0" name="《晓出净慈寺送林子方》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2270" y="343598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99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62f881d0d8d75ef1cd3c08c952165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 descr="588ku_426815e1d1e30e4e91aa4280e0d20d5d_221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35785" y="-164465"/>
            <a:ext cx="5143500" cy="5143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60065" y="1707515"/>
            <a:ext cx="30759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latin typeface="字魂19号-行云飞白体" panose="00000500000000000000" charset="-122"/>
                <a:ea typeface="字魂19号-行云飞白体" panose="00000500000000000000" charset="-122"/>
              </a:rPr>
              <a:t>谢谢聆听</a:t>
            </a:r>
            <a:endParaRPr lang="zh-CN" altLang="en-US" sz="4400" b="1">
              <a:solidFill>
                <a:schemeClr val="tx1"/>
              </a:solidFill>
              <a:latin typeface="字魂19号-行云飞白体" panose="00000500000000000000" charset="-122"/>
              <a:ea typeface="字魂19号-行云飞白体" panose="00000500000000000000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109100752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19885" y="483870"/>
            <a:ext cx="1155065" cy="3733165"/>
            <a:chOff x="2551" y="762"/>
            <a:chExt cx="1819" cy="5879"/>
          </a:xfrm>
        </p:grpSpPr>
        <p:pic>
          <p:nvPicPr>
            <p:cNvPr id="6" name="图片 5" descr="202109091653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116" y="762"/>
              <a:ext cx="1254" cy="130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551" y="2097"/>
              <a:ext cx="1596" cy="45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知诗人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</a:t>
              </a: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•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</a:t>
              </a: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解诗题</a:t>
              </a:r>
              <a:endPara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endPara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83075" y="483870"/>
            <a:ext cx="1016000" cy="3004185"/>
            <a:chOff x="6746" y="762"/>
            <a:chExt cx="1600" cy="4731"/>
          </a:xfrm>
        </p:grpSpPr>
        <p:pic>
          <p:nvPicPr>
            <p:cNvPr id="8" name="图片 7" descr="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746" y="762"/>
              <a:ext cx="1601" cy="147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747" y="2123"/>
              <a:ext cx="1257" cy="33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入情景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</a:t>
              </a: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•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</a:t>
              </a: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悟诗情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</a:t>
              </a:r>
              <a:endPara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  <a:p>
              <a:endPara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24525" y="565150"/>
            <a:ext cx="789940" cy="2877185"/>
            <a:chOff x="9015" y="890"/>
            <a:chExt cx="1244" cy="4531"/>
          </a:xfrm>
        </p:grpSpPr>
        <p:pic>
          <p:nvPicPr>
            <p:cNvPr id="9" name="图片 8" descr="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15" y="890"/>
              <a:ext cx="1245" cy="130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242" y="2195"/>
              <a:ext cx="772" cy="32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会诵读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</a:t>
              </a: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•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 </a:t>
              </a: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品诗韵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</a:t>
              </a:r>
              <a:r>
                <a:rPr lang="en-US" altLang="zh-CN"/>
                <a:t> </a:t>
              </a:r>
              <a:endParaRPr lang="en-US" altLang="zh-CN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39110" y="471805"/>
            <a:ext cx="852805" cy="2963545"/>
            <a:chOff x="4830" y="754"/>
            <a:chExt cx="1343" cy="4667"/>
          </a:xfrm>
        </p:grpSpPr>
        <p:sp>
          <p:nvSpPr>
            <p:cNvPr id="12" name="文本框 11"/>
            <p:cNvSpPr txBox="1"/>
            <p:nvPr/>
          </p:nvSpPr>
          <p:spPr>
            <a:xfrm>
              <a:off x="5159" y="2123"/>
              <a:ext cx="1015" cy="32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正字音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</a:t>
              </a: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•</a:t>
              </a:r>
              <a:r>
                <a:rPr lang="en-US" altLang="zh-CN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 </a:t>
              </a:r>
              <a:r>
                <a:rPr lang="zh-CN" altLang="en-US" sz="2000" b="1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解诗语</a:t>
              </a:r>
              <a:endPara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  <p:pic>
          <p:nvPicPr>
            <p:cNvPr id="2" name="图片 1" descr="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30" y="754"/>
              <a:ext cx="1320" cy="1380"/>
            </a:xfrm>
            <a:prstGeom prst="rect">
              <a:avLst/>
            </a:prstGeom>
          </p:spPr>
        </p:pic>
      </p:grpSp>
      <p:pic>
        <p:nvPicPr>
          <p:cNvPr id="15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452100" y="11379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109100752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图片 5" descr="202109091653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195" y="1491615"/>
            <a:ext cx="1236345" cy="11868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75330" y="1851660"/>
            <a:ext cx="3048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知诗人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•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解诗题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8eac169a20290badaeb9c78dc9ab48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95195" y="771525"/>
            <a:ext cx="4195445" cy="103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仿宋" panose="02010609060101010101" charset="-122"/>
                <a:ea typeface="仿宋" panose="02010609060101010101" charset="-122"/>
              </a:rPr>
              <a:t>《晓出净慈寺送林子方》</a:t>
            </a:r>
            <a:endParaRPr lang="zh-CN" altLang="zh-CN" sz="2800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zh-CN" dirty="0"/>
          </a:p>
          <a:p>
            <a:r>
              <a:rPr lang="en-US" altLang="zh-CN" dirty="0"/>
              <a:t>                         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宋</a:t>
            </a: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杨万里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31820" y="1851660"/>
            <a:ext cx="28067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毕竟西湖六月中，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风光不与四时同。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接天莲叶无穷碧，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映日荷花别样红。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202109101107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5" y="-20320"/>
            <a:ext cx="9250680" cy="5241925"/>
          </a:xfrm>
          <a:prstGeom prst="rect">
            <a:avLst/>
          </a:prstGeom>
        </p:spPr>
      </p:pic>
      <p:pic>
        <p:nvPicPr>
          <p:cNvPr id="2" name="图片 1" descr="588ku_13c3a2b0a95d3560c84827e8494f82ce_579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35600" y="771525"/>
            <a:ext cx="4377690" cy="4365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1595" y="843280"/>
            <a:ext cx="52578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杨万里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1127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—1206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），吉州吉水（今江西吉水）人，字廷秀号诚斋。为</a:t>
            </a:r>
            <a:r>
              <a:rPr lang="en-US" altLang="zh-CN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南宋四大家</a:t>
            </a:r>
            <a:r>
              <a:rPr lang="en-US" altLang="zh-CN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之一。</a:t>
            </a:r>
            <a:endParaRPr lang="zh-CN" altLang="en-US" sz="2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9205" y="2139315"/>
            <a:ext cx="50355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初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学</a:t>
            </a: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江西诗派</a:t>
            </a: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，后学王安石及晚唐诗，终自成一家。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一生作诗两万余首，亦能文，有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《诚斋集》</a:t>
            </a:r>
            <a:endParaRPr lang="zh-CN" altLang="en-US" sz="20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202109101107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97155" y="-80645"/>
            <a:ext cx="9455150" cy="5241925"/>
          </a:xfrm>
          <a:prstGeom prst="rect">
            <a:avLst/>
          </a:prstGeom>
        </p:spPr>
      </p:pic>
      <p:pic>
        <p:nvPicPr>
          <p:cNvPr id="3" name="图片 2" descr="2021091011300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>
          <a:xfrm>
            <a:off x="179070" y="1275715"/>
            <a:ext cx="3448050" cy="252920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文本框 3"/>
          <p:cNvSpPr txBox="1"/>
          <p:nvPr/>
        </p:nvSpPr>
        <p:spPr>
          <a:xfrm>
            <a:off x="4067810" y="699135"/>
            <a:ext cx="38811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净慈寺，位于西湖南岸南屏山。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慧日峰下，吴越始建，称</a:t>
            </a: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永明禅院</a:t>
            </a: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，饱经沧桑。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寺内有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宗静堂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慧日阁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济祖殿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运木井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等古迹，山门前有放山池。为著名的西湖的十景之一。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7" name="图片 6" descr="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86525" y="2397760"/>
            <a:ext cx="2868930" cy="28689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109100752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75330" y="1851660"/>
            <a:ext cx="3048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正字音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•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解诗语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195" y="1563370"/>
            <a:ext cx="925195" cy="105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08eac169a20290badaeb9c78dc9ab48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6830" y="0"/>
            <a:ext cx="9230360" cy="5143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73960" y="627380"/>
            <a:ext cx="4195445" cy="103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仿宋" panose="02010609060101010101" charset="-122"/>
                <a:ea typeface="仿宋" panose="02010609060101010101" charset="-122"/>
              </a:rPr>
              <a:t>《晓出净慈寺送林子方》</a:t>
            </a:r>
            <a:endParaRPr lang="zh-CN" altLang="zh-CN" sz="2800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zh-CN" dirty="0"/>
          </a:p>
          <a:p>
            <a:r>
              <a:rPr lang="en-US" altLang="zh-CN" dirty="0"/>
              <a:t>                         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宋</a:t>
            </a: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杨万里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7675" y="1779270"/>
            <a:ext cx="28067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毕竟西湖六月中，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风光不与四时同。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接天莲叶无穷碧，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映日荷花别样红。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8520" y="1905000"/>
            <a:ext cx="107505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毕竟</a:t>
            </a:r>
            <a:r>
              <a:rPr lang="zh-CN" altLang="en-US"/>
              <a:t>：到底。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5938520" y="2242185"/>
            <a:ext cx="246570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四时</a:t>
            </a:r>
            <a:r>
              <a:rPr lang="zh-CN" altLang="en-US" dirty="0"/>
              <a:t>：春夏秋冬，在这里指六月以外的其它时节。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939790" y="2768600"/>
            <a:ext cx="27533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无穷碧</a:t>
            </a:r>
            <a:r>
              <a:rPr lang="zh-CN" altLang="en-US">
                <a:solidFill>
                  <a:schemeClr val="tx1"/>
                </a:solidFill>
              </a:rPr>
              <a:t>：因莲叶面积很广，似与天相接，故呈现出无穷的碧绿。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9790" y="3275330"/>
            <a:ext cx="225171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别样红</a:t>
            </a:r>
            <a:r>
              <a:rPr lang="zh-CN" altLang="en-US"/>
              <a:t>：红的特别出色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843530" y="411480"/>
            <a:ext cx="12268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</a:rPr>
              <a:t>xiǎo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7810" y="411480"/>
            <a:ext cx="5645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</a:rPr>
              <a:t>cí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7675" y="1664970"/>
            <a:ext cx="9556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</a:rPr>
              <a:t>bìjìng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5285" y="3075940"/>
            <a:ext cx="14141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</a:rPr>
              <a:t>yìng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8eac169a20290badaeb9c78dc9ab48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1640" y="411480"/>
            <a:ext cx="851852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毕竟西湖六月中，风光不与四时同。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83485" y="1348105"/>
            <a:ext cx="52044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/>
              <a:t>1、写的什么季节什么地方的景色？</a:t>
            </a:r>
            <a:endParaRPr lang="zh-CN" altLang="en-US" sz="2000" b="1" dirty="0"/>
          </a:p>
          <a:p>
            <a:pPr algn="just">
              <a:lnSpc>
                <a:spcPct val="150000"/>
              </a:lnSpc>
            </a:pPr>
            <a:r>
              <a:rPr lang="zh-CN" altLang="en-US" sz="2000" b="1" dirty="0"/>
              <a:t>2、哪个词体现出诗人的赞美？</a:t>
            </a:r>
            <a:endParaRPr lang="zh-CN" altLang="en-US" sz="2000" b="1" dirty="0"/>
          </a:p>
          <a:p>
            <a:pPr algn="just">
              <a:lnSpc>
                <a:spcPct val="150000"/>
              </a:lnSpc>
            </a:pPr>
            <a:r>
              <a:rPr lang="zh-CN" altLang="en-US" sz="2000" b="1" dirty="0"/>
              <a:t>3、风光有什么不同？</a:t>
            </a:r>
            <a:endParaRPr lang="zh-CN" altLang="en-US" sz="2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1691640" y="3075806"/>
            <a:ext cx="5779135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到底是西湖的六月时节，此时的风光与其他时节的不同</a:t>
            </a:r>
            <a:r>
              <a:rPr lang="zh-CN" altLang="en-US" sz="2000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。</a:t>
            </a:r>
            <a:endParaRPr lang="zh-CN" altLang="en-US" sz="2000" dirty="0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5820,&quot;width&quot;:960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0aef0831-f00a-4631-9812-f397284099a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869</Words>
  <Application>WPS 演示</Application>
  <PresentationFormat>全屏显示(16:9)</PresentationFormat>
  <Paragraphs>115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仿宋</vt:lpstr>
      <vt:lpstr>楷体</vt:lpstr>
      <vt:lpstr>微软雅黑</vt:lpstr>
      <vt:lpstr>字魂19号-行云飞白体</vt:lpstr>
      <vt:lpstr>Arial</vt:lpstr>
      <vt:lpstr>Arial Unicode MS</vt:lpstr>
      <vt:lpstr>等线 Light</vt:lpstr>
      <vt:lpstr>等线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2022-09-11T14:25:00Z</cp:lastPrinted>
  <dcterms:created xsi:type="dcterms:W3CDTF">2022-09-11T14:25:00Z</dcterms:created>
  <dcterms:modified xsi:type="dcterms:W3CDTF">2023-01-15T09:14:31Z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5D1DAF02E0574BAA81FDC1845F773F0D</vt:lpwstr>
  </property>
  <property fmtid="{D5CDD505-2E9C-101B-9397-08002B2CF9AE}" pid="3" name="KSOProductBuildVer">
    <vt:lpwstr>2052-11.1.0.13703</vt:lpwstr>
  </property>
</Properties>
</file>