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56" r:id="rId3"/>
    <p:sldId id="324" r:id="rId5"/>
    <p:sldId id="299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25" r:id="rId15"/>
    <p:sldId id="326" r:id="rId16"/>
    <p:sldId id="311" r:id="rId17"/>
    <p:sldId id="310" r:id="rId18"/>
    <p:sldId id="312" r:id="rId19"/>
    <p:sldId id="313" r:id="rId20"/>
    <p:sldId id="314" r:id="rId21"/>
    <p:sldId id="315" r:id="rId22"/>
    <p:sldId id="316" r:id="rId23"/>
    <p:sldId id="317" r:id="rId24"/>
    <p:sldId id="318" r:id="rId25"/>
    <p:sldId id="319" r:id="rId26"/>
    <p:sldId id="320" r:id="rId27"/>
    <p:sldId id="321" r:id="rId28"/>
    <p:sldId id="323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11" autoAdjust="0"/>
    <p:restoredTop sz="94262" autoAdjust="0"/>
  </p:normalViewPr>
  <p:slideViewPr>
    <p:cSldViewPr snapToGrid="0">
      <p:cViewPr>
        <p:scale>
          <a:sx n="90" d="100"/>
          <a:sy n="90" d="100"/>
        </p:scale>
        <p:origin x="-1500" y="-5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6314DA-3E29-4C1B-B4FC-C4780E88B5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9B8266-62A3-49F2-8C2B-6801ED69CF9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E1A13A-D60A-422D-BAA6-E4E7ADFA2A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698545-69BF-45F4-913F-4B7D64C959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Shape 78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file:///D:\qq&#25991;&#20214;\712321467\Image\C2C\Image2\%7b75232B38-A165-1FB7-499C-2E1C792CACB5%7d.png" TargetMode="External"/><Relationship Id="rId14" Type="http://schemas.openxmlformats.org/officeDocument/2006/relationships/image" Target="../media/image2.png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: 圆角 4"/>
          <p:cNvSpPr/>
          <p:nvPr userDrawn="1"/>
        </p:nvSpPr>
        <p:spPr>
          <a:xfrm>
            <a:off x="290945" y="317984"/>
            <a:ext cx="11654444" cy="6222031"/>
          </a:xfrm>
          <a:prstGeom prst="roundRect">
            <a:avLst>
              <a:gd name="adj" fmla="val 1299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1073743875" descr="学科网 zxxk.com"/>
          <p:cNvPicPr>
            <a:picLocks noChangeAspect="1"/>
          </p:cNvPicPr>
          <p:nvPr/>
        </p:nvPicPr>
        <p:blipFill>
          <a:blip r:embed="rId14" r:link="rId1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jpe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3.jpeg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4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: 圆角 11"/>
          <p:cNvSpPr/>
          <p:nvPr/>
        </p:nvSpPr>
        <p:spPr>
          <a:xfrm>
            <a:off x="2295969" y="1100670"/>
            <a:ext cx="7794594" cy="3373676"/>
          </a:xfrm>
          <a:prstGeom prst="roundRect">
            <a:avLst>
              <a:gd name="adj" fmla="val 31403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606532" y="11976"/>
            <a:ext cx="979271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rcRect t="-243397" r="-7309"/>
          <a:stretch>
            <a:fillRect/>
          </a:stretch>
        </p:blipFill>
        <p:spPr>
          <a:xfrm>
            <a:off x="10434512" y="-4736652"/>
            <a:ext cx="1882066" cy="6769223"/>
          </a:xfrm>
          <a:prstGeom prst="rect">
            <a:avLst/>
          </a:prstGeom>
        </p:spPr>
      </p:pic>
      <p:sp>
        <p:nvSpPr>
          <p:cNvPr id="18" name="TextBox 12"/>
          <p:cNvSpPr txBox="1"/>
          <p:nvPr/>
        </p:nvSpPr>
        <p:spPr>
          <a:xfrm>
            <a:off x="2553153" y="2129618"/>
            <a:ext cx="7388289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6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蜘蛛开店</a:t>
            </a:r>
            <a:r>
              <a:rPr lang="en-US" altLang="zh-CN" sz="6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》</a:t>
            </a:r>
            <a:endParaRPr lang="zh-CN" altLang="en-US" sz="6600" spc="6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328494" y="1458199"/>
            <a:ext cx="5458931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部编版二年级语文下册</a:t>
            </a:r>
            <a:endParaRPr lang="zh-CN" altLang="en-US" sz="16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563903" y="2964472"/>
            <a:ext cx="5053320" cy="505332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6000">
        <p14:warp dir="in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课文导读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866015" y="1667729"/>
            <a:ext cx="8459969" cy="115807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aseline="30000">
                <a:solidFill>
                  <a:srgbClr val="FF0000"/>
                </a:solidFill>
                <a:latin typeface="微软雅黑" panose="020B0503020204020204" pitchFamily="34" charset="-122"/>
              </a:rPr>
              <a:t>◇ 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</a:rPr>
              <a:t>河马嘴巴那么大，口罩好难织啊，蜘蛛用了一整天的工夫，终于织完了。</a:t>
            </a:r>
            <a:endParaRPr lang="zh-CN" altLang="en-US" sz="2800">
              <a:latin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90233" y="3251459"/>
            <a:ext cx="4003726" cy="2356895"/>
          </a:xfrm>
          <a:prstGeom prst="rect">
            <a:avLst/>
          </a:prstGeom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718847" y="2948339"/>
            <a:ext cx="2044700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河马嘴巴大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15"/>
          <p:cNvGrpSpPr/>
          <p:nvPr/>
        </p:nvGrpSpPr>
        <p:grpSpPr>
          <a:xfrm>
            <a:off x="7718847" y="3489679"/>
            <a:ext cx="2044700" cy="712405"/>
            <a:chOff x="712510" y="3057338"/>
            <a:chExt cx="2044700" cy="712587"/>
          </a:xfrm>
        </p:grpSpPr>
        <p:sp>
          <p:nvSpPr>
            <p:cNvPr id="11" name="文本框 7"/>
            <p:cNvSpPr txBox="1">
              <a:spLocks noChangeArrowheads="1"/>
            </p:cNvSpPr>
            <p:nvPr/>
          </p:nvSpPr>
          <p:spPr bwMode="auto">
            <a:xfrm>
              <a:off x="712510" y="3204176"/>
              <a:ext cx="2044700" cy="565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所需口罩大</a:t>
              </a:r>
              <a:endPara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箭头: 右 11"/>
            <p:cNvSpPr/>
            <p:nvPr/>
          </p:nvSpPr>
          <p:spPr bwMode="auto">
            <a:xfrm rot="5400000">
              <a:off x="1631646" y="3014502"/>
              <a:ext cx="204839" cy="290512"/>
            </a:xfrm>
            <a:prstGeom prst="rightArrow">
              <a:avLst>
                <a:gd name="adj1" fmla="val 50000"/>
                <a:gd name="adj2" fmla="val 58155"/>
              </a:avLst>
            </a:prstGeom>
            <a:solidFill>
              <a:srgbClr val="D1F1F7"/>
            </a:solidFill>
            <a:ln w="6350">
              <a:solidFill>
                <a:srgbClr val="24A8C2"/>
              </a:solidFill>
            </a:ln>
            <a:effectLst>
              <a:outerShdw blurRad="38100" sx="101000" sy="101000" algn="c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6"/>
          <p:cNvGrpSpPr/>
          <p:nvPr/>
        </p:nvGrpSpPr>
        <p:grpSpPr>
          <a:xfrm>
            <a:off x="7718847" y="4219924"/>
            <a:ext cx="2044700" cy="679506"/>
            <a:chOff x="712510" y="3788438"/>
            <a:chExt cx="2044700" cy="678240"/>
          </a:xfrm>
        </p:grpSpPr>
        <p:sp>
          <p:nvSpPr>
            <p:cNvPr id="14" name="文本框 8"/>
            <p:cNvSpPr txBox="1">
              <a:spLocks noChangeArrowheads="1"/>
            </p:cNvSpPr>
            <p:nvPr/>
          </p:nvSpPr>
          <p:spPr bwMode="auto">
            <a:xfrm>
              <a:off x="712510" y="3902128"/>
              <a:ext cx="2044700" cy="564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用时一整天</a:t>
              </a:r>
              <a:endPara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箭头: 右 14"/>
            <p:cNvSpPr/>
            <p:nvPr/>
          </p:nvSpPr>
          <p:spPr bwMode="auto">
            <a:xfrm rot="5400000">
              <a:off x="1631863" y="3745385"/>
              <a:ext cx="204405" cy="290512"/>
            </a:xfrm>
            <a:prstGeom prst="rightArrow">
              <a:avLst>
                <a:gd name="adj1" fmla="val 50000"/>
                <a:gd name="adj2" fmla="val 58155"/>
              </a:avLst>
            </a:prstGeom>
            <a:solidFill>
              <a:srgbClr val="D1F1F7"/>
            </a:solidFill>
            <a:ln w="6350">
              <a:solidFill>
                <a:srgbClr val="24A8C2"/>
              </a:solidFill>
            </a:ln>
            <a:effectLst>
              <a:outerShdw blurRad="38100" sx="101000" sy="101000" algn="c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6"/>
          <p:cNvGrpSpPr/>
          <p:nvPr/>
        </p:nvGrpSpPr>
        <p:grpSpPr>
          <a:xfrm>
            <a:off x="7718847" y="4935886"/>
            <a:ext cx="2044700" cy="734818"/>
            <a:chOff x="712510" y="3788438"/>
            <a:chExt cx="2044700" cy="733450"/>
          </a:xfrm>
        </p:grpSpPr>
        <p:sp>
          <p:nvSpPr>
            <p:cNvPr id="17" name="文本框 8"/>
            <p:cNvSpPr txBox="1">
              <a:spLocks noChangeArrowheads="1"/>
            </p:cNvSpPr>
            <p:nvPr/>
          </p:nvSpPr>
          <p:spPr bwMode="auto">
            <a:xfrm>
              <a:off x="712510" y="3957338"/>
              <a:ext cx="2044700" cy="564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改织围巾</a:t>
              </a:r>
              <a:endPara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箭头: 右 17"/>
            <p:cNvSpPr/>
            <p:nvPr/>
          </p:nvSpPr>
          <p:spPr bwMode="auto">
            <a:xfrm rot="5400000">
              <a:off x="1631863" y="3745385"/>
              <a:ext cx="204405" cy="290512"/>
            </a:xfrm>
            <a:prstGeom prst="rightArrow">
              <a:avLst>
                <a:gd name="adj1" fmla="val 50000"/>
                <a:gd name="adj2" fmla="val 58155"/>
              </a:avLst>
            </a:prstGeom>
            <a:solidFill>
              <a:srgbClr val="D1F1F7"/>
            </a:solidFill>
            <a:ln w="6350">
              <a:solidFill>
                <a:srgbClr val="24A8C2"/>
              </a:solidFill>
            </a:ln>
            <a:effectLst>
              <a:outerShdw blurRad="38100" sx="101000" sy="101000" algn="c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3000">
        <p14:prism/>
      </p:transition>
    </mc:Choice>
    <mc:Fallback>
      <p:transition spd="slow" advClick="0" advTm="1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1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课文导读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042952" y="1772875"/>
            <a:ext cx="5969000" cy="1158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aseline="30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◇ 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蜘蛛织啊织，足足忙了一个星  </a:t>
            </a:r>
            <a:endParaRPr lang="en-US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期，才织完那条长长的围巾。</a:t>
            </a:r>
            <a:endParaRPr lang="en-US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690630" y="1653532"/>
            <a:ext cx="2246312" cy="4126986"/>
          </a:xfrm>
          <a:prstGeom prst="rect">
            <a:avLst/>
          </a:prstGeom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021201" y="3065495"/>
            <a:ext cx="2832100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长颈鹿脖子长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32"/>
          <p:cNvGrpSpPr/>
          <p:nvPr/>
        </p:nvGrpSpPr>
        <p:grpSpPr>
          <a:xfrm>
            <a:off x="3314095" y="3598895"/>
            <a:ext cx="2246312" cy="687705"/>
            <a:chOff x="621522" y="3133921"/>
            <a:chExt cx="2244986" cy="687181"/>
          </a:xfrm>
        </p:grpSpPr>
        <p:sp>
          <p:nvSpPr>
            <p:cNvPr id="19" name="文本框 14"/>
            <p:cNvSpPr txBox="1">
              <a:spLocks noChangeArrowheads="1"/>
            </p:cNvSpPr>
            <p:nvPr/>
          </p:nvSpPr>
          <p:spPr bwMode="auto">
            <a:xfrm>
              <a:off x="621522" y="3255929"/>
              <a:ext cx="2244986" cy="565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所需围巾长</a:t>
              </a:r>
              <a:endPara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箭头: 右 19"/>
            <p:cNvSpPr/>
            <p:nvPr/>
          </p:nvSpPr>
          <p:spPr bwMode="auto">
            <a:xfrm rot="5400000">
              <a:off x="1641702" y="3091066"/>
              <a:ext cx="204632" cy="290341"/>
            </a:xfrm>
            <a:prstGeom prst="rightArrow">
              <a:avLst>
                <a:gd name="adj1" fmla="val 50000"/>
                <a:gd name="adj2" fmla="val 58155"/>
              </a:avLst>
            </a:prstGeom>
            <a:solidFill>
              <a:srgbClr val="D1F1F7"/>
            </a:solidFill>
            <a:ln w="6350">
              <a:solidFill>
                <a:srgbClr val="24A8C2"/>
              </a:solidFill>
            </a:ln>
            <a:effectLst>
              <a:outerShdw blurRad="38100" sx="101000" sy="101000" algn="c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33"/>
          <p:cNvGrpSpPr/>
          <p:nvPr/>
        </p:nvGrpSpPr>
        <p:grpSpPr>
          <a:xfrm>
            <a:off x="2728308" y="4275165"/>
            <a:ext cx="3417887" cy="667731"/>
            <a:chOff x="35968" y="3809872"/>
            <a:chExt cx="3416472" cy="667994"/>
          </a:xfrm>
        </p:grpSpPr>
        <p:sp>
          <p:nvSpPr>
            <p:cNvPr id="22" name="文本框 15"/>
            <p:cNvSpPr txBox="1">
              <a:spLocks noChangeArrowheads="1"/>
            </p:cNvSpPr>
            <p:nvPr/>
          </p:nvSpPr>
          <p:spPr bwMode="auto">
            <a:xfrm>
              <a:off x="35968" y="3912039"/>
              <a:ext cx="3416472" cy="565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用时足足一个星期</a:t>
              </a:r>
              <a:endPara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箭头: 右 22"/>
            <p:cNvSpPr/>
            <p:nvPr/>
          </p:nvSpPr>
          <p:spPr bwMode="auto">
            <a:xfrm rot="5400000">
              <a:off x="1641772" y="3767110"/>
              <a:ext cx="204868" cy="290392"/>
            </a:xfrm>
            <a:prstGeom prst="rightArrow">
              <a:avLst>
                <a:gd name="adj1" fmla="val 50000"/>
                <a:gd name="adj2" fmla="val 58155"/>
              </a:avLst>
            </a:prstGeom>
            <a:solidFill>
              <a:srgbClr val="D1F1F7"/>
            </a:solidFill>
            <a:ln w="6350">
              <a:solidFill>
                <a:srgbClr val="24A8C2"/>
              </a:solidFill>
            </a:ln>
            <a:effectLst>
              <a:outerShdw blurRad="38100" sx="101000" sy="101000" algn="c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33"/>
          <p:cNvGrpSpPr/>
          <p:nvPr/>
        </p:nvGrpSpPr>
        <p:grpSpPr>
          <a:xfrm>
            <a:off x="2782285" y="4966665"/>
            <a:ext cx="3417887" cy="679307"/>
            <a:chOff x="89924" y="3809872"/>
            <a:chExt cx="3416472" cy="679574"/>
          </a:xfrm>
        </p:grpSpPr>
        <p:sp>
          <p:nvSpPr>
            <p:cNvPr id="25" name="文本框 15"/>
            <p:cNvSpPr txBox="1">
              <a:spLocks noChangeArrowheads="1"/>
            </p:cNvSpPr>
            <p:nvPr/>
          </p:nvSpPr>
          <p:spPr bwMode="auto">
            <a:xfrm>
              <a:off x="89924" y="3923619"/>
              <a:ext cx="3416472" cy="565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改织袜子</a:t>
              </a:r>
              <a:endPara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箭头: 右 25"/>
            <p:cNvSpPr/>
            <p:nvPr/>
          </p:nvSpPr>
          <p:spPr bwMode="auto">
            <a:xfrm rot="5400000">
              <a:off x="1641772" y="3767110"/>
              <a:ext cx="204868" cy="290392"/>
            </a:xfrm>
            <a:prstGeom prst="rightArrow">
              <a:avLst>
                <a:gd name="adj1" fmla="val 50000"/>
                <a:gd name="adj2" fmla="val 58155"/>
              </a:avLst>
            </a:prstGeom>
            <a:solidFill>
              <a:srgbClr val="D1F1F7"/>
            </a:solidFill>
            <a:ln w="6350">
              <a:solidFill>
                <a:srgbClr val="24A8C2"/>
              </a:solidFill>
            </a:ln>
            <a:effectLst>
              <a:outerShdw blurRad="38100" sx="101000" sy="101000" algn="c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3000">
        <p14:prism/>
      </p:transition>
    </mc:Choice>
    <mc:Fallback>
      <p:transition spd="slow" advClick="0" advTm="1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49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课文导读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138582" y="1669420"/>
            <a:ext cx="8293100" cy="1158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aseline="30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◇ 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可是，蜘蛛看到顾客后，却吓得匆忙跑回网上。原来那位顾客竟是一条四十二只脚的蜈蚣！</a:t>
            </a:r>
            <a:endParaRPr lang="en-US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607788" y="3068240"/>
            <a:ext cx="3416300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蜈蚣有四十二只脚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75031" y="3334847"/>
            <a:ext cx="4140200" cy="1598612"/>
          </a:xfrm>
          <a:prstGeom prst="rect">
            <a:avLst/>
          </a:prstGeom>
        </p:spPr>
      </p:pic>
      <p:grpSp>
        <p:nvGrpSpPr>
          <p:cNvPr id="5" name="组合 17"/>
          <p:cNvGrpSpPr/>
          <p:nvPr/>
        </p:nvGrpSpPr>
        <p:grpSpPr>
          <a:xfrm>
            <a:off x="7100706" y="3687274"/>
            <a:ext cx="2379663" cy="707923"/>
            <a:chOff x="4587668" y="2332726"/>
            <a:chExt cx="2380152" cy="708112"/>
          </a:xfrm>
        </p:grpSpPr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4587668" y="2475083"/>
              <a:ext cx="2380152" cy="565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所需袜子多</a:t>
              </a:r>
              <a:endPara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箭头: 右 8"/>
            <p:cNvSpPr/>
            <p:nvPr/>
          </p:nvSpPr>
          <p:spPr bwMode="auto">
            <a:xfrm rot="5400000">
              <a:off x="5676118" y="2290656"/>
              <a:ext cx="204843" cy="288984"/>
            </a:xfrm>
            <a:prstGeom prst="rightArrow">
              <a:avLst>
                <a:gd name="adj1" fmla="val 50000"/>
                <a:gd name="adj2" fmla="val 58155"/>
              </a:avLst>
            </a:prstGeom>
            <a:solidFill>
              <a:srgbClr val="D1F1F7"/>
            </a:solidFill>
            <a:ln w="6350">
              <a:solidFill>
                <a:srgbClr val="24A8C2"/>
              </a:solidFill>
            </a:ln>
            <a:effectLst>
              <a:outerShdw blurRad="38100" sx="101000" sy="101000" algn="c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18"/>
          <p:cNvGrpSpPr/>
          <p:nvPr/>
        </p:nvGrpSpPr>
        <p:grpSpPr>
          <a:xfrm>
            <a:off x="7100706" y="4434985"/>
            <a:ext cx="2587346" cy="810078"/>
            <a:chOff x="4584326" y="3091039"/>
            <a:chExt cx="2588576" cy="810433"/>
          </a:xfrm>
        </p:grpSpPr>
        <p:sp>
          <p:nvSpPr>
            <p:cNvPr id="14" name="文本框 14"/>
            <p:cNvSpPr txBox="1">
              <a:spLocks noChangeArrowheads="1"/>
            </p:cNvSpPr>
            <p:nvPr/>
          </p:nvSpPr>
          <p:spPr bwMode="auto">
            <a:xfrm>
              <a:off x="4584326" y="3335621"/>
              <a:ext cx="2588576" cy="565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需要多长时间</a:t>
              </a:r>
              <a:r>
                <a:rPr lang="en-US" altLang="zh-CN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endPara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箭头: 右 11"/>
            <p:cNvSpPr/>
            <p:nvPr/>
          </p:nvSpPr>
          <p:spPr bwMode="auto">
            <a:xfrm rot="5400000">
              <a:off x="5697698" y="3048152"/>
              <a:ext cx="204877" cy="290651"/>
            </a:xfrm>
            <a:prstGeom prst="rightArrow">
              <a:avLst>
                <a:gd name="adj1" fmla="val 50000"/>
                <a:gd name="adj2" fmla="val 58155"/>
              </a:avLst>
            </a:prstGeom>
            <a:solidFill>
              <a:srgbClr val="D1F1F7"/>
            </a:solidFill>
            <a:ln w="6350">
              <a:solidFill>
                <a:srgbClr val="24A8C2"/>
              </a:solidFill>
            </a:ln>
            <a:effectLst>
              <a:outerShdw blurRad="38100" sx="101000" sy="101000" algn="c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22"/>
          <p:cNvGrpSpPr/>
          <p:nvPr/>
        </p:nvGrpSpPr>
        <p:grpSpPr>
          <a:xfrm>
            <a:off x="4004137" y="5440813"/>
            <a:ext cx="4935297" cy="623888"/>
            <a:chOff x="1208634" y="1904784"/>
            <a:chExt cx="3939303" cy="648688"/>
          </a:xfrm>
        </p:grpSpPr>
        <p:grpSp>
          <p:nvGrpSpPr>
            <p:cNvPr id="16" name="组合 19"/>
            <p:cNvGrpSpPr/>
            <p:nvPr/>
          </p:nvGrpSpPr>
          <p:grpSpPr>
            <a:xfrm>
              <a:off x="1208634" y="1946050"/>
              <a:ext cx="3600456" cy="607422"/>
              <a:chOff x="4354785" y="1193006"/>
              <a:chExt cx="2487039" cy="607422"/>
            </a:xfrm>
          </p:grpSpPr>
          <p:sp>
            <p:nvSpPr>
              <p:cNvPr id="18" name="矩形: 圆角 17"/>
              <p:cNvSpPr/>
              <p:nvPr/>
            </p:nvSpPr>
            <p:spPr bwMode="auto">
              <a:xfrm>
                <a:off x="4354785" y="1226018"/>
                <a:ext cx="2486658" cy="574410"/>
              </a:xfrm>
              <a:prstGeom prst="roundRect">
                <a:avLst/>
              </a:prstGeom>
              <a:pattFill prst="wdUpDiag">
                <a:fgClr>
                  <a:schemeClr val="tx1">
                    <a:lumMod val="75000"/>
                    <a:lumOff val="25000"/>
                  </a:schemeClr>
                </a:fgClr>
                <a:bgClr>
                  <a:schemeClr val="bg1">
                    <a:lumMod val="50000"/>
                  </a:schemeClr>
                </a:bgClr>
              </a:patt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28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矩形: 圆角 18"/>
              <p:cNvSpPr/>
              <p:nvPr/>
            </p:nvSpPr>
            <p:spPr bwMode="auto">
              <a:xfrm>
                <a:off x="4354785" y="1193006"/>
                <a:ext cx="2470903" cy="574410"/>
              </a:xfrm>
              <a:prstGeom prst="roundRect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28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文本框 22"/>
            <p:cNvSpPr txBox="1">
              <a:spLocks noChangeArrowheads="1"/>
            </p:cNvSpPr>
            <p:nvPr/>
          </p:nvSpPr>
          <p:spPr bwMode="auto">
            <a:xfrm>
              <a:off x="1368610" y="1904784"/>
              <a:ext cx="3779327" cy="588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蜘蛛拈轻怕重，关门大吉</a:t>
              </a:r>
              <a:endPara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3000">
        <p14:prism/>
      </p:transition>
    </mc:Choice>
    <mc:Fallback>
      <p:transition spd="slow" advClick="0" advTm="1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课文导读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931987" y="1917801"/>
            <a:ext cx="8301037" cy="115807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baseline="300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★ 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思考：蜘蛛因为日子寂寞、无聊，开起了编织店，最后却逃回网上，为什么？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78062" y="3525938"/>
            <a:ext cx="7635875" cy="2120900"/>
            <a:chOff x="762000" y="2141221"/>
            <a:chExt cx="7635239" cy="2120798"/>
          </a:xfrm>
        </p:grpSpPr>
        <p:sp>
          <p:nvSpPr>
            <p:cNvPr id="4" name="矩形: 圆角 3"/>
            <p:cNvSpPr/>
            <p:nvPr/>
          </p:nvSpPr>
          <p:spPr bwMode="auto">
            <a:xfrm>
              <a:off x="762000" y="2141221"/>
              <a:ext cx="7635239" cy="2120798"/>
            </a:xfrm>
            <a:prstGeom prst="roundRect">
              <a:avLst/>
            </a:prstGeom>
            <a:solidFill>
              <a:srgbClr val="378981"/>
            </a:solidFill>
            <a:ln w="25400" cmpd="thinThick">
              <a:noFill/>
              <a:prstDash val="lgDashDot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2"/>
            <p:cNvSpPr txBox="1">
              <a:spLocks noChangeArrowheads="1"/>
            </p:cNvSpPr>
            <p:nvPr/>
          </p:nvSpPr>
          <p:spPr bwMode="auto">
            <a:xfrm>
              <a:off x="1106170" y="2342547"/>
              <a:ext cx="7291069" cy="1718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   蜘蛛的思维、处世方式简单，做事又缺乏恒心和毅力，不够灵活，这才导致它自讨苦吃，事与愿违。</a:t>
              </a:r>
              <a:endPara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726159" y="2708275"/>
            <a:ext cx="1536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卖口罩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9195222" y="2220912"/>
            <a:ext cx="619125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38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做事要有恒心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1867322" y="2689225"/>
            <a:ext cx="715962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蜘蛛开店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49959" y="3440112"/>
            <a:ext cx="6334125" cy="0"/>
          </a:xfrm>
          <a:prstGeom prst="line">
            <a:avLst/>
          </a:prstGeom>
          <a:ln w="31750">
            <a:solidFill>
              <a:schemeClr val="tx1">
                <a:lumMod val="95000"/>
                <a:lumOff val="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499397" y="2509837"/>
            <a:ext cx="0" cy="2232025"/>
          </a:xfrm>
          <a:prstGeom prst="line">
            <a:avLst/>
          </a:prstGeom>
          <a:ln w="317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918747" y="2509837"/>
            <a:ext cx="0" cy="2232025"/>
          </a:xfrm>
          <a:prstGeom prst="line">
            <a:avLst/>
          </a:prstGeom>
          <a:ln w="317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9733384" y="2220912"/>
            <a:ext cx="619125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38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思维要多创新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376909" y="3429000"/>
            <a:ext cx="2235200" cy="1158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河马</a:t>
            </a:r>
            <a:endParaRPr lang="en-US" altLang="zh-CN" sz="28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（织一天）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902622" y="2708275"/>
            <a:ext cx="1536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卖围巾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312072" y="3429000"/>
            <a:ext cx="2719387" cy="1158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长颈鹿</a:t>
            </a:r>
            <a:endParaRPr lang="en-US" altLang="zh-CN" sz="28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（织一星期）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7131472" y="2708275"/>
            <a:ext cx="1536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卖袜子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782222" y="3429000"/>
            <a:ext cx="2235200" cy="1158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蜈蚣</a:t>
            </a:r>
            <a:endParaRPr lang="en-US" altLang="zh-CN" sz="28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（吓跑了）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3000">
        <p14:prism/>
      </p:transition>
    </mc:Choice>
    <mc:Fallback>
      <p:transition spd="slow" advClick="0" advTm="2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主旨归纳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761984" y="1992354"/>
            <a:ext cx="8749054" cy="3247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本文主要写蜘蛛因为寂寞、无聊而开编织店，先后卖口罩、围巾、袜子，最后被四十二只脚的蜈蚣吓跑的故事，告诉我们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做事不仅要有恒心，有毅力，还要脚踏实地，头脑灵活，不要投机取巧、思维简单，否则什么事情也做不成。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3000">
        <p14:prism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生词学习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2716351" y="1834273"/>
            <a:ext cx="9845073" cy="3753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开店   蹲下   寂寞   口罩   编织</a:t>
            </a:r>
            <a:r>
              <a:rPr lang="en-US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lang="en-US" altLang="zh-CN" sz="400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顾客     </a:t>
            </a:r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付钱     工夫</a:t>
            </a:r>
            <a:r>
              <a:rPr lang="en-US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</a:t>
            </a:r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换招牌 </a:t>
            </a:r>
            <a:endParaRPr lang="en-US" altLang="zh-CN" sz="400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长颈鹿     袜子    </a:t>
            </a:r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匆忙     蜈  蚣</a:t>
            </a:r>
            <a:endParaRPr lang="zh-CN" altLang="en-US" sz="400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TextBox 36"/>
          <p:cNvSpPr txBox="1">
            <a:spLocks noChangeArrowheads="1"/>
          </p:cNvSpPr>
          <p:nvPr/>
        </p:nvSpPr>
        <p:spPr bwMode="auto">
          <a:xfrm>
            <a:off x="2852813" y="1893907"/>
            <a:ext cx="14822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diàn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6"/>
          <p:cNvSpPr txBox="1">
            <a:spLocks noChangeArrowheads="1"/>
          </p:cNvSpPr>
          <p:nvPr/>
        </p:nvSpPr>
        <p:spPr bwMode="auto">
          <a:xfrm>
            <a:off x="3707877" y="1893907"/>
            <a:ext cx="14799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dūn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36"/>
          <p:cNvSpPr txBox="1">
            <a:spLocks noChangeArrowheads="1"/>
          </p:cNvSpPr>
          <p:nvPr/>
        </p:nvSpPr>
        <p:spPr bwMode="auto">
          <a:xfrm>
            <a:off x="5232869" y="1859847"/>
            <a:ext cx="12237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jì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6"/>
          <p:cNvSpPr txBox="1">
            <a:spLocks noChangeArrowheads="1"/>
          </p:cNvSpPr>
          <p:nvPr/>
        </p:nvSpPr>
        <p:spPr bwMode="auto">
          <a:xfrm>
            <a:off x="5728041" y="1859847"/>
            <a:ext cx="12237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mò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36"/>
          <p:cNvSpPr txBox="1">
            <a:spLocks noChangeArrowheads="1"/>
          </p:cNvSpPr>
          <p:nvPr/>
        </p:nvSpPr>
        <p:spPr bwMode="auto">
          <a:xfrm>
            <a:off x="7856938" y="1908546"/>
            <a:ext cx="14799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biān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7004161" y="1892626"/>
            <a:ext cx="14799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zhào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6"/>
          <p:cNvSpPr txBox="1">
            <a:spLocks noChangeArrowheads="1"/>
          </p:cNvSpPr>
          <p:nvPr/>
        </p:nvSpPr>
        <p:spPr bwMode="auto">
          <a:xfrm>
            <a:off x="2365057" y="3109357"/>
            <a:ext cx="14799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ɡù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36"/>
          <p:cNvSpPr txBox="1">
            <a:spLocks noChangeArrowheads="1"/>
          </p:cNvSpPr>
          <p:nvPr/>
        </p:nvSpPr>
        <p:spPr bwMode="auto">
          <a:xfrm>
            <a:off x="3928553" y="3192915"/>
            <a:ext cx="14799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fù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36"/>
          <p:cNvSpPr txBox="1">
            <a:spLocks noChangeArrowheads="1"/>
          </p:cNvSpPr>
          <p:nvPr/>
        </p:nvSpPr>
        <p:spPr bwMode="auto">
          <a:xfrm>
            <a:off x="6043504" y="3187977"/>
            <a:ext cx="14799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fū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36"/>
          <p:cNvSpPr txBox="1">
            <a:spLocks noChangeArrowheads="1"/>
          </p:cNvSpPr>
          <p:nvPr/>
        </p:nvSpPr>
        <p:spPr bwMode="auto">
          <a:xfrm>
            <a:off x="7239774" y="3190540"/>
            <a:ext cx="14799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huàn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36"/>
          <p:cNvSpPr txBox="1">
            <a:spLocks noChangeArrowheads="1"/>
          </p:cNvSpPr>
          <p:nvPr/>
        </p:nvSpPr>
        <p:spPr bwMode="auto">
          <a:xfrm>
            <a:off x="4460766" y="4472535"/>
            <a:ext cx="14799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wà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36"/>
          <p:cNvSpPr txBox="1">
            <a:spLocks noChangeArrowheads="1"/>
          </p:cNvSpPr>
          <p:nvPr/>
        </p:nvSpPr>
        <p:spPr bwMode="auto">
          <a:xfrm>
            <a:off x="5942979" y="4483328"/>
            <a:ext cx="14799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cōnɡ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36"/>
          <p:cNvSpPr txBox="1">
            <a:spLocks noChangeArrowheads="1"/>
          </p:cNvSpPr>
          <p:nvPr/>
        </p:nvSpPr>
        <p:spPr bwMode="auto">
          <a:xfrm>
            <a:off x="7500120" y="4472535"/>
            <a:ext cx="14799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wú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36"/>
          <p:cNvSpPr txBox="1">
            <a:spLocks noChangeArrowheads="1"/>
          </p:cNvSpPr>
          <p:nvPr/>
        </p:nvSpPr>
        <p:spPr bwMode="auto">
          <a:xfrm>
            <a:off x="8240102" y="4418216"/>
            <a:ext cx="14799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ɡōnɡ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36"/>
          <p:cNvSpPr txBox="1">
            <a:spLocks noChangeArrowheads="1"/>
          </p:cNvSpPr>
          <p:nvPr/>
        </p:nvSpPr>
        <p:spPr bwMode="auto">
          <a:xfrm>
            <a:off x="2915198" y="4444543"/>
            <a:ext cx="14799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jǐnɡ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生词学习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78261" y="3311374"/>
            <a:ext cx="809625" cy="809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b="1"/>
          </a:p>
        </p:txBody>
      </p:sp>
      <p:cxnSp>
        <p:nvCxnSpPr>
          <p:cNvPr id="3" name="直接连接符 2"/>
          <p:cNvCxnSpPr>
            <a:endCxn id="2" idx="3"/>
          </p:cNvCxnSpPr>
          <p:nvPr/>
        </p:nvCxnSpPr>
        <p:spPr>
          <a:xfrm>
            <a:off x="3378261" y="3716187"/>
            <a:ext cx="809625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>
            <a:stCxn id="2" idx="0"/>
          </p:cNvCxnSpPr>
          <p:nvPr/>
        </p:nvCxnSpPr>
        <p:spPr>
          <a:xfrm flipH="1">
            <a:off x="3783073" y="3311374"/>
            <a:ext cx="0" cy="809625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18"/>
          <p:cNvSpPr txBox="1">
            <a:spLocks noChangeArrowheads="1"/>
          </p:cNvSpPr>
          <p:nvPr/>
        </p:nvSpPr>
        <p:spPr bwMode="auto">
          <a:xfrm>
            <a:off x="3392548" y="3290737"/>
            <a:ext cx="811213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500" b="1">
                <a:latin typeface="微软雅黑" panose="020B0503020204020204" pitchFamily="34" charset="-122"/>
                <a:ea typeface="微软雅黑" panose="020B0503020204020204" pitchFamily="34" charset="-122"/>
              </a:rPr>
              <a:t>店</a:t>
            </a:r>
            <a:endParaRPr lang="zh-CN" altLang="en-US" sz="45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20"/>
          <p:cNvSpPr txBox="1">
            <a:spLocks noChangeArrowheads="1"/>
          </p:cNvSpPr>
          <p:nvPr/>
        </p:nvSpPr>
        <p:spPr bwMode="auto">
          <a:xfrm>
            <a:off x="3378261" y="2846237"/>
            <a:ext cx="80962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/>
              <a:t>diàn</a:t>
            </a:r>
            <a:endParaRPr lang="zh-CN" altLang="en-US" sz="2700"/>
          </a:p>
        </p:txBody>
      </p:sp>
      <p:sp>
        <p:nvSpPr>
          <p:cNvPr id="9" name="矩形 8"/>
          <p:cNvSpPr/>
          <p:nvPr/>
        </p:nvSpPr>
        <p:spPr>
          <a:xfrm>
            <a:off x="4665723" y="3309787"/>
            <a:ext cx="809625" cy="8112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b="1"/>
          </a:p>
        </p:txBody>
      </p:sp>
      <p:cxnSp>
        <p:nvCxnSpPr>
          <p:cNvPr id="10" name="直接连接符 9"/>
          <p:cNvCxnSpPr>
            <a:stCxn id="9" idx="1"/>
            <a:endCxn id="9" idx="3"/>
          </p:cNvCxnSpPr>
          <p:nvPr/>
        </p:nvCxnSpPr>
        <p:spPr>
          <a:xfrm>
            <a:off x="4665723" y="3716187"/>
            <a:ext cx="809625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9" idx="0"/>
          </p:cNvCxnSpPr>
          <p:nvPr/>
        </p:nvCxnSpPr>
        <p:spPr>
          <a:xfrm flipH="1">
            <a:off x="5070536" y="3309787"/>
            <a:ext cx="0" cy="811212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26"/>
          <p:cNvSpPr txBox="1">
            <a:spLocks noChangeArrowheads="1"/>
          </p:cNvSpPr>
          <p:nvPr/>
        </p:nvSpPr>
        <p:spPr bwMode="auto">
          <a:xfrm>
            <a:off x="4665723" y="3290737"/>
            <a:ext cx="8096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500" b="1">
                <a:latin typeface="微软雅黑" panose="020B0503020204020204" pitchFamily="34" charset="-122"/>
                <a:ea typeface="微软雅黑" panose="020B0503020204020204" pitchFamily="34" charset="-122"/>
              </a:rPr>
              <a:t>决</a:t>
            </a:r>
            <a:endParaRPr lang="zh-CN" altLang="en-US" sz="45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29"/>
          <p:cNvSpPr txBox="1">
            <a:spLocks noChangeArrowheads="1"/>
          </p:cNvSpPr>
          <p:nvPr/>
        </p:nvSpPr>
        <p:spPr bwMode="auto">
          <a:xfrm>
            <a:off x="4710173" y="2801787"/>
            <a:ext cx="8255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/>
              <a:t>jué</a:t>
            </a:r>
            <a:endParaRPr lang="zh-CN" altLang="en-US" sz="2700"/>
          </a:p>
        </p:txBody>
      </p:sp>
      <p:sp>
        <p:nvSpPr>
          <p:cNvPr id="14" name="矩形 13"/>
          <p:cNvSpPr/>
          <p:nvPr/>
        </p:nvSpPr>
        <p:spPr>
          <a:xfrm>
            <a:off x="5916673" y="3290737"/>
            <a:ext cx="809625" cy="8112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b="1"/>
          </a:p>
        </p:txBody>
      </p:sp>
      <p:cxnSp>
        <p:nvCxnSpPr>
          <p:cNvPr id="15" name="直接连接符 14"/>
          <p:cNvCxnSpPr>
            <a:stCxn id="14" idx="1"/>
            <a:endCxn id="14" idx="3"/>
          </p:cNvCxnSpPr>
          <p:nvPr/>
        </p:nvCxnSpPr>
        <p:spPr>
          <a:xfrm>
            <a:off x="5916673" y="3695549"/>
            <a:ext cx="809625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4" idx="0"/>
            <a:endCxn id="14" idx="2"/>
          </p:cNvCxnSpPr>
          <p:nvPr/>
        </p:nvCxnSpPr>
        <p:spPr>
          <a:xfrm flipH="1">
            <a:off x="6321486" y="3290737"/>
            <a:ext cx="0" cy="811212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36"/>
          <p:cNvSpPr txBox="1">
            <a:spLocks noChangeArrowheads="1"/>
          </p:cNvSpPr>
          <p:nvPr/>
        </p:nvSpPr>
        <p:spPr bwMode="auto">
          <a:xfrm>
            <a:off x="5951598" y="3290737"/>
            <a:ext cx="863600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500" b="1">
                <a:latin typeface="微软雅黑" panose="020B0503020204020204" pitchFamily="34" charset="-122"/>
                <a:ea typeface="微软雅黑" panose="020B0503020204020204" pitchFamily="34" charset="-122"/>
              </a:rPr>
              <a:t>定</a:t>
            </a:r>
            <a:endParaRPr lang="zh-CN" altLang="en-US" sz="45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37"/>
          <p:cNvSpPr txBox="1">
            <a:spLocks noChangeArrowheads="1"/>
          </p:cNvSpPr>
          <p:nvPr/>
        </p:nvSpPr>
        <p:spPr bwMode="auto">
          <a:xfrm>
            <a:off x="5913498" y="2801787"/>
            <a:ext cx="10604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/>
              <a:t>dìnɡ</a:t>
            </a:r>
            <a:endParaRPr lang="en-US" altLang="zh-CN" sz="270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158098" y="3266924"/>
            <a:ext cx="828675" cy="82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0" name="直接连接符 19"/>
          <p:cNvCxnSpPr>
            <a:stCxn id="19" idx="1"/>
          </p:cNvCxnSpPr>
          <p:nvPr/>
        </p:nvCxnSpPr>
        <p:spPr>
          <a:xfrm>
            <a:off x="7158098" y="3679674"/>
            <a:ext cx="828675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9" idx="0"/>
          </p:cNvCxnSpPr>
          <p:nvPr/>
        </p:nvCxnSpPr>
        <p:spPr>
          <a:xfrm flipH="1">
            <a:off x="7572436" y="3266924"/>
            <a:ext cx="0" cy="827088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10286" y="4519462"/>
            <a:ext cx="827087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4708586" y="4638524"/>
            <a:ext cx="827087" cy="82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3354448" y="4638524"/>
            <a:ext cx="828675" cy="82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5899211" y="4638524"/>
            <a:ext cx="827087" cy="82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8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7161273" y="4638524"/>
            <a:ext cx="828675" cy="82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9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8293161" y="3270099"/>
            <a:ext cx="8270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8" name="直接连接符 27"/>
          <p:cNvCxnSpPr>
            <a:stCxn id="27" idx="1"/>
            <a:endCxn id="27" idx="3"/>
          </p:cNvCxnSpPr>
          <p:nvPr/>
        </p:nvCxnSpPr>
        <p:spPr>
          <a:xfrm>
            <a:off x="8293161" y="3684437"/>
            <a:ext cx="827087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27" idx="0"/>
            <a:endCxn id="27" idx="2"/>
          </p:cNvCxnSpPr>
          <p:nvPr/>
        </p:nvCxnSpPr>
        <p:spPr>
          <a:xfrm flipH="1">
            <a:off x="8705911" y="3270099"/>
            <a:ext cx="0" cy="828675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endCxn id="24" idx="3"/>
          </p:cNvCxnSpPr>
          <p:nvPr/>
        </p:nvCxnSpPr>
        <p:spPr>
          <a:xfrm>
            <a:off x="3354448" y="5052862"/>
            <a:ext cx="828675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24" idx="0"/>
          </p:cNvCxnSpPr>
          <p:nvPr/>
        </p:nvCxnSpPr>
        <p:spPr>
          <a:xfrm>
            <a:off x="3768786" y="4638524"/>
            <a:ext cx="7937" cy="827088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51"/>
          <p:cNvSpPr txBox="1">
            <a:spLocks noChangeArrowheads="1"/>
          </p:cNvSpPr>
          <p:nvPr/>
        </p:nvSpPr>
        <p:spPr bwMode="auto">
          <a:xfrm>
            <a:off x="7216836" y="3285974"/>
            <a:ext cx="7112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500" b="1"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endParaRPr lang="zh-CN" altLang="en-US" sz="45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52"/>
          <p:cNvSpPr txBox="1">
            <a:spLocks noChangeArrowheads="1"/>
          </p:cNvSpPr>
          <p:nvPr/>
        </p:nvSpPr>
        <p:spPr bwMode="auto">
          <a:xfrm>
            <a:off x="8342373" y="3290737"/>
            <a:ext cx="649287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500" b="1">
                <a:latin typeface="微软雅黑" panose="020B0503020204020204" pitchFamily="34" charset="-122"/>
                <a:ea typeface="微软雅黑" panose="020B0503020204020204" pitchFamily="34" charset="-122"/>
              </a:rPr>
              <a:t>夫</a:t>
            </a:r>
            <a:endParaRPr lang="zh-CN" altLang="en-US" sz="45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>
            <a:stCxn id="23" idx="1"/>
          </p:cNvCxnSpPr>
          <p:nvPr/>
        </p:nvCxnSpPr>
        <p:spPr>
          <a:xfrm>
            <a:off x="4708586" y="5052862"/>
            <a:ext cx="827087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23" idx="0"/>
          </p:cNvCxnSpPr>
          <p:nvPr/>
        </p:nvCxnSpPr>
        <p:spPr>
          <a:xfrm flipH="1">
            <a:off x="5121336" y="4638524"/>
            <a:ext cx="0" cy="827088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25" idx="1"/>
            <a:endCxn id="25" idx="3"/>
          </p:cNvCxnSpPr>
          <p:nvPr/>
        </p:nvCxnSpPr>
        <p:spPr>
          <a:xfrm>
            <a:off x="5899211" y="5052862"/>
            <a:ext cx="827087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25" idx="0"/>
          </p:cNvCxnSpPr>
          <p:nvPr/>
        </p:nvCxnSpPr>
        <p:spPr>
          <a:xfrm>
            <a:off x="6313548" y="4638524"/>
            <a:ext cx="7938" cy="827088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stCxn id="26" idx="1"/>
            <a:endCxn id="26" idx="3"/>
          </p:cNvCxnSpPr>
          <p:nvPr/>
        </p:nvCxnSpPr>
        <p:spPr>
          <a:xfrm>
            <a:off x="7161273" y="5052862"/>
            <a:ext cx="828675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26" idx="0"/>
            <a:endCxn id="26" idx="2"/>
          </p:cNvCxnSpPr>
          <p:nvPr/>
        </p:nvCxnSpPr>
        <p:spPr>
          <a:xfrm flipH="1">
            <a:off x="7575611" y="4638524"/>
            <a:ext cx="0" cy="827088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6154"/>
          <p:cNvSpPr txBox="1">
            <a:spLocks noChangeArrowheads="1"/>
          </p:cNvSpPr>
          <p:nvPr/>
        </p:nvSpPr>
        <p:spPr bwMode="auto">
          <a:xfrm>
            <a:off x="7096186" y="2801787"/>
            <a:ext cx="11096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/>
              <a:t>shānɡ</a:t>
            </a:r>
            <a:endParaRPr lang="zh-CN" altLang="en-US" sz="2700"/>
          </a:p>
        </p:txBody>
      </p:sp>
      <p:sp>
        <p:nvSpPr>
          <p:cNvPr id="41" name="TextBox 6155"/>
          <p:cNvSpPr txBox="1">
            <a:spLocks noChangeArrowheads="1"/>
          </p:cNvSpPr>
          <p:nvPr/>
        </p:nvSpPr>
        <p:spPr bwMode="auto">
          <a:xfrm>
            <a:off x="8509061" y="2801787"/>
            <a:ext cx="738187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/>
              <a:t>fū</a:t>
            </a:r>
            <a:r>
              <a:rPr lang="en-US" altLang="zh-CN"/>
              <a:t> </a:t>
            </a:r>
            <a:endParaRPr lang="zh-CN" altLang="en-US"/>
          </a:p>
        </p:txBody>
      </p:sp>
      <p:sp>
        <p:nvSpPr>
          <p:cNvPr id="42" name="TextBox 6156"/>
          <p:cNvSpPr txBox="1">
            <a:spLocks noChangeArrowheads="1"/>
          </p:cNvSpPr>
          <p:nvPr/>
        </p:nvSpPr>
        <p:spPr bwMode="auto">
          <a:xfrm>
            <a:off x="3394136" y="4703612"/>
            <a:ext cx="812800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500" b="1">
                <a:latin typeface="微软雅黑" panose="020B0503020204020204" pitchFamily="34" charset="-122"/>
                <a:ea typeface="微软雅黑" panose="020B0503020204020204" pitchFamily="34" charset="-122"/>
              </a:rPr>
              <a:t>终</a:t>
            </a:r>
            <a:endParaRPr lang="zh-CN" altLang="en-US" sz="45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6157"/>
          <p:cNvSpPr txBox="1">
            <a:spLocks noChangeArrowheads="1"/>
          </p:cNvSpPr>
          <p:nvPr/>
        </p:nvSpPr>
        <p:spPr bwMode="auto">
          <a:xfrm>
            <a:off x="4784786" y="4671862"/>
            <a:ext cx="8255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500" b="1">
                <a:latin typeface="微软雅黑" panose="020B0503020204020204" pitchFamily="34" charset="-122"/>
                <a:ea typeface="微软雅黑" panose="020B0503020204020204" pitchFamily="34" charset="-122"/>
              </a:rPr>
              <a:t>完</a:t>
            </a:r>
            <a:endParaRPr lang="zh-CN" altLang="en-US" sz="45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6158"/>
          <p:cNvSpPr txBox="1">
            <a:spLocks noChangeArrowheads="1"/>
          </p:cNvSpPr>
          <p:nvPr/>
        </p:nvSpPr>
        <p:spPr bwMode="auto">
          <a:xfrm>
            <a:off x="7196198" y="4671862"/>
            <a:ext cx="582613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500" b="1"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  <a:endParaRPr lang="zh-CN" altLang="en-US" sz="45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6159"/>
          <p:cNvSpPr txBox="1">
            <a:spLocks noChangeArrowheads="1"/>
          </p:cNvSpPr>
          <p:nvPr/>
        </p:nvSpPr>
        <p:spPr bwMode="auto">
          <a:xfrm>
            <a:off x="5929374" y="4689324"/>
            <a:ext cx="59531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500" b="1">
                <a:latin typeface="微软雅黑" panose="020B0503020204020204" pitchFamily="34" charset="-122"/>
                <a:ea typeface="微软雅黑" panose="020B0503020204020204" pitchFamily="34" charset="-122"/>
              </a:rPr>
              <a:t>换</a:t>
            </a:r>
            <a:endParaRPr lang="zh-CN" altLang="en-US" sz="45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6160"/>
          <p:cNvSpPr txBox="1">
            <a:spLocks noChangeArrowheads="1"/>
          </p:cNvSpPr>
          <p:nvPr/>
        </p:nvSpPr>
        <p:spPr bwMode="auto">
          <a:xfrm>
            <a:off x="5899211" y="4154337"/>
            <a:ext cx="1038226" cy="5078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err="1"/>
              <a:t>huàn</a:t>
            </a:r>
            <a:endParaRPr lang="zh-CN" altLang="en-US" sz="2700"/>
          </a:p>
        </p:txBody>
      </p:sp>
      <p:sp>
        <p:nvSpPr>
          <p:cNvPr id="47" name="TextBox 6162"/>
          <p:cNvSpPr txBox="1">
            <a:spLocks noChangeArrowheads="1"/>
          </p:cNvSpPr>
          <p:nvPr/>
        </p:nvSpPr>
        <p:spPr bwMode="auto">
          <a:xfrm>
            <a:off x="3329048" y="4163862"/>
            <a:ext cx="115252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err="1"/>
              <a:t>zhōnɡ</a:t>
            </a:r>
            <a:endParaRPr lang="zh-CN" altLang="en-US"/>
          </a:p>
        </p:txBody>
      </p:sp>
      <p:sp>
        <p:nvSpPr>
          <p:cNvPr id="48" name="TextBox 6163"/>
          <p:cNvSpPr txBox="1">
            <a:spLocks noChangeArrowheads="1"/>
          </p:cNvSpPr>
          <p:nvPr/>
        </p:nvSpPr>
        <p:spPr bwMode="auto">
          <a:xfrm>
            <a:off x="4727635" y="4189262"/>
            <a:ext cx="99853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err="1"/>
              <a:t>wán</a:t>
            </a:r>
            <a:endParaRPr lang="zh-CN" altLang="en-US" sz="2700"/>
          </a:p>
        </p:txBody>
      </p:sp>
      <p:sp>
        <p:nvSpPr>
          <p:cNvPr id="49" name="TextBox 6164"/>
          <p:cNvSpPr txBox="1">
            <a:spLocks noChangeArrowheads="1"/>
          </p:cNvSpPr>
          <p:nvPr/>
        </p:nvSpPr>
        <p:spPr bwMode="auto">
          <a:xfrm>
            <a:off x="7351773" y="4155924"/>
            <a:ext cx="85407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/>
              <a:t>qī</a:t>
            </a:r>
            <a:endParaRPr lang="zh-CN" altLang="en-US" sz="2700"/>
          </a:p>
        </p:txBody>
      </p:sp>
      <p:grpSp>
        <p:nvGrpSpPr>
          <p:cNvPr id="50" name="组合 1"/>
          <p:cNvGrpSpPr/>
          <p:nvPr/>
        </p:nvGrpSpPr>
        <p:grpSpPr>
          <a:xfrm>
            <a:off x="2057903" y="1814361"/>
            <a:ext cx="1970087" cy="658813"/>
            <a:chOff x="3339256" y="870120"/>
            <a:chExt cx="1970932" cy="667156"/>
          </a:xfrm>
        </p:grpSpPr>
        <p:pic>
          <p:nvPicPr>
            <p:cNvPr id="51" name="图片 2"/>
            <p:cNvPicPr>
              <a:picLocks noChangeAspect="1" noChangeArrowheads="1"/>
            </p:cNvPicPr>
            <p:nvPr/>
          </p:nvPicPr>
          <p:blipFill>
            <a:blip r:embed="rId5" cstate="email"/>
            <a:stretch>
              <a:fillRect/>
            </a:stretch>
          </p:blipFill>
          <p:spPr bwMode="auto">
            <a:xfrm flipH="1">
              <a:off x="3339256" y="870120"/>
              <a:ext cx="667156" cy="667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文本框 51"/>
            <p:cNvSpPr txBox="1"/>
            <p:nvPr/>
          </p:nvSpPr>
          <p:spPr bwMode="auto">
            <a:xfrm>
              <a:off x="3865951" y="950438"/>
              <a:ext cx="1444237" cy="584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200" b="1">
                  <a:gradFill flip="none" rotWithShape="1">
                    <a:gsLst>
                      <a:gs pos="0">
                        <a:schemeClr val="accent4">
                          <a:lumMod val="40000"/>
                          <a:lumOff val="60000"/>
                        </a:schemeClr>
                      </a:gs>
                      <a:gs pos="10000">
                        <a:srgbClr val="62D8D5"/>
                      </a:gs>
                      <a:gs pos="29000">
                        <a:srgbClr val="258D99"/>
                      </a:gs>
                    </a:gsLst>
                    <a:lin ang="16200000" scaled="1"/>
                  </a:gradFill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  <a:reflection blurRad="6350" stA="17000" endPos="50000" dist="25400" dir="5400000" sy="-100000" algn="bl" rotWithShape="0"/>
                  </a:effectLst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3200" b="1">
                <a:gradFill flip="none" rotWithShape="1">
                  <a:gsLst>
                    <a:gs pos="0">
                      <a:schemeClr val="accent4">
                        <a:lumMod val="40000"/>
                        <a:lumOff val="60000"/>
                      </a:schemeClr>
                    </a:gs>
                    <a:gs pos="10000">
                      <a:srgbClr val="62D8D5"/>
                    </a:gs>
                    <a:gs pos="29000">
                      <a:srgbClr val="258D99"/>
                    </a:gs>
                  </a:gsLst>
                  <a:lin ang="16200000" scaled="1"/>
                </a:gradFill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  <a:reflection blurRad="6350" stA="17000" endPos="50000" dist="25400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7" grpId="0"/>
      <p:bldP spid="9" grpId="0" animBg="1"/>
      <p:bldP spid="12" grpId="0"/>
      <p:bldP spid="13" grpId="0"/>
      <p:bldP spid="14" grpId="0" animBg="1"/>
      <p:bldP spid="17" grpId="0"/>
      <p:bldP spid="18" grpId="0"/>
      <p:bldP spid="32" grpId="0"/>
      <p:bldP spid="33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生词学习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668778" y="2374498"/>
            <a:ext cx="7350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</a:t>
            </a:r>
            <a:endParaRPr lang="zh-CN" altLang="en-US" sz="32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548253" y="1981648"/>
            <a:ext cx="10080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err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hǎo </a:t>
            </a:r>
            <a:endParaRPr lang="en-US" altLang="zh-CN" sz="32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456303" y="1981648"/>
            <a:ext cx="15398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友好</a:t>
            </a:r>
            <a:endParaRPr lang="zh-CN" altLang="en-US" sz="32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548253" y="2690411"/>
            <a:ext cx="10080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hào</a:t>
            </a:r>
            <a:endParaRPr lang="en-US" altLang="zh-CN" sz="32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40428" y="2690411"/>
            <a:ext cx="16129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好客</a:t>
            </a:r>
            <a:endParaRPr lang="zh-CN" altLang="en-US" sz="32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5206147" y="2137961"/>
            <a:ext cx="269875" cy="979487"/>
          </a:xfrm>
          <a:prstGeom prst="leftBrace">
            <a:avLst/>
          </a:prstGeom>
          <a:ln w="317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302035" y="3691561"/>
            <a:ext cx="7918410" cy="1950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造句：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妈妈热情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好客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，待人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友好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，街坊们都喜欢来我家做客。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13000">
        <p14:flip dir="r"/>
      </p:transition>
    </mc:Choice>
    <mc:Fallback>
      <p:transition spd="slow" advClick="0" advTm="1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9" grpId="0" animBg="1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生词学习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522358" y="3721512"/>
            <a:ext cx="7824947" cy="1950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造句：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他满脸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得意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，因为老师当着全班同学的面夸他的字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写得好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F:\伊太宝\（旧）人教版课件\二下\2018小教搭语文二下（统编）图图\第21课 21-2多音字.jpg第21课 21-2多音字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36076" y="1504307"/>
            <a:ext cx="2785639" cy="2697303"/>
          </a:xfrm>
          <a:prstGeom prst="ellipse">
            <a:avLst/>
          </a:prstGeom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447745" y="2412440"/>
            <a:ext cx="736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得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400245" y="2055252"/>
            <a:ext cx="10080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 </a:t>
            </a:r>
            <a:endParaRPr lang="en-US" altLang="zh-CN" sz="32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233683" y="2055252"/>
            <a:ext cx="15398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写得好</a:t>
            </a:r>
            <a:endParaRPr lang="zh-CN" altLang="en-US" sz="32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400245" y="2728352"/>
            <a:ext cx="10080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err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dé</a:t>
            </a:r>
            <a:endParaRPr lang="en-US" altLang="zh-CN" sz="32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33683" y="2728352"/>
            <a:ext cx="1614487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得意</a:t>
            </a:r>
            <a:endParaRPr lang="zh-CN" altLang="en-US" sz="32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3016070" y="2175902"/>
            <a:ext cx="268288" cy="979488"/>
          </a:xfrm>
          <a:prstGeom prst="leftBrace">
            <a:avLst/>
          </a:prstGeom>
          <a:ln w="317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15000">
        <p14:flip dir="r"/>
      </p:transition>
    </mc:Choice>
    <mc:Fallback>
      <p:transition spd="slow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9" grpId="0"/>
      <p:bldP spid="10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新课导入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181390" y="2340860"/>
            <a:ext cx="9947667" cy="2838534"/>
            <a:chOff x="1474522" y="1728224"/>
            <a:chExt cx="9949210" cy="2837656"/>
          </a:xfrm>
        </p:grpSpPr>
        <p:sp>
          <p:nvSpPr>
            <p:cNvPr id="4" name="文本框 3"/>
            <p:cNvSpPr txBox="1">
              <a:spLocks noChangeArrowheads="1"/>
            </p:cNvSpPr>
            <p:nvPr/>
          </p:nvSpPr>
          <p:spPr bwMode="auto">
            <a:xfrm>
              <a:off x="5571823" y="1728224"/>
              <a:ext cx="5851909" cy="283765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蜘蛛：</a:t>
              </a:r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节肢动物，身体分为头胸部和腹部，腹部有纺器，内连丝腺，能吐丝结网。除南极洲外，</a:t>
              </a:r>
              <a:r>
                <a:rPr lang="zh-CN" altLang="en-US" sz="2800" spc="-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全世界均有分布。</a:t>
              </a:r>
              <a:r>
                <a:rPr lang="zh-CN" altLang="en-US" sz="2800" spc="-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蜘蛛对人类有益又有害，但</a:t>
              </a:r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</a:rPr>
                <a:t>就其贡献而言，主要是益虫。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/>
            <a:srcRect r="-96"/>
            <a:stretch>
              <a:fillRect/>
            </a:stretch>
          </p:blipFill>
          <p:spPr>
            <a:xfrm>
              <a:off x="1474522" y="2055228"/>
              <a:ext cx="3584548" cy="223294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doors dir="vert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生词学习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681785" y="2488196"/>
            <a:ext cx="5534025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寂寞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孤单冷清。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决定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对如何行动做出主张。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功夫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时间（指占用的时间）。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终于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表示经过较长过程最后出现某种情况（多用于希望达到的结果）。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【匆忙】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急急忙忙。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F:\伊太宝\（旧）人教版课件\二下\2018小教搭语文二下（统编）图图\第21课 21-6重点词.jpg第21课 21-6重点词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091295" y="1949410"/>
            <a:ext cx="3186600" cy="3729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5" descr="通用的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681785" y="1660485"/>
            <a:ext cx="20558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16"/>
          <p:cNvSpPr txBox="1">
            <a:spLocks noChangeArrowheads="1"/>
          </p:cNvSpPr>
          <p:nvPr/>
        </p:nvSpPr>
        <p:spPr bwMode="auto">
          <a:xfrm>
            <a:off x="2107235" y="1719223"/>
            <a:ext cx="14970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词语释义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3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sp>
        <p:nvSpPr>
          <p:cNvPr id="2" name="内容占位符 2"/>
          <p:cNvSpPr txBox="1">
            <a:spLocks noChangeArrowheads="1"/>
          </p:cNvSpPr>
          <p:nvPr/>
        </p:nvSpPr>
        <p:spPr bwMode="auto">
          <a:xfrm>
            <a:off x="1435261" y="2335213"/>
            <a:ext cx="5468937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3000"/>
              </a:spcBef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一、给加彩的字选择正确的读音。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spcBef>
                <a:spcPts val="3000"/>
              </a:spcBef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759595" y="2681288"/>
            <a:ext cx="4045372" cy="2514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1455104" y="3240558"/>
            <a:ext cx="5065713" cy="1955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决定（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err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jué</a:t>
            </a:r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800" err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jù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终于（</a:t>
            </a:r>
            <a:r>
              <a:rPr lang="en-US" altLang="zh-CN" sz="2800" err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zhōng</a:t>
            </a:r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err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chōng 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织完（</a:t>
            </a:r>
            <a:r>
              <a:rPr lang="en-US" altLang="zh-CN" sz="2800" err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mán  </a:t>
            </a:r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err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wán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920320" y="3095686"/>
            <a:ext cx="4363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138489" y="3727466"/>
            <a:ext cx="6921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792924" y="4370447"/>
            <a:ext cx="4363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6000">
        <p14:shred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795883" y="2658721"/>
            <a:ext cx="9854035" cy="597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蜘蛛织完了那条长长的围巾。（改为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字句）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660790" y="3355067"/>
            <a:ext cx="60433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那条长长的围巾被蜘蛛织完了。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2660790" y="4795693"/>
            <a:ext cx="60433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长颈鹿的脑袋从树叶间露出来。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2"/>
          <p:cNvSpPr txBox="1">
            <a:spLocks noChangeArrowheads="1"/>
          </p:cNvSpPr>
          <p:nvPr/>
        </p:nvSpPr>
        <p:spPr bwMode="auto">
          <a:xfrm>
            <a:off x="1856209" y="1868146"/>
            <a:ext cx="3468688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3000"/>
              </a:spcBef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二、按要求写句子。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795884" y="4095409"/>
            <a:ext cx="8515350" cy="597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长颈鹿的脑袋露出来。（</a:t>
            </a:r>
            <a:r>
              <a:rPr lang="zh-CN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扩写句子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5000">
        <p14:shred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sp>
        <p:nvSpPr>
          <p:cNvPr id="2" name="文本框 14"/>
          <p:cNvSpPr txBox="1">
            <a:spLocks noChangeArrowheads="1"/>
          </p:cNvSpPr>
          <p:nvPr/>
        </p:nvSpPr>
        <p:spPr bwMode="auto">
          <a:xfrm>
            <a:off x="1974609" y="2062563"/>
            <a:ext cx="7200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等线" panose="02010600030101010101" charset="-122"/>
              </a:rPr>
              <a:t>三、看拼音，写词语。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sym typeface="等线" panose="02010600030101010101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322272" y="2898293"/>
            <a:ext cx="8067675" cy="2116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shānɡ diàn         jué dìnɡ          ɡōnɡ fu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     ）    （             ）    （            ）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zhōnɡ yú            jiāo huàn         xīnɡ qī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   ）      （              ）    （          ） 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252824" y="3374465"/>
            <a:ext cx="2599037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spc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   店</a:t>
            </a:r>
            <a:endParaRPr lang="zh-CN" altLang="en-US" sz="3200" b="1" spc="1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87867" y="3374464"/>
            <a:ext cx="2816265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  定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702671" y="3374464"/>
            <a:ext cx="1820862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  夫 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711954" y="4443373"/>
            <a:ext cx="1594332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   于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327702" y="4381904"/>
            <a:ext cx="1752780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   换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7991596" y="4412638"/>
            <a:ext cx="1243012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星 期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3000">
        <p14:shred/>
      </p:transition>
    </mc:Choice>
    <mc:Fallback>
      <p:transition spd="slow" advClick="0" advTm="1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sp>
        <p:nvSpPr>
          <p:cNvPr id="2" name="文本框 14"/>
          <p:cNvSpPr txBox="1">
            <a:spLocks noChangeArrowheads="1"/>
          </p:cNvSpPr>
          <p:nvPr/>
        </p:nvSpPr>
        <p:spPr bwMode="auto">
          <a:xfrm>
            <a:off x="3278791" y="2165671"/>
            <a:ext cx="7456487" cy="310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等线" panose="02010600030101010101" charset="-122"/>
              </a:rPr>
              <a:t>四、填上合适的量词。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sym typeface="等线" panose="02010600030101010101" charset="-122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等线" panose="02010600030101010101" charset="-122"/>
              </a:rPr>
              <a:t>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一（    ）河马 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一 （    ）星期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一（    ）商店    一 （    ）小木屋 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一（    ）招牌    一 （    ）蜈蚣         </a:t>
            </a:r>
            <a:endParaRPr lang="zh-CN" altLang="en-US" sz="2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等线" panose="02010600030101010101" charset="-122"/>
            </a:endParaRPr>
          </a:p>
        </p:txBody>
      </p:sp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4347801" y="3038133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0"/>
          <p:cNvSpPr txBox="1">
            <a:spLocks noChangeArrowheads="1"/>
          </p:cNvSpPr>
          <p:nvPr/>
        </p:nvSpPr>
        <p:spPr bwMode="auto">
          <a:xfrm>
            <a:off x="7066821" y="2986047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0"/>
          <p:cNvSpPr txBox="1">
            <a:spLocks noChangeArrowheads="1"/>
          </p:cNvSpPr>
          <p:nvPr/>
        </p:nvSpPr>
        <p:spPr bwMode="auto">
          <a:xfrm>
            <a:off x="4347801" y="3888135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0"/>
          <p:cNvSpPr txBox="1">
            <a:spLocks noChangeArrowheads="1"/>
          </p:cNvSpPr>
          <p:nvPr/>
        </p:nvSpPr>
        <p:spPr bwMode="auto">
          <a:xfrm>
            <a:off x="7066821" y="3888135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间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0"/>
          <p:cNvSpPr txBox="1">
            <a:spLocks noChangeArrowheads="1"/>
          </p:cNvSpPr>
          <p:nvPr/>
        </p:nvSpPr>
        <p:spPr bwMode="auto">
          <a:xfrm>
            <a:off x="4347801" y="4757483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块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7066821" y="4750289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3000">
        <p14:shred/>
      </p:transition>
    </mc:Choice>
    <mc:Fallback>
      <p:transition spd="slow" advClick="0" advTm="1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861862" y="2558213"/>
            <a:ext cx="8131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卖什么呢？就卖口罩吧。（仿写设问句）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2861861" y="3998075"/>
            <a:ext cx="10807839" cy="108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还是卖围巾吧，因为围巾织起来很简单。 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（换个说法，句意不变）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3030137" y="3350375"/>
            <a:ext cx="7794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3011086" y="5341100"/>
            <a:ext cx="123137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3250799" y="3240838"/>
            <a:ext cx="61833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春天在哪里？在小朋友的眼睛里。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3168249" y="5263313"/>
            <a:ext cx="7518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因为围巾织起来很简单，还是卖围巾吧。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7"/>
          <p:cNvSpPr>
            <a:spLocks noChangeArrowheads="1"/>
          </p:cNvSpPr>
          <p:nvPr/>
        </p:nvSpPr>
        <p:spPr bwMode="auto">
          <a:xfrm>
            <a:off x="2121704" y="1700764"/>
            <a:ext cx="3416320" cy="597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等线" panose="02010600030101010101" charset="-122"/>
              </a:rPr>
              <a:t>五、按要求写句子。</a:t>
            </a:r>
            <a:endParaRPr lang="en-US" altLang="zh-CN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等线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5000">
        <p14:shred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341422" y="1827233"/>
            <a:ext cx="8018463" cy="589863"/>
            <a:chOff x="480664" y="1839159"/>
            <a:chExt cx="8926181" cy="785735"/>
          </a:xfrm>
        </p:grpSpPr>
        <p:sp>
          <p:nvSpPr>
            <p:cNvPr id="3" name="文本框 8"/>
            <p:cNvSpPr txBox="1">
              <a:spLocks noChangeArrowheads="1"/>
            </p:cNvSpPr>
            <p:nvPr/>
          </p:nvSpPr>
          <p:spPr bwMode="auto">
            <a:xfrm>
              <a:off x="998078" y="1839159"/>
              <a:ext cx="8408767" cy="755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3675"/>
                </a:lnSpc>
              </a:pPr>
              <a:r>
                <a:rPr lang="zh-CN" altLang="en-US" sz="32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根据示意图把这个故事和家人讲一讲。</a:t>
              </a:r>
              <a:endPara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" name="文本框 9"/>
            <p:cNvSpPr txBox="1">
              <a:spLocks noChangeArrowheads="1"/>
            </p:cNvSpPr>
            <p:nvPr/>
          </p:nvSpPr>
          <p:spPr bwMode="auto">
            <a:xfrm>
              <a:off x="480664" y="1869851"/>
              <a:ext cx="654476" cy="755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3675"/>
                </a:lnSpc>
              </a:pPr>
              <a:r>
                <a:rPr lang="zh-CN" altLang="en-US" sz="32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◎</a:t>
              </a:r>
              <a:r>
                <a:rPr lang="zh-CN" altLang="en-US" sz="32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zh-CN" sz="32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" name="图片 1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702346" y="2611920"/>
            <a:ext cx="4787308" cy="3389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5000">
        <p14:shred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课文导读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149234" y="1634279"/>
            <a:ext cx="8595006" cy="1233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有一只蜘蛛，每天蹲在网上等着小飞虫落在上面，好寂寞，好无聊啊。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753313" y="3161335"/>
            <a:ext cx="998538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20717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寂寞</a:t>
            </a:r>
            <a:endParaRPr lang="zh-CN" altLang="en-US" sz="3200" b="1">
              <a:solidFill>
                <a:srgbClr val="20717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385263" y="3164510"/>
            <a:ext cx="1000125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20717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无聊</a:t>
            </a:r>
            <a:endParaRPr lang="zh-CN" altLang="en-US" sz="3200" b="1">
              <a:solidFill>
                <a:srgbClr val="20717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" name="组合 10"/>
          <p:cNvGrpSpPr/>
          <p:nvPr/>
        </p:nvGrpSpPr>
        <p:grpSpPr>
          <a:xfrm>
            <a:off x="5627901" y="3977310"/>
            <a:ext cx="3232150" cy="631825"/>
            <a:chOff x="4183969" y="2991485"/>
            <a:chExt cx="3231970" cy="632061"/>
          </a:xfrm>
        </p:grpSpPr>
        <p:grpSp>
          <p:nvGrpSpPr>
            <p:cNvPr id="9" name="组合 22"/>
            <p:cNvGrpSpPr/>
            <p:nvPr/>
          </p:nvGrpSpPr>
          <p:grpSpPr>
            <a:xfrm>
              <a:off x="4183969" y="3016895"/>
              <a:ext cx="3157995" cy="606651"/>
              <a:chOff x="4354786" y="1193648"/>
              <a:chExt cx="2342462" cy="606651"/>
            </a:xfrm>
          </p:grpSpPr>
          <p:sp>
            <p:nvSpPr>
              <p:cNvPr id="11" name="矩形: 圆角 10"/>
              <p:cNvSpPr/>
              <p:nvPr/>
            </p:nvSpPr>
            <p:spPr bwMode="auto">
              <a:xfrm>
                <a:off x="4371271" y="1226997"/>
                <a:ext cx="2325507" cy="573302"/>
              </a:xfrm>
              <a:prstGeom prst="roundRect">
                <a:avLst/>
              </a:prstGeom>
              <a:pattFill prst="wdUpDiag">
                <a:fgClr>
                  <a:schemeClr val="tx1">
                    <a:lumMod val="75000"/>
                    <a:lumOff val="25000"/>
                  </a:schemeClr>
                </a:fgClr>
                <a:bgClr>
                  <a:schemeClr val="bg1">
                    <a:lumMod val="50000"/>
                  </a:schemeClr>
                </a:bgClr>
              </a:patt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矩形: 圆角 11"/>
              <p:cNvSpPr/>
              <p:nvPr/>
            </p:nvSpPr>
            <p:spPr bwMode="auto">
              <a:xfrm>
                <a:off x="4354786" y="1193647"/>
                <a:ext cx="2329040" cy="573303"/>
              </a:xfrm>
              <a:prstGeom prst="roundRect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文本框 4"/>
            <p:cNvSpPr txBox="1">
              <a:spLocks noChangeArrowheads="1"/>
            </p:cNvSpPr>
            <p:nvPr/>
          </p:nvSpPr>
          <p:spPr bwMode="auto">
            <a:xfrm>
              <a:off x="4227055" y="2991485"/>
              <a:ext cx="3188884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寂寞：孤单冷清。</a:t>
              </a:r>
              <a:endParaRPr lang="zh-CN" alt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3" name="图片 9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27651" y="3384919"/>
            <a:ext cx="2615538" cy="2135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1"/>
          <p:cNvGrpSpPr/>
          <p:nvPr/>
        </p:nvGrpSpPr>
        <p:grpSpPr>
          <a:xfrm>
            <a:off x="5632663" y="4850435"/>
            <a:ext cx="4432300" cy="600075"/>
            <a:chOff x="4188285" y="3865610"/>
            <a:chExt cx="4432970" cy="598865"/>
          </a:xfrm>
        </p:grpSpPr>
        <p:grpSp>
          <p:nvGrpSpPr>
            <p:cNvPr id="15" name="组合 26"/>
            <p:cNvGrpSpPr/>
            <p:nvPr/>
          </p:nvGrpSpPr>
          <p:grpSpPr>
            <a:xfrm>
              <a:off x="4188285" y="3865610"/>
              <a:ext cx="4355454" cy="598865"/>
              <a:chOff x="4354786" y="1193685"/>
              <a:chExt cx="2344518" cy="598865"/>
            </a:xfrm>
          </p:grpSpPr>
          <p:sp>
            <p:nvSpPr>
              <p:cNvPr id="17" name="矩形: 圆角 16"/>
              <p:cNvSpPr/>
              <p:nvPr/>
            </p:nvSpPr>
            <p:spPr bwMode="auto">
              <a:xfrm>
                <a:off x="4373589" y="1219034"/>
                <a:ext cx="2325563" cy="573516"/>
              </a:xfrm>
              <a:prstGeom prst="roundRect">
                <a:avLst/>
              </a:prstGeom>
              <a:pattFill prst="wdUpDiag">
                <a:fgClr>
                  <a:schemeClr val="tx1">
                    <a:lumMod val="75000"/>
                    <a:lumOff val="25000"/>
                  </a:schemeClr>
                </a:fgClr>
                <a:bgClr>
                  <a:schemeClr val="bg1">
                    <a:lumMod val="50000"/>
                  </a:schemeClr>
                </a:bgClr>
              </a:patt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矩形: 圆角 17"/>
              <p:cNvSpPr/>
              <p:nvPr/>
            </p:nvSpPr>
            <p:spPr bwMode="auto">
              <a:xfrm>
                <a:off x="4354786" y="1193685"/>
                <a:ext cx="2328982" cy="573516"/>
              </a:xfrm>
              <a:prstGeom prst="roundRect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文本框 5"/>
            <p:cNvSpPr txBox="1">
              <a:spLocks noChangeArrowheads="1"/>
            </p:cNvSpPr>
            <p:nvPr/>
          </p:nvSpPr>
          <p:spPr bwMode="auto">
            <a:xfrm>
              <a:off x="4227055" y="3873768"/>
              <a:ext cx="4394200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无聊：由于清闲而烦闷。</a:t>
              </a:r>
              <a:endParaRPr lang="zh-CN" altLang="en-US" sz="30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12000">
        <p14:doors dir="vert"/>
      </p:transition>
    </mc:Choice>
    <mc:Fallback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课文导读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457886" y="1082400"/>
            <a:ext cx="1981200" cy="67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开店过程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1947160" y="1899957"/>
            <a:ext cx="2524125" cy="59792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baseline="30000" dirty="0">
                <a:solidFill>
                  <a:srgbClr val="FF0000"/>
                </a:solidFill>
                <a:effectLst>
                  <a:outerShdw blurRad="508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★ </a:t>
            </a:r>
            <a:r>
              <a:rPr lang="zh-CN" altLang="en-US" sz="28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蜘蛛的想法</a:t>
            </a:r>
            <a:endParaRPr lang="zh-CN" altLang="en-US" sz="2800" b="1" dirty="0">
              <a:latin typeface="微软雅黑" panose="020B0503020204020204" pitchFamily="34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1906648" y="2577819"/>
            <a:ext cx="8142288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◇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卖什么呢？就卖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口罩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吧，因为口罩织起来很简单。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1906648" y="3201707"/>
            <a:ext cx="8142288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◇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还是卖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围巾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吧，因为围巾织起来很简单。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1906648" y="3827182"/>
            <a:ext cx="8142288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aseline="30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◇ 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还是卖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袜子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吧，因为袜子织起来很简单。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2117786" y="4487582"/>
            <a:ext cx="3149600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决定卖什么的理由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100577" y="4541557"/>
            <a:ext cx="49736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什么织起来简单就卖什么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9"/>
          <p:cNvGrpSpPr/>
          <p:nvPr/>
        </p:nvGrpSpPr>
        <p:grpSpPr>
          <a:xfrm>
            <a:off x="2786505" y="5348217"/>
            <a:ext cx="2803525" cy="577850"/>
            <a:chOff x="863060" y="3955758"/>
            <a:chExt cx="2804144" cy="578559"/>
          </a:xfrm>
        </p:grpSpPr>
        <p:grpSp>
          <p:nvGrpSpPr>
            <p:cNvPr id="12" name="组合 12"/>
            <p:cNvGrpSpPr/>
            <p:nvPr/>
          </p:nvGrpSpPr>
          <p:grpSpPr>
            <a:xfrm>
              <a:off x="863060" y="3993592"/>
              <a:ext cx="2796394" cy="540725"/>
              <a:chOff x="4354786" y="1193685"/>
              <a:chExt cx="2358837" cy="614363"/>
            </a:xfrm>
          </p:grpSpPr>
          <p:sp>
            <p:nvSpPr>
              <p:cNvPr id="14" name="矩形: 圆角 13"/>
              <p:cNvSpPr/>
              <p:nvPr/>
            </p:nvSpPr>
            <p:spPr bwMode="auto">
              <a:xfrm>
                <a:off x="4388270" y="1235576"/>
                <a:ext cx="2325192" cy="572472"/>
              </a:xfrm>
              <a:prstGeom prst="roundRect">
                <a:avLst/>
              </a:prstGeom>
              <a:pattFill prst="wdUpDiag">
                <a:fgClr>
                  <a:schemeClr val="tx1">
                    <a:lumMod val="75000"/>
                    <a:lumOff val="25000"/>
                  </a:schemeClr>
                </a:fgClr>
                <a:bgClr>
                  <a:schemeClr val="bg1">
                    <a:lumMod val="50000"/>
                  </a:schemeClr>
                </a:bgClr>
              </a:patt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: 圆角 14"/>
              <p:cNvSpPr/>
              <p:nvPr/>
            </p:nvSpPr>
            <p:spPr bwMode="auto">
              <a:xfrm>
                <a:off x="4354786" y="1194040"/>
                <a:ext cx="2329210" cy="572473"/>
              </a:xfrm>
              <a:prstGeom prst="roundRect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文本框 1"/>
            <p:cNvSpPr txBox="1">
              <a:spLocks noChangeArrowheads="1"/>
            </p:cNvSpPr>
            <p:nvPr/>
          </p:nvSpPr>
          <p:spPr bwMode="auto">
            <a:xfrm>
              <a:off x="863060" y="3955758"/>
              <a:ext cx="2804144" cy="566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做事随意、草率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8"/>
          <p:cNvGrpSpPr/>
          <p:nvPr/>
        </p:nvGrpSpPr>
        <p:grpSpPr>
          <a:xfrm>
            <a:off x="6120255" y="5341867"/>
            <a:ext cx="3173412" cy="584200"/>
            <a:chOff x="4816259" y="3949400"/>
            <a:chExt cx="3173117" cy="584917"/>
          </a:xfrm>
        </p:grpSpPr>
        <p:grpSp>
          <p:nvGrpSpPr>
            <p:cNvPr id="17" name="组合 15"/>
            <p:cNvGrpSpPr/>
            <p:nvPr/>
          </p:nvGrpSpPr>
          <p:grpSpPr>
            <a:xfrm>
              <a:off x="4816259" y="3993592"/>
              <a:ext cx="3093405" cy="540725"/>
              <a:chOff x="4354786" y="1193685"/>
              <a:chExt cx="2358837" cy="614363"/>
            </a:xfrm>
          </p:grpSpPr>
          <p:sp>
            <p:nvSpPr>
              <p:cNvPr id="19" name="矩形: 圆角 18"/>
              <p:cNvSpPr/>
              <p:nvPr/>
            </p:nvSpPr>
            <p:spPr bwMode="auto">
              <a:xfrm>
                <a:off x="4387467" y="1235576"/>
                <a:ext cx="2326418" cy="572472"/>
              </a:xfrm>
              <a:prstGeom prst="roundRect">
                <a:avLst/>
              </a:prstGeom>
              <a:pattFill prst="wdUpDiag">
                <a:fgClr>
                  <a:schemeClr val="tx1">
                    <a:lumMod val="75000"/>
                    <a:lumOff val="25000"/>
                  </a:schemeClr>
                </a:fgClr>
                <a:bgClr>
                  <a:schemeClr val="bg1">
                    <a:lumMod val="50000"/>
                  </a:schemeClr>
                </a:bgClr>
              </a:patt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矩形: 圆角 19"/>
              <p:cNvSpPr/>
              <p:nvPr/>
            </p:nvSpPr>
            <p:spPr bwMode="auto">
              <a:xfrm>
                <a:off x="4354786" y="1194040"/>
                <a:ext cx="2328839" cy="572473"/>
              </a:xfrm>
              <a:prstGeom prst="roundRect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文本框 1"/>
            <p:cNvSpPr txBox="1">
              <a:spLocks noChangeArrowheads="1"/>
            </p:cNvSpPr>
            <p:nvPr/>
          </p:nvSpPr>
          <p:spPr bwMode="auto">
            <a:xfrm>
              <a:off x="4824011" y="3949400"/>
              <a:ext cx="3165365" cy="566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想法不坚定、简单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6000">
        <p14:prism/>
      </p:transition>
    </mc:Choice>
    <mc:Fallback>
      <p:transition spd="slow" advClick="0" advTm="1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课文导读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246630" y="1611313"/>
            <a:ext cx="6816725" cy="59792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baseline="30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★ 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思考：这三句话的句式有什么特点？</a:t>
            </a:r>
            <a:endParaRPr lang="en-US" altLang="zh-CN" sz="28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246630" y="2495550"/>
            <a:ext cx="3678238" cy="597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先说结果，再说原因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83988" y="2493963"/>
            <a:ext cx="4060825" cy="597921"/>
            <a:chOff x="4460875" y="1274763"/>
            <a:chExt cx="4060825" cy="597921"/>
          </a:xfrm>
        </p:grpSpPr>
        <p:sp>
          <p:nvSpPr>
            <p:cNvPr id="5" name="文本框 3"/>
            <p:cNvSpPr txBox="1">
              <a:spLocks noChangeArrowheads="1"/>
            </p:cNvSpPr>
            <p:nvPr/>
          </p:nvSpPr>
          <p:spPr bwMode="auto">
            <a:xfrm>
              <a:off x="4843463" y="1274763"/>
              <a:ext cx="3678237" cy="597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因果倒置，强调结果</a:t>
              </a:r>
              <a:endPara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箭头: 右 6"/>
            <p:cNvSpPr/>
            <p:nvPr/>
          </p:nvSpPr>
          <p:spPr bwMode="auto">
            <a:xfrm>
              <a:off x="4460875" y="1489075"/>
              <a:ext cx="252413" cy="290513"/>
            </a:xfrm>
            <a:prstGeom prst="rightArrow">
              <a:avLst>
                <a:gd name="adj1" fmla="val 50000"/>
                <a:gd name="adj2" fmla="val 42985"/>
              </a:avLst>
            </a:prstGeom>
            <a:solidFill>
              <a:srgbClr val="D1F1F7"/>
            </a:solidFill>
            <a:ln w="6350">
              <a:solidFill>
                <a:srgbClr val="24A8C2"/>
              </a:solidFill>
            </a:ln>
            <a:effectLst>
              <a:outerShdw blurRad="38100" sx="101000" sy="101000" algn="c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948305" y="3429000"/>
            <a:ext cx="68167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baseline="30000">
                <a:solidFill>
                  <a:srgbClr val="FF0000"/>
                </a:solidFill>
                <a:effectLst>
                  <a:outerShdw blurRad="508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▲ 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就卖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口罩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吧，因为口罩织起来很简单。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48305" y="4630738"/>
            <a:ext cx="68167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baseline="30000">
                <a:solidFill>
                  <a:srgbClr val="FF0000"/>
                </a:solidFill>
                <a:effectLst>
                  <a:outerShdw blurRad="508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▲ 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因为口罩织起来很简单，就卖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口罩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吧。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267393" y="3944938"/>
            <a:ext cx="1920875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229793" y="5176838"/>
            <a:ext cx="1998662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465445" y="3935413"/>
            <a:ext cx="3778250" cy="95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267393" y="5183188"/>
            <a:ext cx="3779837" cy="793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任意多边形: 形状 14"/>
          <p:cNvSpPr/>
          <p:nvPr/>
        </p:nvSpPr>
        <p:spPr>
          <a:xfrm>
            <a:off x="2205355" y="3706813"/>
            <a:ext cx="742950" cy="1419225"/>
          </a:xfrm>
          <a:custGeom>
            <a:avLst/>
            <a:gdLst>
              <a:gd name="connsiteX0" fmla="*/ 670039 w 846240"/>
              <a:gd name="connsiteY0" fmla="*/ 0 h 1613994"/>
              <a:gd name="connsiteX1" fmla="*/ 837200 w 846240"/>
              <a:gd name="connsiteY1" fmla="*/ 148855 h 1613994"/>
              <a:gd name="connsiteX2" fmla="*/ 670039 w 846240"/>
              <a:gd name="connsiteY2" fmla="*/ 297709 h 1613994"/>
              <a:gd name="connsiteX3" fmla="*/ 670039 w 846240"/>
              <a:gd name="connsiteY3" fmla="*/ 195806 h 1613994"/>
              <a:gd name="connsiteX4" fmla="*/ 554063 w 846240"/>
              <a:gd name="connsiteY4" fmla="*/ 195806 h 1613994"/>
              <a:gd name="connsiteX5" fmla="*/ 93903 w 846240"/>
              <a:gd name="connsiteY5" fmla="*/ 655966 h 1613994"/>
              <a:gd name="connsiteX6" fmla="*/ 93903 w 846240"/>
              <a:gd name="connsiteY6" fmla="*/ 961864 h 1613994"/>
              <a:gd name="connsiteX7" fmla="*/ 554063 w 846240"/>
              <a:gd name="connsiteY7" fmla="*/ 1422024 h 1613994"/>
              <a:gd name="connsiteX8" fmla="*/ 666085 w 846240"/>
              <a:gd name="connsiteY8" fmla="*/ 1422024 h 1613994"/>
              <a:gd name="connsiteX9" fmla="*/ 666085 w 846240"/>
              <a:gd name="connsiteY9" fmla="*/ 1418188 h 1613994"/>
              <a:gd name="connsiteX10" fmla="*/ 679079 w 846240"/>
              <a:gd name="connsiteY10" fmla="*/ 1418188 h 1613994"/>
              <a:gd name="connsiteX11" fmla="*/ 679079 w 846240"/>
              <a:gd name="connsiteY11" fmla="*/ 1316285 h 1613994"/>
              <a:gd name="connsiteX12" fmla="*/ 846240 w 846240"/>
              <a:gd name="connsiteY12" fmla="*/ 1465140 h 1613994"/>
              <a:gd name="connsiteX13" fmla="*/ 679079 w 846240"/>
              <a:gd name="connsiteY13" fmla="*/ 1613994 h 1613994"/>
              <a:gd name="connsiteX14" fmla="*/ 679079 w 846240"/>
              <a:gd name="connsiteY14" fmla="*/ 1512091 h 1613994"/>
              <a:gd name="connsiteX15" fmla="*/ 667206 w 846240"/>
              <a:gd name="connsiteY15" fmla="*/ 1512091 h 1613994"/>
              <a:gd name="connsiteX16" fmla="*/ 667206 w 846240"/>
              <a:gd name="connsiteY16" fmla="*/ 1515927 h 1613994"/>
              <a:gd name="connsiteX17" fmla="*/ 554063 w 846240"/>
              <a:gd name="connsiteY17" fmla="*/ 1515927 h 1613994"/>
              <a:gd name="connsiteX18" fmla="*/ 0 w 846240"/>
              <a:gd name="connsiteY18" fmla="*/ 961864 h 1613994"/>
              <a:gd name="connsiteX19" fmla="*/ 0 w 846240"/>
              <a:gd name="connsiteY19" fmla="*/ 655966 h 1613994"/>
              <a:gd name="connsiteX20" fmla="*/ 554063 w 846240"/>
              <a:gd name="connsiteY20" fmla="*/ 101903 h 1613994"/>
              <a:gd name="connsiteX21" fmla="*/ 670039 w 846240"/>
              <a:gd name="connsiteY21" fmla="*/ 101903 h 1613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46240" h="1613994">
                <a:moveTo>
                  <a:pt x="670039" y="0"/>
                </a:moveTo>
                <a:lnTo>
                  <a:pt x="837200" y="148855"/>
                </a:lnTo>
                <a:lnTo>
                  <a:pt x="670039" y="297709"/>
                </a:lnTo>
                <a:lnTo>
                  <a:pt x="670039" y="195806"/>
                </a:lnTo>
                <a:lnTo>
                  <a:pt x="554063" y="195806"/>
                </a:lnTo>
                <a:cubicBezTo>
                  <a:pt x="299924" y="195806"/>
                  <a:pt x="93903" y="401827"/>
                  <a:pt x="93903" y="655966"/>
                </a:cubicBezTo>
                <a:lnTo>
                  <a:pt x="93903" y="961864"/>
                </a:lnTo>
                <a:cubicBezTo>
                  <a:pt x="93903" y="1216003"/>
                  <a:pt x="299924" y="1422024"/>
                  <a:pt x="554063" y="1422024"/>
                </a:cubicBezTo>
                <a:lnTo>
                  <a:pt x="666085" y="1422024"/>
                </a:lnTo>
                <a:lnTo>
                  <a:pt x="666085" y="1418188"/>
                </a:lnTo>
                <a:lnTo>
                  <a:pt x="679079" y="1418188"/>
                </a:lnTo>
                <a:lnTo>
                  <a:pt x="679079" y="1316285"/>
                </a:lnTo>
                <a:lnTo>
                  <a:pt x="846240" y="1465140"/>
                </a:lnTo>
                <a:lnTo>
                  <a:pt x="679079" y="1613994"/>
                </a:lnTo>
                <a:lnTo>
                  <a:pt x="679079" y="1512091"/>
                </a:lnTo>
                <a:lnTo>
                  <a:pt x="667206" y="1512091"/>
                </a:lnTo>
                <a:lnTo>
                  <a:pt x="667206" y="1515927"/>
                </a:lnTo>
                <a:lnTo>
                  <a:pt x="554063" y="1515927"/>
                </a:lnTo>
                <a:cubicBezTo>
                  <a:pt x="248062" y="1515927"/>
                  <a:pt x="0" y="1267865"/>
                  <a:pt x="0" y="961864"/>
                </a:cubicBezTo>
                <a:lnTo>
                  <a:pt x="0" y="655966"/>
                </a:lnTo>
                <a:cubicBezTo>
                  <a:pt x="0" y="349965"/>
                  <a:pt x="248062" y="101903"/>
                  <a:pt x="554063" y="101903"/>
                </a:cubicBezTo>
                <a:lnTo>
                  <a:pt x="670039" y="101903"/>
                </a:lnTo>
                <a:close/>
              </a:path>
            </a:pathLst>
          </a:custGeom>
          <a:solidFill>
            <a:srgbClr val="D1F1F7"/>
          </a:solidFill>
          <a:ln>
            <a:solidFill>
              <a:srgbClr val="2EABC5"/>
            </a:solidFill>
          </a:ln>
          <a:effectLst>
            <a:outerShdw blurRad="38100" sx="101000" sy="101000" algn="c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25"/>
          <p:cNvSpPr txBox="1">
            <a:spLocks noChangeArrowheads="1"/>
          </p:cNvSpPr>
          <p:nvPr/>
        </p:nvSpPr>
        <p:spPr bwMode="auto">
          <a:xfrm>
            <a:off x="3740468" y="3894138"/>
            <a:ext cx="1077912" cy="597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结果</a:t>
            </a:r>
            <a:endParaRPr lang="en-US" altLang="zh-CN" sz="28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26"/>
          <p:cNvSpPr txBox="1">
            <a:spLocks noChangeArrowheads="1"/>
          </p:cNvSpPr>
          <p:nvPr/>
        </p:nvSpPr>
        <p:spPr bwMode="auto">
          <a:xfrm>
            <a:off x="7690168" y="5067300"/>
            <a:ext cx="1077912" cy="597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结果</a:t>
            </a:r>
            <a:endParaRPr lang="en-US" altLang="zh-CN" sz="28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文本框 28"/>
          <p:cNvSpPr txBox="1">
            <a:spLocks noChangeArrowheads="1"/>
          </p:cNvSpPr>
          <p:nvPr/>
        </p:nvSpPr>
        <p:spPr bwMode="auto">
          <a:xfrm>
            <a:off x="6784657" y="3887788"/>
            <a:ext cx="1076325" cy="597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原因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文本框 29"/>
          <p:cNvSpPr txBox="1">
            <a:spLocks noChangeArrowheads="1"/>
          </p:cNvSpPr>
          <p:nvPr/>
        </p:nvSpPr>
        <p:spPr bwMode="auto">
          <a:xfrm>
            <a:off x="4669155" y="5067300"/>
            <a:ext cx="1077913" cy="597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原因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8000">
        <p14:prism/>
      </p:transition>
    </mc:Choice>
    <mc:Fallback>
      <p:transition spd="slow" advClick="0" advTm="2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课文导读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115756" y="1714883"/>
            <a:ext cx="2522538" cy="59792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baseline="30000">
                <a:solidFill>
                  <a:srgbClr val="FF0000"/>
                </a:solidFill>
                <a:effectLst>
                  <a:outerShdw blurRad="508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★ </a:t>
            </a:r>
            <a:r>
              <a:rPr lang="zh-CN" altLang="en-US" sz="2800" b="1">
                <a:latin typeface="微软雅黑" panose="020B0503020204020204" pitchFamily="34" charset="-122"/>
                <a:sym typeface="微软雅黑" panose="020B0503020204020204" pitchFamily="34" charset="-122"/>
              </a:rPr>
              <a:t>蜘蛛的招牌</a:t>
            </a:r>
            <a:endParaRPr lang="zh-CN" altLang="en-US" sz="2800" b="1">
              <a:latin typeface="微软雅黑" panose="020B0503020204020204" pitchFamily="34" charset="-122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2115756" y="2441958"/>
            <a:ext cx="6448425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baseline="30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◇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口罩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编织店，每位顾客只需付一元钱。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115756" y="3067433"/>
            <a:ext cx="6448425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◇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围巾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编织店，每位顾客只需付一元钱。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2115756" y="3694495"/>
            <a:ext cx="6448425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baseline="30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◇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袜子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编织店，每位顾客只需付一元钱。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2257837" y="4453509"/>
            <a:ext cx="7939088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不论品种，不计大小、长短、多少，统统一元钱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4"/>
          <p:cNvGrpSpPr/>
          <p:nvPr/>
        </p:nvGrpSpPr>
        <p:grpSpPr>
          <a:xfrm>
            <a:off x="5278056" y="5237259"/>
            <a:ext cx="2077334" cy="633702"/>
            <a:chOff x="863060" y="3993592"/>
            <a:chExt cx="3020136" cy="540725"/>
          </a:xfrm>
        </p:grpSpPr>
        <p:grpSp>
          <p:nvGrpSpPr>
            <p:cNvPr id="13" name="组合 15"/>
            <p:cNvGrpSpPr/>
            <p:nvPr/>
          </p:nvGrpSpPr>
          <p:grpSpPr>
            <a:xfrm>
              <a:off x="863060" y="3993592"/>
              <a:ext cx="2807194" cy="540725"/>
              <a:chOff x="4354786" y="1193685"/>
              <a:chExt cx="2367947" cy="614363"/>
            </a:xfrm>
          </p:grpSpPr>
          <p:sp>
            <p:nvSpPr>
              <p:cNvPr id="15" name="矩形: 圆角 14"/>
              <p:cNvSpPr/>
              <p:nvPr/>
            </p:nvSpPr>
            <p:spPr bwMode="auto">
              <a:xfrm>
                <a:off x="4397617" y="1235520"/>
                <a:ext cx="2324545" cy="572528"/>
              </a:xfrm>
              <a:prstGeom prst="roundRect">
                <a:avLst/>
              </a:prstGeom>
              <a:pattFill prst="wdUpDiag">
                <a:fgClr>
                  <a:schemeClr val="tx1">
                    <a:lumMod val="75000"/>
                    <a:lumOff val="25000"/>
                  </a:schemeClr>
                </a:fgClr>
                <a:bgClr>
                  <a:schemeClr val="bg1">
                    <a:lumMod val="50000"/>
                  </a:schemeClr>
                </a:bgClr>
              </a:patt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28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矩形: 圆角 15"/>
              <p:cNvSpPr/>
              <p:nvPr/>
            </p:nvSpPr>
            <p:spPr bwMode="auto">
              <a:xfrm>
                <a:off x="4354786" y="1193965"/>
                <a:ext cx="2328438" cy="572528"/>
              </a:xfrm>
              <a:prstGeom prst="roundRect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28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文本框 1"/>
            <p:cNvSpPr txBox="1">
              <a:spLocks noChangeArrowheads="1"/>
            </p:cNvSpPr>
            <p:nvPr/>
          </p:nvSpPr>
          <p:spPr bwMode="auto">
            <a:xfrm>
              <a:off x="1079053" y="3993838"/>
              <a:ext cx="2804143" cy="482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头脑简单</a:t>
              </a:r>
              <a:endPara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3000">
        <p14:prism/>
      </p:transition>
    </mc:Choice>
    <mc:Fallback>
      <p:transition spd="slow" advClick="0" advTm="1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课文导读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86439" y="1689822"/>
            <a:ext cx="10332414" cy="59792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baseline="30000" dirty="0">
                <a:solidFill>
                  <a:srgbClr val="FF0000"/>
                </a:solidFill>
                <a:effectLst>
                  <a:outerShdw blurRad="508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★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讨论：</a:t>
            </a:r>
            <a:r>
              <a:rPr lang="zh-CN" altLang="en-US" sz="28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蜘蛛三次开店，商品的标价都是一元钱，这样做对吗？</a:t>
            </a:r>
            <a:endParaRPr lang="zh-CN" altLang="en-US" sz="2800" b="1" dirty="0">
              <a:latin typeface="微软雅黑" panose="020B0503020204020204" pitchFamily="34" charset="-122"/>
            </a:endParaRPr>
          </a:p>
        </p:txBody>
      </p:sp>
      <p:pic>
        <p:nvPicPr>
          <p:cNvPr id="3" name="图片 16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485044" y="2803672"/>
            <a:ext cx="2979738" cy="294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19"/>
          <p:cNvGrpSpPr/>
          <p:nvPr/>
        </p:nvGrpSpPr>
        <p:grpSpPr>
          <a:xfrm>
            <a:off x="1883078" y="2906572"/>
            <a:ext cx="4933950" cy="2749550"/>
            <a:chOff x="853694" y="1925291"/>
            <a:chExt cx="4934479" cy="2750159"/>
          </a:xfrm>
        </p:grpSpPr>
        <p:sp>
          <p:nvSpPr>
            <p:cNvPr id="5" name="矩形: 圆角 4"/>
            <p:cNvSpPr/>
            <p:nvPr/>
          </p:nvSpPr>
          <p:spPr>
            <a:xfrm>
              <a:off x="853694" y="1925291"/>
              <a:ext cx="4801115" cy="2750159"/>
            </a:xfrm>
            <a:prstGeom prst="roundRect">
              <a:avLst/>
            </a:prstGeom>
            <a:solidFill>
              <a:srgbClr val="ECF9FC"/>
            </a:solidFill>
            <a:ln w="25400" cmpd="thinThick">
              <a:solidFill>
                <a:srgbClr val="2EABC5"/>
              </a:solidFill>
              <a:prstDash val="lgDashDot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17"/>
            <p:cNvSpPr txBox="1">
              <a:spLocks noChangeArrowheads="1"/>
            </p:cNvSpPr>
            <p:nvPr/>
          </p:nvSpPr>
          <p:spPr bwMode="auto">
            <a:xfrm>
              <a:off x="987573" y="1990608"/>
              <a:ext cx="4800600" cy="2608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这样标价不对，蜘蛛应该根据顾客的实际情况和自己的劳动来标价，使自己的劳动得到同等的价值，这样才会将店开好。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7000">
        <p14:prism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99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课文导读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023319" y="1747878"/>
            <a:ext cx="2522538" cy="6701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 b="1" baseline="30000" dirty="0">
                <a:solidFill>
                  <a:srgbClr val="FF0000"/>
                </a:solidFill>
                <a:effectLst>
                  <a:outerShdw blurRad="508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★ </a:t>
            </a:r>
            <a:r>
              <a:rPr lang="zh-CN" altLang="en-US" sz="3200" b="1" dirty="0">
                <a:latin typeface="微软雅黑" panose="020B0503020204020204" pitchFamily="34" charset="-122"/>
                <a:sym typeface="微软雅黑" panose="020B0503020204020204" pitchFamily="34" charset="-122"/>
              </a:rPr>
              <a:t>蜘蛛的顾客</a:t>
            </a:r>
            <a:endParaRPr lang="zh-CN" altLang="en-US" sz="3000" b="1" dirty="0">
              <a:latin typeface="微软雅黑" panose="020B0503020204020204" pitchFamily="34" charset="-122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2023319" y="2670215"/>
            <a:ext cx="8362950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aseline="30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◇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顾客来了，是一只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河马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。河马嘴巴那么大，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023319" y="3457615"/>
            <a:ext cx="8362950" cy="1158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◇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顾客来了，只见身子不见头。蜘蛛向上一看，原来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是一只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长颈鹿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，他的脖子和大树一样高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2023319" y="4837153"/>
            <a:ext cx="8132763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aseline="30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◇ 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原来那位顾客竟是一条四十二只脚的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蜈蚣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9000">
        <p14:prism/>
      </p:transition>
    </mc:Choice>
    <mc:Fallback>
      <p:transition spd="slow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5261" y="658005"/>
            <a:ext cx="3842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课文导读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603" y="520861"/>
            <a:ext cx="689658" cy="689658"/>
          </a:xfrm>
          <a:prstGeom prst="rect">
            <a:avLst/>
          </a:prstGeom>
        </p:spPr>
      </p:pic>
      <p:grpSp>
        <p:nvGrpSpPr>
          <p:cNvPr id="2" name="组合 12"/>
          <p:cNvGrpSpPr/>
          <p:nvPr/>
        </p:nvGrpSpPr>
        <p:grpSpPr>
          <a:xfrm>
            <a:off x="1712128" y="2543216"/>
            <a:ext cx="2154238" cy="1922463"/>
            <a:chOff x="620973" y="893928"/>
            <a:chExt cx="2154350" cy="192348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20973" y="1549914"/>
              <a:ext cx="2154350" cy="126749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4" name="文本框 7"/>
            <p:cNvSpPr txBox="1">
              <a:spLocks noChangeArrowheads="1"/>
            </p:cNvSpPr>
            <p:nvPr/>
          </p:nvSpPr>
          <p:spPr bwMode="auto">
            <a:xfrm>
              <a:off x="620973" y="893928"/>
              <a:ext cx="2122227" cy="523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口罩编织店</a:t>
              </a:r>
              <a:endPara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3"/>
          <p:cNvGrpSpPr/>
          <p:nvPr/>
        </p:nvGrpSpPr>
        <p:grpSpPr>
          <a:xfrm>
            <a:off x="4743667" y="1983673"/>
            <a:ext cx="2078037" cy="2571750"/>
            <a:chOff x="3394709" y="343575"/>
            <a:chExt cx="2077917" cy="257175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072532" y="343575"/>
              <a:ext cx="1400094" cy="257175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9" name="文本框 9"/>
            <p:cNvSpPr txBox="1">
              <a:spLocks noChangeArrowheads="1"/>
            </p:cNvSpPr>
            <p:nvPr/>
          </p:nvSpPr>
          <p:spPr bwMode="auto">
            <a:xfrm>
              <a:off x="3394709" y="411163"/>
              <a:ext cx="580030" cy="2246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围巾编织店</a:t>
              </a:r>
              <a:endPara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14"/>
          <p:cNvGrpSpPr/>
          <p:nvPr/>
        </p:nvGrpSpPr>
        <p:grpSpPr>
          <a:xfrm>
            <a:off x="7758916" y="2765466"/>
            <a:ext cx="2732087" cy="1743075"/>
            <a:chOff x="5979441" y="1170927"/>
            <a:chExt cx="2732757" cy="174439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979441" y="1865192"/>
              <a:ext cx="2732757" cy="105013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2" name="文本框 10"/>
            <p:cNvSpPr txBox="1">
              <a:spLocks noChangeArrowheads="1"/>
            </p:cNvSpPr>
            <p:nvPr/>
          </p:nvSpPr>
          <p:spPr bwMode="auto">
            <a:xfrm>
              <a:off x="6249167" y="1170927"/>
              <a:ext cx="2193303" cy="523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袜子编织店</a:t>
              </a:r>
              <a:endPara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7"/>
          <p:cNvSpPr txBox="1">
            <a:spLocks noChangeArrowheads="1"/>
          </p:cNvSpPr>
          <p:nvPr/>
        </p:nvSpPr>
        <p:spPr bwMode="auto">
          <a:xfrm>
            <a:off x="1821666" y="4692691"/>
            <a:ext cx="1933575" cy="614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5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（嘴巴大）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7"/>
          <p:cNvSpPr txBox="1">
            <a:spLocks noChangeArrowheads="1"/>
          </p:cNvSpPr>
          <p:nvPr/>
        </p:nvSpPr>
        <p:spPr bwMode="auto">
          <a:xfrm>
            <a:off x="5129212" y="4692691"/>
            <a:ext cx="1933575" cy="614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5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（脖子长）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7"/>
          <p:cNvSpPr txBox="1">
            <a:spLocks noChangeArrowheads="1"/>
          </p:cNvSpPr>
          <p:nvPr/>
        </p:nvSpPr>
        <p:spPr bwMode="auto">
          <a:xfrm>
            <a:off x="8258978" y="4638716"/>
            <a:ext cx="1931988" cy="614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5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（脚多）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2000">
        <p14:prism/>
      </p:transition>
    </mc:Choice>
    <mc:Fallback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TIMING" val="|0.2|0.9|0.7|0.8|0.8|0.6|0.9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ISPRING_FIRST_PUBLISH" val="1"/>
  <p:tag name="ISPRING_PRESENTATION_TITLE" val="82"/>
  <p:tag name="ISPRING_ULTRA_SCORM_SLIDE_COUNT" val="1"/>
  <p:tag name="KSO_WPP_MARK_KEY" val="584546a7-0f96-46bf-b7e3-6ebeb67bd29a"/>
</p:tagLst>
</file>

<file path=ppt/theme/theme1.xml><?xml version="1.0" encoding="utf-8"?>
<a:theme xmlns:a="http://schemas.openxmlformats.org/drawingml/2006/main" name="第一PPT模板网-WWW.1PPT.COM">
  <a:themeElements>
    <a:clrScheme name="自定义 44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78981"/>
      </a:accent1>
      <a:accent2>
        <a:srgbClr val="378981"/>
      </a:accent2>
      <a:accent3>
        <a:srgbClr val="378981"/>
      </a:accent3>
      <a:accent4>
        <a:srgbClr val="378981"/>
      </a:accent4>
      <a:accent5>
        <a:srgbClr val="378981"/>
      </a:accent5>
      <a:accent6>
        <a:srgbClr val="378981"/>
      </a:accent6>
      <a:hlink>
        <a:srgbClr val="378981"/>
      </a:hlink>
      <a:folHlink>
        <a:srgbClr val="378981"/>
      </a:folHlink>
    </a:clrScheme>
    <a:fontScheme name="azgglapd">
      <a:majorFont>
        <a:latin typeface="zihun58hao-chuangzhonghei"/>
        <a:ea typeface="zihun58hao-chuangzhonghei"/>
        <a:cs typeface="Arial"/>
      </a:majorFont>
      <a:minorFont>
        <a:latin typeface="zihun58hao-chuangzhonghei"/>
        <a:ea typeface="zihun58hao-chuangzhonghei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2207</Words>
  <Application>WPS 演示</Application>
  <PresentationFormat>自定义</PresentationFormat>
  <Paragraphs>381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</vt:lpstr>
      <vt:lpstr>宋体</vt:lpstr>
      <vt:lpstr>Wingdings</vt:lpstr>
      <vt:lpstr>庞门正道标题体</vt:lpstr>
      <vt:lpstr>微软雅黑</vt:lpstr>
      <vt:lpstr>Calibri</vt:lpstr>
      <vt:lpstr>zihun58hao-chuangzhonghei</vt:lpstr>
      <vt:lpstr>Segoe Print</vt:lpstr>
      <vt:lpstr>Arial Unicode MS</vt:lpstr>
      <vt:lpstr>等线</vt:lpstr>
      <vt:lpstr>思源黑体 CN Bold</vt:lpstr>
      <vt:lpstr>黑体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215</cp:revision>
  <dcterms:created xsi:type="dcterms:W3CDTF">2018-04-10T04:31:00Z</dcterms:created>
  <dcterms:modified xsi:type="dcterms:W3CDTF">2023-01-15T09:11:44Z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47D0160D80234EBA95A996CCB3EFA226</vt:lpwstr>
  </property>
  <property fmtid="{D5CDD505-2E9C-101B-9397-08002B2CF9AE}" pid="3" name="KSOProductBuildVer">
    <vt:lpwstr>2052-11.1.0.13703</vt:lpwstr>
  </property>
</Properties>
</file>