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303" r:id="rId8"/>
    <p:sldId id="262" r:id="rId9"/>
    <p:sldId id="263" r:id="rId10"/>
    <p:sldId id="265" r:id="rId11"/>
    <p:sldId id="268" r:id="rId12"/>
    <p:sldId id="309" r:id="rId13"/>
    <p:sldId id="310" r:id="rId14"/>
    <p:sldId id="311" r:id="rId15"/>
    <p:sldId id="312" r:id="rId16"/>
    <p:sldId id="304" r:id="rId17"/>
    <p:sldId id="293" r:id="rId18"/>
    <p:sldId id="316" r:id="rId19"/>
    <p:sldId id="317" r:id="rId20"/>
    <p:sldId id="318" r:id="rId21"/>
    <p:sldId id="319" r:id="rId22"/>
    <p:sldId id="320" r:id="rId23"/>
    <p:sldId id="305" r:id="rId24"/>
    <p:sldId id="283" r:id="rId25"/>
    <p:sldId id="306" r:id="rId26"/>
    <p:sldId id="285" r:id="rId27"/>
    <p:sldId id="307" r:id="rId28"/>
    <p:sldId id="288" r:id="rId29"/>
    <p:sldId id="308" r:id="rId30"/>
    <p:sldId id="290" r:id="rId31"/>
    <p:sldId id="292" r:id="rId32"/>
  </p:sldIdLst>
  <p:sldSz cx="12192000" cy="6858000"/>
  <p:notesSz cx="6858000" cy="9144000"/>
  <p:custDataLst>
    <p:tags r:id="rId36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6335" userDrawn="1">
          <p15:clr>
            <a:srgbClr val="A4A3A4"/>
          </p15:clr>
        </p15:guide>
        <p15:guide id="3" pos="13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41" autoAdjust="0"/>
    <p:restoredTop sz="94660"/>
  </p:normalViewPr>
  <p:slideViewPr>
    <p:cSldViewPr>
      <p:cViewPr>
        <p:scale>
          <a:sx n="84" d="100"/>
          <a:sy n="84" d="100"/>
        </p:scale>
        <p:origin x="-1632" y="-768"/>
      </p:cViewPr>
      <p:guideLst>
        <p:guide orient="horz" pos="2206"/>
        <p:guide pos="6335"/>
        <p:guide pos="13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5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8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09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4909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09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9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67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28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5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5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C2372-0927-4873-B8A4-B1D1E29C1C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4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AF8DC-20F2-49BF-B11F-C9CC37C7D9B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4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09B58-56B3-4178-9362-3D2C0DE1C8E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0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61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6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B6D-DA5A-4A4A-938E-EC746120D68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6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67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34E84-DC47-4397-9C71-76D417FEE27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1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72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3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7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5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7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2956C-7FEA-40D4-A52F-3B10A3F3B2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9D22-6518-4407-8075-776B9724C3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4BFD-7A44-408A-B9EC-85BC150BAB6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8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8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8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F28E-EED8-4729-918D-2FDEE53838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5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104905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B5488-F59C-4D31-A337-337F2354E7A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5500DD5-F7F3-419B-A00F-B1F475D9CB56}" type="slidenum">
              <a:rPr lang="zh-CN" altLang="zh-CN"/>
            </a:fld>
            <a:endParaRPr lang="zh-CN" altLang="zh-CN"/>
          </a:p>
        </p:txBody>
      </p:sp>
      <p:pic>
        <p:nvPicPr>
          <p:cNvPr id="1048581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fade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slide2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82886">
            <a:off x="-387081" y="-1621691"/>
            <a:ext cx="12905671" cy="4238148"/>
          </a:xfrm>
          <a:prstGeom prst="rect">
            <a:avLst/>
          </a:prstGeom>
          <a:effectLst>
            <a:outerShdw blurRad="1905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48663" name="文本框 4"/>
          <p:cNvSpPr txBox="1"/>
          <p:nvPr/>
        </p:nvSpPr>
        <p:spPr>
          <a:xfrm>
            <a:off x="958140" y="2194463"/>
            <a:ext cx="102133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神州谣</a:t>
            </a:r>
            <a:endParaRPr lang="zh-CN" altLang="en-US" sz="9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64" name="矩形 2"/>
          <p:cNvSpPr/>
          <p:nvPr/>
        </p:nvSpPr>
        <p:spPr>
          <a:xfrm>
            <a:off x="4271174" y="1556792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人教部编版 小学语文 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二年级下册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960597" y="3980784"/>
            <a:ext cx="2208410" cy="421106"/>
          </a:xfrm>
          <a:prstGeom prst="roundRect">
            <a:avLst/>
          </a:prstGeom>
          <a:gradFill flip="none" rotWithShape="1">
            <a:gsLst>
              <a:gs pos="0">
                <a:srgbClr val="E00314">
                  <a:shade val="30000"/>
                  <a:satMod val="115000"/>
                </a:srgbClr>
              </a:gs>
              <a:gs pos="50000">
                <a:srgbClr val="E00314">
                  <a:shade val="67500"/>
                  <a:satMod val="115000"/>
                </a:srgbClr>
              </a:gs>
              <a:gs pos="100000">
                <a:srgbClr val="E00314">
                  <a:shade val="100000"/>
                  <a:satMod val="115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" name="TextBox 3"/>
          <p:cNvSpPr txBox="1"/>
          <p:nvPr/>
        </p:nvSpPr>
        <p:spPr>
          <a:xfrm>
            <a:off x="5356916" y="394022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教学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课件</a:t>
            </a:r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7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8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9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60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tx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66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1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873799" y="1500412"/>
            <a:ext cx="336867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4B416F"/>
                </a:solidFill>
                <a:latin typeface="+mn-ea"/>
                <a:ea typeface="+mn-ea"/>
              </a:rPr>
              <a:t>   </a:t>
            </a:r>
            <a:endParaRPr lang="zh-CN" altLang="en-US" sz="2800">
              <a:solidFill>
                <a:srgbClr val="4B416F"/>
              </a:solidFill>
              <a:latin typeface="+mn-ea"/>
              <a:ea typeface="+mn-ea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810009" y="93989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sp>
        <p:nvSpPr>
          <p:cNvPr id="21" name="TextBox 3"/>
          <p:cNvSpPr txBox="1"/>
          <p:nvPr/>
        </p:nvSpPr>
        <p:spPr>
          <a:xfrm>
            <a:off x="2495600" y="5727860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/>
              <a:t>长城</a:t>
            </a:r>
            <a:endParaRPr lang="zh-CN" altLang="en-US" sz="4800"/>
          </a:p>
        </p:txBody>
      </p:sp>
      <p:sp>
        <p:nvSpPr>
          <p:cNvPr id="22" name="TextBox 10"/>
          <p:cNvSpPr txBox="1"/>
          <p:nvPr/>
        </p:nvSpPr>
        <p:spPr>
          <a:xfrm>
            <a:off x="7914813" y="5730112"/>
            <a:ext cx="2504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/>
              <a:t> </a:t>
            </a:r>
            <a:r>
              <a:rPr lang="en-US" altLang="zh-CN" sz="4800" smtClean="0"/>
              <a:t>   </a:t>
            </a:r>
            <a:r>
              <a:rPr lang="zh-CN" altLang="en-US" sz="4800" smtClean="0"/>
              <a:t>珠峰</a:t>
            </a:r>
            <a:endParaRPr lang="zh-CN" altLang="en-US" sz="4800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40500" y="1697569"/>
            <a:ext cx="5627700" cy="3755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06741" y="1680429"/>
            <a:ext cx="5321083" cy="371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7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8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9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60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tx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66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1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873799" y="1500412"/>
            <a:ext cx="336867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4B416F"/>
                </a:solidFill>
                <a:latin typeface="+mn-ea"/>
                <a:ea typeface="+mn-ea"/>
              </a:rPr>
              <a:t>   </a:t>
            </a:r>
            <a:endParaRPr lang="zh-CN" altLang="en-US" sz="2800">
              <a:solidFill>
                <a:srgbClr val="4B416F"/>
              </a:solidFill>
              <a:latin typeface="+mn-ea"/>
              <a:ea typeface="+mn-ea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810009" y="93989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sp>
        <p:nvSpPr>
          <p:cNvPr id="21" name="TextBox 3"/>
          <p:cNvSpPr txBox="1"/>
          <p:nvPr/>
        </p:nvSpPr>
        <p:spPr>
          <a:xfrm>
            <a:off x="5167846" y="6013963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台湾岛</a:t>
            </a:r>
            <a:endParaRPr lang="zh-CN" altLang="en-US" sz="4400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761877" y="1146645"/>
            <a:ext cx="4478483" cy="483533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7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8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9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60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tx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66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1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873799" y="1500412"/>
            <a:ext cx="336867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4B416F"/>
                </a:solidFill>
                <a:latin typeface="+mn-ea"/>
                <a:ea typeface="+mn-ea"/>
              </a:rPr>
              <a:t>   </a:t>
            </a:r>
            <a:endParaRPr lang="zh-CN" altLang="en-US" sz="2800">
              <a:solidFill>
                <a:srgbClr val="4B416F"/>
              </a:solidFill>
              <a:latin typeface="+mn-ea"/>
              <a:ea typeface="+mn-ea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810009" y="93989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792970" y="1500412"/>
            <a:ext cx="622790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1"/>
          <p:cNvSpPr txBox="1"/>
          <p:nvPr/>
        </p:nvSpPr>
        <p:spPr>
          <a:xfrm>
            <a:off x="3687544" y="6021288"/>
            <a:ext cx="511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五十六个</a:t>
            </a:r>
            <a:r>
              <a:rPr lang="zh-CN" altLang="en-US" sz="4000" smtClean="0"/>
              <a:t>民族是一家</a:t>
            </a:r>
            <a:endParaRPr lang="zh-CN" altLang="en-US" sz="400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7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8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9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60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tx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66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1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906060" y="1515033"/>
            <a:ext cx="336867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4B416F"/>
                </a:solidFill>
                <a:latin typeface="+mn-ea"/>
                <a:ea typeface="+mn-ea"/>
              </a:rPr>
              <a:t>   </a:t>
            </a:r>
            <a:endParaRPr lang="zh-CN" altLang="en-US" sz="2800">
              <a:solidFill>
                <a:srgbClr val="4B416F"/>
              </a:solidFill>
              <a:latin typeface="+mn-ea"/>
              <a:ea typeface="+mn-ea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810009" y="93989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朗读课文，整体感知课文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sp>
        <p:nvSpPr>
          <p:cNvPr id="21" name="TextBox 8"/>
          <p:cNvSpPr txBox="1"/>
          <p:nvPr/>
        </p:nvSpPr>
        <p:spPr>
          <a:xfrm>
            <a:off x="1703512" y="1410355"/>
            <a:ext cx="7561559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   神州谣</a:t>
            </a:r>
            <a:endParaRPr lang="en-US" altLang="zh-CN" sz="28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我神州，称中华，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山川</a:t>
            </a:r>
            <a:r>
              <a:rPr lang="zh-CN" altLang="en-US" sz="2400" dirty="0" smtClean="0">
                <a:latin typeface="+mn-ea"/>
              </a:rPr>
              <a:t>美，可入画。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黄河奔，长江涌，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长城</a:t>
            </a:r>
            <a:r>
              <a:rPr lang="zh-CN" altLang="en-US" sz="2400" dirty="0" smtClean="0">
                <a:latin typeface="+mn-ea"/>
              </a:rPr>
              <a:t>长，珠峰耸。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台湾岛，隔海峡，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与大陆，是一家。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各</a:t>
            </a:r>
            <a:r>
              <a:rPr lang="zh-CN" altLang="en-US" sz="2400" dirty="0" smtClean="0">
                <a:latin typeface="+mn-ea"/>
              </a:rPr>
              <a:t>民族，情谊浓，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齐奋发，共繁荣。</a:t>
            </a:r>
            <a:endParaRPr lang="en-US" altLang="zh-CN" sz="2400" dirty="0" smtClean="0">
              <a:latin typeface="+mn-ea"/>
            </a:endParaRPr>
          </a:p>
          <a:p>
            <a:endParaRPr lang="zh-CN" altLang="en-US" dirty="0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3509" y="1792630"/>
            <a:ext cx="5258877" cy="468376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94610" y="1787524"/>
            <a:ext cx="6115050" cy="6172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60270" y="3747883"/>
            <a:ext cx="6564630" cy="6172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2886">
            <a:off x="-377361" y="4887619"/>
            <a:ext cx="12905671" cy="4238148"/>
          </a:xfrm>
          <a:prstGeom prst="rect">
            <a:avLst/>
          </a:prstGeom>
          <a:effectLst>
            <a:outerShdw blurRad="1905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48659" name="文本框 3"/>
          <p:cNvSpPr txBox="1"/>
          <p:nvPr/>
        </p:nvSpPr>
        <p:spPr>
          <a:xfrm>
            <a:off x="3524652" y="2773377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mtClean="0">
                <a:solidFill>
                  <a:srgbClr val="9C000C"/>
                </a:solidFill>
                <a:latin typeface="+mn-ea"/>
              </a:rPr>
              <a:t>深 入 探 究</a:t>
            </a:r>
            <a:endParaRPr lang="zh-CN" altLang="en-US" sz="6000" b="1">
              <a:solidFill>
                <a:srgbClr val="9C000C"/>
              </a:solidFill>
              <a:latin typeface="+mn-ea"/>
            </a:endParaRPr>
          </a:p>
        </p:txBody>
      </p:sp>
      <p:sp>
        <p:nvSpPr>
          <p:cNvPr id="1048660" name="矩形 4"/>
          <p:cNvSpPr/>
          <p:nvPr/>
        </p:nvSpPr>
        <p:spPr>
          <a:xfrm>
            <a:off x="4989841" y="2231503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smtClean="0">
                <a:solidFill>
                  <a:srgbClr val="9C000C"/>
                </a:solidFill>
                <a:latin typeface="+mn-ea"/>
              </a:rPr>
              <a:t>第三节</a:t>
            </a:r>
            <a:endParaRPr lang="en-US" altLang="zh-CN" sz="2800" b="1" spc="200">
              <a:solidFill>
                <a:srgbClr val="9C000C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3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aseline="-2500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46096" y="1694537"/>
            <a:ext cx="591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  <a:endParaRPr lang="en-US" altLang="zh-CN" sz="2800">
              <a:solidFill>
                <a:srgbClr val="FF0000"/>
              </a:solidFill>
            </a:endParaRPr>
          </a:p>
        </p:txBody>
      </p:sp>
      <p:grpSp>
        <p:nvGrpSpPr>
          <p:cNvPr id="5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1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3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4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72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cs typeface="+mn-ea"/>
              </a:rPr>
              <a:t>探究</a:t>
            </a:r>
            <a:endParaRPr lang="zh-CN" altLang="en-US" sz="2800">
              <a:solidFill>
                <a:srgbClr val="0B819B"/>
              </a:solidFill>
              <a:cs typeface="+mn-ea"/>
            </a:endParaRPr>
          </a:p>
        </p:txBody>
      </p:sp>
      <p:pic>
        <p:nvPicPr>
          <p:cNvPr id="21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22" name="TextBox 3"/>
          <p:cNvSpPr txBox="1"/>
          <p:nvPr/>
        </p:nvSpPr>
        <p:spPr>
          <a:xfrm>
            <a:off x="398802" y="1607782"/>
            <a:ext cx="7335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prstClr val="black"/>
                </a:solidFill>
              </a:rPr>
              <a:t>中华人民共和国的其他名字：神州、华夏。</a:t>
            </a:r>
            <a:endParaRPr lang="zh-CN" altLang="en-US" sz="2800" b="1">
              <a:solidFill>
                <a:prstClr val="black"/>
              </a:solidFill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436433" y="2157632"/>
            <a:ext cx="109735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神州</a:t>
            </a:r>
            <a:r>
              <a:rPr lang="zh-CN" altLang="en-US" sz="2800" dirty="0" smtClean="0">
                <a:solidFill>
                  <a:prstClr val="black"/>
                </a:solidFill>
              </a:rPr>
              <a:t>：大禹治水后，曾把中国化为九州，并指点名山、大川为各个疆界，所以后世相沿称为“九州”。又因中国地大物博，物产丰富。是个礼仪之邦，称为“神州”。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24" name="TextBox 5"/>
          <p:cNvSpPr txBox="1"/>
          <p:nvPr/>
        </p:nvSpPr>
        <p:spPr>
          <a:xfrm>
            <a:off x="437982" y="4365103"/>
            <a:ext cx="109735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黑体" panose="02010609060101010101" charset="-122"/>
              </a:rPr>
              <a:t>华夏</a:t>
            </a:r>
            <a:r>
              <a:rPr lang="zh-CN" altLang="en-US" sz="2800" smtClean="0">
                <a:solidFill>
                  <a:prstClr val="black"/>
                </a:solidFill>
                <a:latin typeface="黑体" panose="02010609060101010101" charset="-122"/>
              </a:rPr>
              <a:t>：早在公元</a:t>
            </a:r>
            <a:r>
              <a:rPr lang="en-US" altLang="zh-CN" sz="2800" smtClean="0">
                <a:solidFill>
                  <a:prstClr val="black"/>
                </a:solidFill>
                <a:latin typeface="黑体" panose="02010609060101010101" charset="-122"/>
              </a:rPr>
              <a:t>21</a:t>
            </a:r>
            <a:r>
              <a:rPr lang="zh-CN" altLang="en-US" sz="2800" smtClean="0">
                <a:solidFill>
                  <a:prstClr val="black"/>
                </a:solidFill>
                <a:latin typeface="黑体" panose="02010609060101010101" charset="-122"/>
              </a:rPr>
              <a:t>世纪前，我国建立了第一个奴隶制国家，历经夏、商、周三个王朝，逐渐形成华夏民族。</a:t>
            </a:r>
            <a:endParaRPr lang="zh-CN" altLang="en-US" sz="2800">
              <a:solidFill>
                <a:prstClr val="black"/>
              </a:solidFill>
              <a:latin typeface="黑体" panose="02010609060101010101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3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aseline="-25000">
              <a:latin typeface="+mn-ea"/>
            </a:endParaRPr>
          </a:p>
        </p:txBody>
      </p:sp>
      <p:grpSp>
        <p:nvGrpSpPr>
          <p:cNvPr id="5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1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3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4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72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r>
              <a:rPr lang="en-US" altLang="zh-CN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课文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6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27" name="TextBox 1"/>
          <p:cNvSpPr txBox="1"/>
          <p:nvPr/>
        </p:nvSpPr>
        <p:spPr>
          <a:xfrm>
            <a:off x="632317" y="1929016"/>
            <a:ext cx="10803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说一说</a:t>
            </a:r>
            <a:r>
              <a:rPr lang="zh-CN" altLang="en-US" sz="3600" dirty="0" smtClean="0"/>
              <a:t>，课文可以分为几个小节？</a:t>
            </a:r>
            <a:endParaRPr lang="zh-CN" altLang="en-US" sz="3600" dirty="0"/>
          </a:p>
        </p:txBody>
      </p:sp>
      <p:sp>
        <p:nvSpPr>
          <p:cNvPr id="28" name="TextBox 3"/>
          <p:cNvSpPr txBox="1"/>
          <p:nvPr/>
        </p:nvSpPr>
        <p:spPr>
          <a:xfrm>
            <a:off x="695825" y="2708920"/>
            <a:ext cx="6744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+mn-ea"/>
              </a:rPr>
              <a:t>课文分为</a:t>
            </a:r>
            <a:r>
              <a:rPr lang="en-US" altLang="zh-CN" sz="3600" dirty="0" smtClean="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sz="3600" dirty="0" smtClean="0">
                <a:solidFill>
                  <a:srgbClr val="FF0000"/>
                </a:solidFill>
                <a:latin typeface="+mn-ea"/>
              </a:rPr>
              <a:t>小节。</a:t>
            </a:r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TextBox 4"/>
          <p:cNvSpPr txBox="1"/>
          <p:nvPr/>
        </p:nvSpPr>
        <p:spPr>
          <a:xfrm>
            <a:off x="632317" y="3726754"/>
            <a:ext cx="10186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想一想，第一小节在文章中起的作用是什么？</a:t>
            </a:r>
            <a:endParaRPr lang="zh-CN" altLang="en-US" sz="3600" dirty="0"/>
          </a:p>
        </p:txBody>
      </p:sp>
      <p:sp>
        <p:nvSpPr>
          <p:cNvPr id="30" name="TextBox 5"/>
          <p:cNvSpPr txBox="1"/>
          <p:nvPr/>
        </p:nvSpPr>
        <p:spPr>
          <a:xfrm>
            <a:off x="700097" y="4793704"/>
            <a:ext cx="9577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第一小节是</a:t>
            </a:r>
            <a:r>
              <a:rPr lang="zh-CN" altLang="en-US" sz="3600" dirty="0">
                <a:solidFill>
                  <a:srgbClr val="FF0000"/>
                </a:solidFill>
              </a:rPr>
              <a:t>个总起</a:t>
            </a:r>
            <a:r>
              <a:rPr lang="zh-CN" altLang="en-US" sz="3600" dirty="0" smtClean="0">
                <a:solidFill>
                  <a:srgbClr val="FF0000"/>
                </a:solidFill>
              </a:rPr>
              <a:t>句，起统领全文的作用。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3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aseline="-25000">
              <a:latin typeface="+mn-ea"/>
            </a:endParaRPr>
          </a:p>
        </p:txBody>
      </p:sp>
      <p:grpSp>
        <p:nvGrpSpPr>
          <p:cNvPr id="5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1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3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4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72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21" name="矩形 20"/>
          <p:cNvSpPr/>
          <p:nvPr/>
        </p:nvSpPr>
        <p:spPr>
          <a:xfrm>
            <a:off x="718375" y="2060848"/>
            <a:ext cx="10847249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阅读第二小节，说说这里</a:t>
            </a:r>
            <a:r>
              <a:rPr lang="zh-CN" altLang="en-US" sz="3600" dirty="0"/>
              <a:t>介绍了我国哪些代表性的壮丽山河</a:t>
            </a:r>
            <a:r>
              <a:rPr lang="zh-CN" altLang="en-US" sz="3600" dirty="0" smtClean="0"/>
              <a:t>？</a:t>
            </a:r>
            <a:endParaRPr lang="zh-CN" altLang="en-US" sz="3600" dirty="0"/>
          </a:p>
        </p:txBody>
      </p:sp>
      <p:sp>
        <p:nvSpPr>
          <p:cNvPr id="22" name="矩形 21"/>
          <p:cNvSpPr/>
          <p:nvPr/>
        </p:nvSpPr>
        <p:spPr>
          <a:xfrm>
            <a:off x="742983" y="4537917"/>
            <a:ext cx="72138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介绍了黄河</a:t>
            </a:r>
            <a:r>
              <a:rPr lang="zh-CN" altLang="en-US" sz="3600" dirty="0">
                <a:solidFill>
                  <a:srgbClr val="FF0000"/>
                </a:solidFill>
              </a:rPr>
              <a:t>、长江 、长城、</a:t>
            </a:r>
            <a:r>
              <a:rPr lang="zh-CN" altLang="en-US" sz="3600" dirty="0" smtClean="0">
                <a:solidFill>
                  <a:srgbClr val="FF0000"/>
                </a:solidFill>
              </a:rPr>
              <a:t>珠峰。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3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aseline="-25000">
              <a:latin typeface="+mn-ea"/>
            </a:endParaRPr>
          </a:p>
        </p:txBody>
      </p:sp>
      <p:grpSp>
        <p:nvGrpSpPr>
          <p:cNvPr id="5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1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3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4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72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21" name="TextBox 5"/>
          <p:cNvSpPr txBox="1"/>
          <p:nvPr/>
        </p:nvSpPr>
        <p:spPr>
          <a:xfrm>
            <a:off x="695825" y="1539486"/>
            <a:ext cx="108727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说一说你知道黄河、长江、长城、珠峰这些</a:t>
            </a:r>
            <a:r>
              <a:rPr lang="zh-CN" altLang="en-US" sz="3200" dirty="0"/>
              <a:t>景物的特点是</a:t>
            </a:r>
            <a:r>
              <a:rPr lang="zh-CN" altLang="en-US" sz="3200" dirty="0" smtClean="0"/>
              <a:t>什么吗？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634570" y="3151438"/>
            <a:ext cx="1165883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黄河的特点是河水水流湍急</a:t>
            </a:r>
            <a:r>
              <a:rPr lang="zh-CN" altLang="en-US" sz="2800" dirty="0" smtClean="0">
                <a:solidFill>
                  <a:srgbClr val="FF0000"/>
                </a:solidFill>
              </a:rPr>
              <a:t>，比长江</a:t>
            </a:r>
            <a:r>
              <a:rPr lang="zh-CN" altLang="en-US" sz="2800" dirty="0">
                <a:solidFill>
                  <a:srgbClr val="FF0000"/>
                </a:solidFill>
              </a:rPr>
              <a:t>的水量更大，暗潮涌动，波涛汹涌。长江是我国第一大河，黄河是第二大河。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长城的特点是很长，是个大工程，古代劳动人民智慧和汗水的结晶。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珠峰是指“珠穆朗玛峰”，是世界最高峰，非常的高，直插云霄。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3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aseline="-25000">
              <a:latin typeface="+mn-ea"/>
            </a:endParaRPr>
          </a:p>
        </p:txBody>
      </p:sp>
      <p:grpSp>
        <p:nvGrpSpPr>
          <p:cNvPr id="5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1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3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4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72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21" name="矩形 20"/>
          <p:cNvSpPr/>
          <p:nvPr/>
        </p:nvSpPr>
        <p:spPr>
          <a:xfrm>
            <a:off x="732539" y="1700808"/>
            <a:ext cx="103033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/>
              <a:t>想一想第三小节应该用什么样的语气读，和同学们交流一下。</a:t>
            </a:r>
            <a:endParaRPr lang="zh-CN" altLang="en-US" sz="3200"/>
          </a:p>
        </p:txBody>
      </p:sp>
      <p:sp>
        <p:nvSpPr>
          <p:cNvPr id="22" name="矩形 21"/>
          <p:cNvSpPr/>
          <p:nvPr/>
        </p:nvSpPr>
        <p:spPr>
          <a:xfrm>
            <a:off x="747670" y="3645024"/>
            <a:ext cx="10152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重读“与大陆，是一家”等词语，读出渴望祖国早日统一的心愿，希望台湾早日回到祖国母亲的</a:t>
            </a:r>
            <a:r>
              <a:rPr lang="zh-CN" altLang="en-US" sz="3200" smtClean="0">
                <a:solidFill>
                  <a:srgbClr val="FF0000"/>
                </a:solidFill>
              </a:rPr>
              <a:t>怀抱的情感。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Documents and Settings\Administrator\桌面\ppt\党政素材\未标423345345题-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207128" flipH="1">
            <a:off x="716668" y="1818417"/>
            <a:ext cx="3259359" cy="28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670" name="MH_Number_1">
            <a:hlinkClick r:id="rId2" action="ppaction://hlinksldjump"/>
          </p:cNvPr>
          <p:cNvSpPr/>
          <p:nvPr>
            <p:custDataLst>
              <p:tags r:id="rId3"/>
            </p:custDataLst>
          </p:nvPr>
        </p:nvSpPr>
        <p:spPr bwMode="auto">
          <a:xfrm>
            <a:off x="4606384" y="1282740"/>
            <a:ext cx="1200316" cy="471566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第一节</a:t>
            </a:r>
            <a:endParaRPr lang="en-US" altLang="zh-CN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1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51984" y="1145050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n cmpd="dbl">
                  <a:noFill/>
                </a:ln>
              </a:rPr>
              <a:t>新课导入</a:t>
            </a:r>
            <a:endParaRPr lang="en-US" altLang="zh-CN">
              <a:ln cmpd="dbl">
                <a:noFill/>
              </a:ln>
            </a:endParaRPr>
          </a:p>
        </p:txBody>
      </p:sp>
      <p:sp>
        <p:nvSpPr>
          <p:cNvPr id="1048672" name="MH_Number_2">
            <a:hlinkClick r:id="rId2" action="ppaction://hlinksldjump"/>
          </p:cNvPr>
          <p:cNvSpPr/>
          <p:nvPr>
            <p:custDataLst>
              <p:tags r:id="rId5"/>
            </p:custDataLst>
          </p:nvPr>
        </p:nvSpPr>
        <p:spPr bwMode="auto">
          <a:xfrm>
            <a:off x="4617817" y="2380199"/>
            <a:ext cx="1190938" cy="470642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第二节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3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31788" y="2241585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latin typeface="+mn-ea"/>
                <a:ea typeface="+mn-ea"/>
              </a:rPr>
              <a:t>整体感知</a:t>
            </a:r>
            <a:endParaRPr lang="en-US" altLang="zh-CN" sz="2800">
              <a:ln cmpd="dbl">
                <a:noFill/>
              </a:ln>
              <a:latin typeface="+mn-ea"/>
              <a:ea typeface="+mn-ea"/>
            </a:endParaRPr>
          </a:p>
        </p:txBody>
      </p:sp>
      <p:sp>
        <p:nvSpPr>
          <p:cNvPr id="1048674" name="MH_Number_1">
            <a:hlinkClick r:id="rId2" action="ppaction://hlinksldjump"/>
          </p:cNvPr>
          <p:cNvSpPr/>
          <p:nvPr>
            <p:custDataLst>
              <p:tags r:id="rId7"/>
            </p:custDataLst>
          </p:nvPr>
        </p:nvSpPr>
        <p:spPr bwMode="auto">
          <a:xfrm>
            <a:off x="4623227" y="3422432"/>
            <a:ext cx="1200316" cy="471566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第三节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5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51984" y="3275273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n cmpd="dbl">
                  <a:noFill/>
                </a:ln>
              </a:rPr>
              <a:t>深入探究</a:t>
            </a:r>
            <a:endParaRPr lang="en-US" altLang="zh-CN">
              <a:ln cmpd="dbl">
                <a:noFill/>
              </a:ln>
            </a:endParaRPr>
          </a:p>
        </p:txBody>
      </p:sp>
      <p:sp>
        <p:nvSpPr>
          <p:cNvPr id="1048676" name="MH_Number_2">
            <a:hlinkClick r:id="rId2" action="ppaction://hlinksldjump"/>
          </p:cNvPr>
          <p:cNvSpPr/>
          <p:nvPr>
            <p:custDataLst>
              <p:tags r:id="rId9"/>
            </p:custDataLst>
          </p:nvPr>
        </p:nvSpPr>
        <p:spPr bwMode="auto">
          <a:xfrm>
            <a:off x="4610330" y="4438477"/>
            <a:ext cx="1190938" cy="470642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第四节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7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768218" y="1178737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latin typeface="+mn-ea"/>
                <a:ea typeface="+mn-ea"/>
              </a:rPr>
              <a:t>拓展延伸</a:t>
            </a:r>
            <a:endParaRPr lang="en-US" altLang="zh-CN" sz="2800">
              <a:ln cmpd="dbl">
                <a:noFill/>
              </a:ln>
              <a:latin typeface="+mn-ea"/>
              <a:ea typeface="+mn-ea"/>
            </a:endParaRPr>
          </a:p>
        </p:txBody>
      </p:sp>
      <p:sp>
        <p:nvSpPr>
          <p:cNvPr id="1048678" name="MH_Number_2">
            <a:hlinkClick r:id="rId2" action="ppaction://hlinksldjump"/>
          </p:cNvPr>
          <p:cNvSpPr/>
          <p:nvPr>
            <p:custDataLst>
              <p:tags r:id="rId11"/>
            </p:custDataLst>
          </p:nvPr>
        </p:nvSpPr>
        <p:spPr bwMode="auto">
          <a:xfrm>
            <a:off x="8429810" y="1333514"/>
            <a:ext cx="1190938" cy="470642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第五节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9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814574" y="2218061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latin typeface="+mn-ea"/>
                <a:ea typeface="+mn-ea"/>
              </a:rPr>
              <a:t>板书设计</a:t>
            </a:r>
            <a:endParaRPr lang="en-US" altLang="zh-CN" sz="2800">
              <a:ln cmpd="dbl">
                <a:noFill/>
              </a:ln>
              <a:latin typeface="+mn-ea"/>
              <a:ea typeface="+mn-ea"/>
            </a:endParaRPr>
          </a:p>
        </p:txBody>
      </p:sp>
      <p:sp>
        <p:nvSpPr>
          <p:cNvPr id="1048680" name="MH_Number_2">
            <a:hlinkClick r:id="rId2" action="ppaction://hlinksldjump"/>
          </p:cNvPr>
          <p:cNvSpPr/>
          <p:nvPr>
            <p:custDataLst>
              <p:tags r:id="rId13"/>
            </p:custDataLst>
          </p:nvPr>
        </p:nvSpPr>
        <p:spPr bwMode="auto">
          <a:xfrm>
            <a:off x="8426704" y="2381405"/>
            <a:ext cx="1190938" cy="470642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第六节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81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951984" y="4292267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latin typeface="+mn-ea"/>
                <a:ea typeface="+mn-ea"/>
              </a:rPr>
              <a:t>课堂小结</a:t>
            </a:r>
            <a:endParaRPr lang="en-US" altLang="zh-CN" sz="2800">
              <a:ln cmpd="dbl">
                <a:noFill/>
              </a:ln>
              <a:latin typeface="+mn-ea"/>
              <a:ea typeface="+mn-ea"/>
            </a:endParaRPr>
          </a:p>
        </p:txBody>
      </p:sp>
      <p:sp>
        <p:nvSpPr>
          <p:cNvPr id="1048682" name="MH_Number_2">
            <a:hlinkClick r:id="rId2" action="ppaction://hlinksldjump"/>
          </p:cNvPr>
          <p:cNvSpPr/>
          <p:nvPr>
            <p:custDataLst>
              <p:tags r:id="rId15"/>
            </p:custDataLst>
          </p:nvPr>
        </p:nvSpPr>
        <p:spPr bwMode="auto">
          <a:xfrm>
            <a:off x="8436846" y="3449554"/>
            <a:ext cx="1190938" cy="470642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第七节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83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814574" y="3308474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latin typeface="+mn-ea"/>
                <a:ea typeface="+mn-ea"/>
              </a:rPr>
              <a:t>布置作业</a:t>
            </a:r>
            <a:endParaRPr lang="en-US" altLang="zh-CN" sz="2800">
              <a:ln cmpd="dbl">
                <a:noFill/>
              </a:ln>
              <a:latin typeface="+mn-ea"/>
              <a:ea typeface="+mn-ea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883910" y="2596757"/>
            <a:ext cx="28809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目录</a:t>
            </a:r>
            <a:endParaRPr lang="zh-CN" altLang="en-US" sz="7000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0" grpId="0" animBg="1"/>
      <p:bldP spid="1048671" grpId="0"/>
      <p:bldP spid="1048672" grpId="0" animBg="1"/>
      <p:bldP spid="1048673" grpId="0"/>
      <p:bldP spid="1048674" grpId="0" animBg="1"/>
      <p:bldP spid="1048675" grpId="0"/>
      <p:bldP spid="1048676" grpId="0" animBg="1"/>
      <p:bldP spid="1048677" grpId="0"/>
      <p:bldP spid="1048678" grpId="0" animBg="1"/>
      <p:bldP spid="1048679" grpId="0"/>
      <p:bldP spid="1048680" grpId="0" animBg="1"/>
      <p:bldP spid="1048681" grpId="0"/>
      <p:bldP spid="1048682" grpId="0" animBg="1"/>
      <p:bldP spid="1048683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3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aseline="-25000">
              <a:latin typeface="+mn-ea"/>
            </a:endParaRPr>
          </a:p>
        </p:txBody>
      </p:sp>
      <p:grpSp>
        <p:nvGrpSpPr>
          <p:cNvPr id="5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1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3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4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72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读一读，记一记。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21" name="圆角矩形 20"/>
          <p:cNvSpPr/>
          <p:nvPr/>
        </p:nvSpPr>
        <p:spPr>
          <a:xfrm>
            <a:off x="1035475" y="1844824"/>
            <a:ext cx="3049535" cy="10081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820617" y="1859345"/>
            <a:ext cx="306070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8676140" y="1871092"/>
            <a:ext cx="306070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024310" y="3503739"/>
            <a:ext cx="306070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947533" y="3483008"/>
            <a:ext cx="306070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8742728" y="3501008"/>
            <a:ext cx="306070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035475" y="5293175"/>
            <a:ext cx="306070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020344" y="5259595"/>
            <a:ext cx="306070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4"/>
          <p:cNvSpPr txBox="1"/>
          <p:nvPr/>
        </p:nvSpPr>
        <p:spPr>
          <a:xfrm>
            <a:off x="1487487" y="1988840"/>
            <a:ext cx="2608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华夏儿女</a:t>
            </a:r>
            <a:endParaRPr lang="zh-CN" altLang="en-US" sz="3600"/>
          </a:p>
        </p:txBody>
      </p:sp>
      <p:sp>
        <p:nvSpPr>
          <p:cNvPr id="30" name="TextBox 5"/>
          <p:cNvSpPr txBox="1"/>
          <p:nvPr/>
        </p:nvSpPr>
        <p:spPr>
          <a:xfrm>
            <a:off x="5446712" y="2033178"/>
            <a:ext cx="273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炎黄子孙</a:t>
            </a:r>
            <a:endParaRPr lang="zh-CN" altLang="en-US" sz="3600"/>
          </a:p>
        </p:txBody>
      </p:sp>
      <p:sp>
        <p:nvSpPr>
          <p:cNvPr id="31" name="TextBox 6"/>
          <p:cNvSpPr txBox="1"/>
          <p:nvPr/>
        </p:nvSpPr>
        <p:spPr>
          <a:xfrm>
            <a:off x="9072134" y="2025714"/>
            <a:ext cx="2401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神州大地</a:t>
            </a:r>
            <a:endParaRPr lang="zh-CN" altLang="en-US" sz="3600"/>
          </a:p>
        </p:txBody>
      </p:sp>
      <p:sp>
        <p:nvSpPr>
          <p:cNvPr id="32" name="TextBox 7"/>
          <p:cNvSpPr txBox="1"/>
          <p:nvPr/>
        </p:nvSpPr>
        <p:spPr>
          <a:xfrm>
            <a:off x="1487487" y="3686635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巍巍中华</a:t>
            </a:r>
            <a:endParaRPr lang="zh-CN" altLang="en-US" sz="3600"/>
          </a:p>
        </p:txBody>
      </p:sp>
      <p:sp>
        <p:nvSpPr>
          <p:cNvPr id="33" name="TextBox 8"/>
          <p:cNvSpPr txBox="1"/>
          <p:nvPr/>
        </p:nvSpPr>
        <p:spPr>
          <a:xfrm>
            <a:off x="5444436" y="3668635"/>
            <a:ext cx="2436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民族团结</a:t>
            </a:r>
            <a:endParaRPr lang="zh-CN" altLang="en-US" sz="3600"/>
          </a:p>
        </p:txBody>
      </p:sp>
      <p:sp>
        <p:nvSpPr>
          <p:cNvPr id="34" name="TextBox 9"/>
          <p:cNvSpPr txBox="1"/>
          <p:nvPr/>
        </p:nvSpPr>
        <p:spPr>
          <a:xfrm>
            <a:off x="9139132" y="3668634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世界大同</a:t>
            </a:r>
            <a:endParaRPr lang="zh-CN" altLang="en-US" sz="3600"/>
          </a:p>
        </p:txBody>
      </p:sp>
      <p:sp>
        <p:nvSpPr>
          <p:cNvPr id="35" name="TextBox 10"/>
          <p:cNvSpPr txBox="1"/>
          <p:nvPr/>
        </p:nvSpPr>
        <p:spPr>
          <a:xfrm>
            <a:off x="1487487" y="5445224"/>
            <a:ext cx="2448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奋发图强</a:t>
            </a:r>
            <a:endParaRPr lang="zh-CN" altLang="en-US" sz="3600"/>
          </a:p>
        </p:txBody>
      </p:sp>
      <p:sp>
        <p:nvSpPr>
          <p:cNvPr id="36" name="TextBox 11"/>
          <p:cNvSpPr txBox="1"/>
          <p:nvPr/>
        </p:nvSpPr>
        <p:spPr>
          <a:xfrm>
            <a:off x="5468788" y="5478801"/>
            <a:ext cx="2510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繁荣</a:t>
            </a:r>
            <a:r>
              <a:rPr lang="zh-CN" altLang="en-US" sz="3600"/>
              <a:t>昌盛</a:t>
            </a:r>
            <a:endParaRPr lang="zh-CN" altLang="en-US" sz="3600"/>
          </a:p>
        </p:txBody>
      </p:sp>
    </p:spTree>
  </p:cSld>
  <p:clrMapOvr>
    <a:masterClrMapping/>
  </p:clrMapOvr>
  <p:transition spd="slow" advTm="30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94610" y="1787524"/>
            <a:ext cx="6115050" cy="6172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60270" y="3747883"/>
            <a:ext cx="6564630" cy="6172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2886">
            <a:off x="-377361" y="4887619"/>
            <a:ext cx="12905671" cy="4238148"/>
          </a:xfrm>
          <a:prstGeom prst="rect">
            <a:avLst/>
          </a:prstGeom>
          <a:effectLst>
            <a:outerShdw blurRad="1905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48659" name="文本框 3"/>
          <p:cNvSpPr txBox="1"/>
          <p:nvPr/>
        </p:nvSpPr>
        <p:spPr>
          <a:xfrm>
            <a:off x="3524652" y="2773377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mtClean="0">
                <a:solidFill>
                  <a:srgbClr val="9C000C"/>
                </a:solidFill>
                <a:latin typeface="+mn-ea"/>
              </a:rPr>
              <a:t>课 堂 小 结</a:t>
            </a:r>
            <a:endParaRPr lang="zh-CN" altLang="en-US" sz="6000" b="1">
              <a:solidFill>
                <a:srgbClr val="9C000C"/>
              </a:solidFill>
              <a:latin typeface="+mn-ea"/>
            </a:endParaRPr>
          </a:p>
        </p:txBody>
      </p:sp>
      <p:sp>
        <p:nvSpPr>
          <p:cNvPr id="1048660" name="矩形 4"/>
          <p:cNvSpPr/>
          <p:nvPr/>
        </p:nvSpPr>
        <p:spPr>
          <a:xfrm>
            <a:off x="4989841" y="2231503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smtClean="0">
                <a:solidFill>
                  <a:srgbClr val="9C000C"/>
                </a:solidFill>
                <a:latin typeface="+mn-ea"/>
              </a:rPr>
              <a:t>第四节</a:t>
            </a:r>
            <a:endParaRPr lang="en-US" altLang="zh-CN" sz="2800" b="1" spc="200">
              <a:solidFill>
                <a:srgbClr val="9C000C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组合 30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49" name="矩形 31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50" name="矩形 32"/>
            <p:cNvSpPr/>
            <p:nvPr/>
          </p:nvSpPr>
          <p:spPr>
            <a:xfrm>
              <a:off x="4967287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51" name="文本框 33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48" name="直接连接符 34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52" name="文本框 35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3" name="文本框 36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4" name="文本框 37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tx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5" name="文本框 38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6" name="文本框 39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49" name="直接连接符 40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0" name="直接连接符 41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1" name="直接连接符 42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2" name="直接连接符 43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57" name="文本框 44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3" name="直接连接符 45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1"/>
          <p:cNvSpPr txBox="1"/>
          <p:nvPr/>
        </p:nvSpPr>
        <p:spPr>
          <a:xfrm>
            <a:off x="307975" y="100041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课堂小结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19" name="图形 1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4" y="1089126"/>
            <a:ext cx="726033" cy="395658"/>
          </a:xfrm>
          <a:prstGeom prst="rect">
            <a:avLst/>
          </a:prstGeom>
        </p:spPr>
      </p:pic>
      <p:sp>
        <p:nvSpPr>
          <p:cNvPr id="20" name="TextBox 1"/>
          <p:cNvSpPr txBox="1"/>
          <p:nvPr/>
        </p:nvSpPr>
        <p:spPr>
          <a:xfrm>
            <a:off x="956987" y="1640280"/>
            <a:ext cx="669079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n-ea"/>
              </a:rPr>
              <a:t>    通过学习课文</a:t>
            </a:r>
            <a:r>
              <a:rPr lang="en-US" altLang="zh-CN" sz="3600" dirty="0" smtClean="0">
                <a:latin typeface="+mn-ea"/>
              </a:rPr>
              <a:t>《</a:t>
            </a:r>
            <a:r>
              <a:rPr lang="zh-CN" altLang="en-US" sz="3600" dirty="0">
                <a:latin typeface="+mn-ea"/>
              </a:rPr>
              <a:t>神州谣</a:t>
            </a:r>
            <a:r>
              <a:rPr lang="en-US" altLang="zh-CN" sz="3600" dirty="0" smtClean="0">
                <a:latin typeface="+mn-ea"/>
              </a:rPr>
              <a:t>》</a:t>
            </a:r>
            <a:r>
              <a:rPr lang="zh-CN" altLang="en-US" sz="3600" dirty="0" smtClean="0">
                <a:latin typeface="+mn-ea"/>
              </a:rPr>
              <a:t>，我们不仅认识了很多汉字朋友，我们也了解到祖国</a:t>
            </a:r>
            <a:r>
              <a:rPr lang="zh-CN" altLang="en-US" sz="3600" dirty="0">
                <a:latin typeface="+mn-ea"/>
              </a:rPr>
              <a:t>山河锦绣，文化</a:t>
            </a:r>
            <a:r>
              <a:rPr lang="zh-CN" altLang="en-US" sz="3600" dirty="0" smtClean="0">
                <a:latin typeface="+mn-ea"/>
              </a:rPr>
              <a:t>悠久。我们要好好学习，把祖国建设的更加繁荣兴盛。</a:t>
            </a:r>
            <a:endParaRPr lang="zh-CN" altLang="en-US" sz="3600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7927" y="1941944"/>
            <a:ext cx="3945653" cy="3945653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94610" y="1787524"/>
            <a:ext cx="6115050" cy="6172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60270" y="3747883"/>
            <a:ext cx="6564630" cy="6172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2886">
            <a:off x="-377361" y="4887619"/>
            <a:ext cx="12905671" cy="4238148"/>
          </a:xfrm>
          <a:prstGeom prst="rect">
            <a:avLst/>
          </a:prstGeom>
          <a:effectLst>
            <a:outerShdw blurRad="1905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48659" name="文本框 3"/>
          <p:cNvSpPr txBox="1"/>
          <p:nvPr/>
        </p:nvSpPr>
        <p:spPr>
          <a:xfrm>
            <a:off x="3524652" y="2773377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mtClean="0">
                <a:solidFill>
                  <a:srgbClr val="9C000C"/>
                </a:solidFill>
                <a:latin typeface="+mn-ea"/>
              </a:rPr>
              <a:t>拓 展 延 伸</a:t>
            </a:r>
            <a:endParaRPr lang="zh-CN" altLang="en-US" sz="6000" b="1">
              <a:solidFill>
                <a:srgbClr val="9C000C"/>
              </a:solidFill>
              <a:latin typeface="+mn-ea"/>
            </a:endParaRPr>
          </a:p>
        </p:txBody>
      </p:sp>
      <p:sp>
        <p:nvSpPr>
          <p:cNvPr id="1048660" name="矩形 4"/>
          <p:cNvSpPr/>
          <p:nvPr/>
        </p:nvSpPr>
        <p:spPr>
          <a:xfrm>
            <a:off x="4989841" y="2231503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smtClean="0">
                <a:solidFill>
                  <a:srgbClr val="9C000C"/>
                </a:solidFill>
                <a:latin typeface="+mn-ea"/>
              </a:rPr>
              <a:t>第五节</a:t>
            </a:r>
            <a:endParaRPr lang="en-US" altLang="zh-CN" sz="2800" b="1" spc="200">
              <a:solidFill>
                <a:srgbClr val="9C000C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26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62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3" name="矩形 28"/>
            <p:cNvSpPr/>
            <p:nvPr/>
          </p:nvSpPr>
          <p:spPr>
            <a:xfrm>
              <a:off x="6453960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4" name="文本框 29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54" name="直接连接符 30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65" name="文本框 31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6" name="文本框 32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7" name="文本框 33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8" name="文本框 34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tx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tx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9" name="文本框 35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5" name="直接连接符 36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6" name="直接连接符 37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7" name="直接连接符 38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8" name="直接连接符 39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70" name="文本框 40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9" name="直接连接符 41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1"/>
          <p:cNvSpPr txBox="1"/>
          <p:nvPr/>
        </p:nvSpPr>
        <p:spPr>
          <a:xfrm>
            <a:off x="287849" y="10077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拓展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延伸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读一读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19" name="图形 2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1969" y="1089126"/>
            <a:ext cx="648072" cy="353173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28248" y="1544154"/>
            <a:ext cx="3218453" cy="4068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712897" y="1544154"/>
            <a:ext cx="8066627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mtClean="0"/>
              <a:t>                         </a:t>
            </a:r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en-US" altLang="zh-CN" smtClean="0"/>
              <a:t>                                                   </a:t>
            </a:r>
            <a:r>
              <a:rPr lang="zh-CN" altLang="en-US" sz="3200" smtClean="0">
                <a:latin typeface="+mn-ea"/>
              </a:rPr>
              <a:t>示儿</a:t>
            </a:r>
            <a:r>
              <a:rPr lang="en-US" altLang="zh-CN" sz="3200">
                <a:latin typeface="+mn-ea"/>
              </a:rPr>
              <a:t>   </a:t>
            </a:r>
            <a:endParaRPr lang="en-US" altLang="zh-CN" sz="32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+mn-ea"/>
              </a:rPr>
              <a:t>                 宋</a:t>
            </a:r>
            <a:r>
              <a:rPr lang="en-US" altLang="zh-CN" sz="3200" smtClean="0">
                <a:latin typeface="+mn-ea"/>
              </a:rPr>
              <a:t>·</a:t>
            </a:r>
            <a:r>
              <a:rPr lang="zh-CN" altLang="en-US" sz="3200">
                <a:latin typeface="+mn-ea"/>
              </a:rPr>
              <a:t>陆游 </a:t>
            </a:r>
            <a:endParaRPr lang="en-US" altLang="zh-CN" sz="32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+mn-ea"/>
              </a:rPr>
              <a:t>死去</a:t>
            </a:r>
            <a:r>
              <a:rPr lang="zh-CN" altLang="en-US" sz="3200">
                <a:latin typeface="+mn-ea"/>
              </a:rPr>
              <a:t>原知万事空，但悲不见九州同。  </a:t>
            </a:r>
            <a:endParaRPr lang="en-US" altLang="zh-CN" sz="32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+mn-ea"/>
              </a:rPr>
              <a:t>王师</a:t>
            </a:r>
            <a:r>
              <a:rPr lang="zh-CN" altLang="en-US" sz="3200">
                <a:latin typeface="+mn-ea"/>
              </a:rPr>
              <a:t>北定中原日，家祭无忘告乃翁。</a:t>
            </a:r>
            <a:endParaRPr lang="zh-CN" altLang="en-US" sz="3200"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94610" y="1787524"/>
            <a:ext cx="6115050" cy="6172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60270" y="3747883"/>
            <a:ext cx="6564630" cy="6172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2886">
            <a:off x="-377361" y="4887619"/>
            <a:ext cx="12905671" cy="4238148"/>
          </a:xfrm>
          <a:prstGeom prst="rect">
            <a:avLst/>
          </a:prstGeom>
          <a:effectLst>
            <a:outerShdw blurRad="1905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48659" name="文本框 3"/>
          <p:cNvSpPr txBox="1"/>
          <p:nvPr/>
        </p:nvSpPr>
        <p:spPr>
          <a:xfrm>
            <a:off x="3524652" y="2773377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mtClean="0">
                <a:solidFill>
                  <a:srgbClr val="9C000C"/>
                </a:solidFill>
                <a:latin typeface="+mn-ea"/>
              </a:rPr>
              <a:t>板 书 设 计</a:t>
            </a:r>
            <a:endParaRPr lang="zh-CN" altLang="en-US" sz="6000" b="1">
              <a:solidFill>
                <a:srgbClr val="9C000C"/>
              </a:solidFill>
              <a:latin typeface="+mn-ea"/>
            </a:endParaRPr>
          </a:p>
        </p:txBody>
      </p:sp>
      <p:sp>
        <p:nvSpPr>
          <p:cNvPr id="1048660" name="矩形 4"/>
          <p:cNvSpPr/>
          <p:nvPr/>
        </p:nvSpPr>
        <p:spPr>
          <a:xfrm>
            <a:off x="4989841" y="2231503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smtClean="0">
                <a:solidFill>
                  <a:srgbClr val="9C000C"/>
                </a:solidFill>
                <a:latin typeface="+mn-ea"/>
              </a:rPr>
              <a:t>第六节</a:t>
            </a:r>
            <a:endParaRPr lang="en-US" altLang="zh-CN" sz="2800" b="1" spc="200">
              <a:solidFill>
                <a:srgbClr val="9C000C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5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93" name="矩形 58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94" name="矩形 59"/>
            <p:cNvSpPr/>
            <p:nvPr/>
          </p:nvSpPr>
          <p:spPr>
            <a:xfrm>
              <a:off x="7954056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95" name="文本框 60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66" name="直接连接符 61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96" name="文本框 62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7" name="文本框 63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8" name="文本框 64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9" name="文本框 65"/>
            <p:cNvSpPr txBox="1"/>
            <p:nvPr/>
          </p:nvSpPr>
          <p:spPr>
            <a:xfrm>
              <a:off x="6550694" y="8330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9000" name="文本框 66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tx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67" name="直接连接符 73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8" name="直接连接符 75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9" name="直接连接符 76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0" name="直接连接符 77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01" name="文本框 7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71" name="直接连接符 79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1"/>
          <p:cNvSpPr txBox="1"/>
          <p:nvPr/>
        </p:nvSpPr>
        <p:spPr>
          <a:xfrm>
            <a:off x="282079" y="10298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板书设计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19" name="图形 3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267" y="1091698"/>
            <a:ext cx="720080" cy="392414"/>
          </a:xfrm>
          <a:prstGeom prst="rect">
            <a:avLst/>
          </a:prstGeom>
        </p:spPr>
      </p:pic>
      <p:sp>
        <p:nvSpPr>
          <p:cNvPr id="20" name="左大括号 19"/>
          <p:cNvSpPr/>
          <p:nvPr/>
        </p:nvSpPr>
        <p:spPr>
          <a:xfrm>
            <a:off x="3519456" y="1506629"/>
            <a:ext cx="536400" cy="4551038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3"/>
          <p:cNvSpPr txBox="1"/>
          <p:nvPr/>
        </p:nvSpPr>
        <p:spPr>
          <a:xfrm>
            <a:off x="4110194" y="1287905"/>
            <a:ext cx="47075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+mn-ea"/>
              </a:rPr>
              <a:t>神州美如画</a:t>
            </a:r>
            <a:endParaRPr lang="en-US" altLang="zh-CN" sz="32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+mn-ea"/>
              </a:rPr>
              <a:t>    </a:t>
            </a:r>
            <a:endParaRPr lang="en-US" altLang="zh-CN" sz="2400" smtClean="0">
              <a:latin typeface="+mn-ea"/>
            </a:endParaRPr>
          </a:p>
        </p:txBody>
      </p:sp>
      <p:sp>
        <p:nvSpPr>
          <p:cNvPr id="22" name="TextBox 5"/>
          <p:cNvSpPr txBox="1"/>
          <p:nvPr/>
        </p:nvSpPr>
        <p:spPr>
          <a:xfrm>
            <a:off x="1627283" y="3428205"/>
            <a:ext cx="30294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</a:rPr>
              <a:t>神州谣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57264" y="335699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+mn-ea"/>
              </a:rPr>
              <a:t> </a:t>
            </a:r>
            <a:endParaRPr lang="zh-CN" altLang="en-US" sz="3200">
              <a:latin typeface="+mn-ea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093796" y="3019430"/>
            <a:ext cx="2362788" cy="1485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/>
              <a:t>祖国壮美</a:t>
            </a:r>
            <a:endParaRPr lang="en-US" altLang="zh-CN" sz="3200" smtClean="0"/>
          </a:p>
          <a:p>
            <a:pPr>
              <a:lnSpc>
                <a:spcPct val="150000"/>
              </a:lnSpc>
            </a:pPr>
            <a:r>
              <a:rPr lang="zh-CN" altLang="en-US" sz="3200"/>
              <a:t>民族团结</a:t>
            </a:r>
            <a:r>
              <a:rPr lang="zh-CN" altLang="en-US" sz="3200" smtClean="0"/>
              <a:t> </a:t>
            </a:r>
            <a:endParaRPr lang="zh-CN" altLang="en-US" sz="3200"/>
          </a:p>
        </p:txBody>
      </p:sp>
      <p:sp>
        <p:nvSpPr>
          <p:cNvPr id="25" name="TextBox 1"/>
          <p:cNvSpPr txBox="1"/>
          <p:nvPr/>
        </p:nvSpPr>
        <p:spPr>
          <a:xfrm>
            <a:off x="4110194" y="2593575"/>
            <a:ext cx="3913113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+mn-ea"/>
              </a:rPr>
              <a:t>黄河奔、长江涌</a:t>
            </a:r>
            <a:endParaRPr lang="en-US" altLang="zh-CN" sz="32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+mn-ea"/>
              </a:rPr>
              <a:t>长城</a:t>
            </a:r>
            <a:r>
              <a:rPr lang="zh-CN" altLang="en-US" sz="3200" smtClean="0">
                <a:latin typeface="+mn-ea"/>
              </a:rPr>
              <a:t>长、珠峰耸</a:t>
            </a:r>
            <a:endParaRPr lang="en-US" altLang="zh-CN" sz="32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+mn-ea"/>
              </a:rPr>
              <a:t>台湾岛是一家</a:t>
            </a:r>
            <a:endParaRPr lang="zh-CN" altLang="en-US" sz="3200">
              <a:latin typeface="+mn-ea"/>
            </a:endParaRPr>
          </a:p>
        </p:txBody>
      </p:sp>
      <p:sp>
        <p:nvSpPr>
          <p:cNvPr id="26" name="TextBox 4"/>
          <p:cNvSpPr txBox="1"/>
          <p:nvPr/>
        </p:nvSpPr>
        <p:spPr>
          <a:xfrm>
            <a:off x="4097903" y="5488881"/>
            <a:ext cx="3155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各民族齐奋发</a:t>
            </a:r>
            <a:endParaRPr lang="zh-CN" altLang="en-US" sz="3200"/>
          </a:p>
        </p:txBody>
      </p:sp>
      <p:sp>
        <p:nvSpPr>
          <p:cNvPr id="27" name="右大括号 26"/>
          <p:cNvSpPr/>
          <p:nvPr/>
        </p:nvSpPr>
        <p:spPr>
          <a:xfrm>
            <a:off x="7160950" y="1793912"/>
            <a:ext cx="864096" cy="3936444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24" grpId="0"/>
      <p:bldP spid="25" grpId="0"/>
      <p:bldP spid="26" grpId="0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94610" y="1787524"/>
            <a:ext cx="6115050" cy="6172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60270" y="3747883"/>
            <a:ext cx="6564630" cy="6172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2886">
            <a:off x="-377361" y="4887619"/>
            <a:ext cx="12905671" cy="4238148"/>
          </a:xfrm>
          <a:prstGeom prst="rect">
            <a:avLst/>
          </a:prstGeom>
          <a:effectLst>
            <a:outerShdw blurRad="1905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48659" name="文本框 3"/>
          <p:cNvSpPr txBox="1"/>
          <p:nvPr/>
        </p:nvSpPr>
        <p:spPr>
          <a:xfrm>
            <a:off x="3524652" y="2773377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mtClean="0">
                <a:solidFill>
                  <a:srgbClr val="9C000C"/>
                </a:solidFill>
                <a:latin typeface="+mn-ea"/>
              </a:rPr>
              <a:t>布 置 作 业</a:t>
            </a:r>
            <a:endParaRPr lang="zh-CN" altLang="en-US" sz="6000" b="1">
              <a:solidFill>
                <a:srgbClr val="9C000C"/>
              </a:solidFill>
              <a:latin typeface="+mn-ea"/>
            </a:endParaRPr>
          </a:p>
        </p:txBody>
      </p:sp>
      <p:sp>
        <p:nvSpPr>
          <p:cNvPr id="1048660" name="矩形 4"/>
          <p:cNvSpPr/>
          <p:nvPr/>
        </p:nvSpPr>
        <p:spPr>
          <a:xfrm>
            <a:off x="4989841" y="2231503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smtClean="0">
                <a:solidFill>
                  <a:srgbClr val="9C000C"/>
                </a:solidFill>
                <a:latin typeface="+mn-ea"/>
              </a:rPr>
              <a:t>第七节</a:t>
            </a:r>
            <a:endParaRPr lang="en-US" altLang="zh-CN" sz="2800" b="1" spc="200">
              <a:solidFill>
                <a:srgbClr val="9C000C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25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9008" name="矩形 26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9009" name="矩形 27"/>
            <p:cNvSpPr/>
            <p:nvPr/>
          </p:nvSpPr>
          <p:spPr>
            <a:xfrm>
              <a:off x="9395308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9010" name="文本框 28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2" name="直接连接符 29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1" name="文本框 30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2" name="文本框 31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3" name="文本框 32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4" name="文本框 33"/>
            <p:cNvSpPr txBox="1"/>
            <p:nvPr/>
          </p:nvSpPr>
          <p:spPr>
            <a:xfrm>
              <a:off x="6550694" y="7975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5" name="文本框 34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3" name="直接连接符 35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4" name="直接连接符 36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5" name="直接连接符 37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6" name="直接连接符 38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6" name="文本框 39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7" name="直接连接符 40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1"/>
          <p:cNvSpPr txBox="1"/>
          <p:nvPr/>
        </p:nvSpPr>
        <p:spPr>
          <a:xfrm>
            <a:off x="754346" y="1045414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布置作业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19" name="图形 2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5" y="1089126"/>
            <a:ext cx="646856" cy="352510"/>
          </a:xfrm>
          <a:prstGeom prst="rect">
            <a:avLst/>
          </a:prstGeom>
        </p:spPr>
      </p:pic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797907" y="2348880"/>
            <a:ext cx="6553944" cy="102720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b="1">
                <a:latin typeface="+mn-ea"/>
                <a:ea typeface="+mn-ea"/>
              </a:rPr>
              <a:t>有</a:t>
            </a:r>
            <a:r>
              <a:rPr lang="zh-CN" altLang="en-US" sz="4800" b="1" smtClean="0">
                <a:latin typeface="+mn-ea"/>
                <a:ea typeface="+mn-ea"/>
              </a:rPr>
              <a:t>感情地朗读诗歌</a:t>
            </a:r>
            <a:r>
              <a:rPr lang="zh-CN" altLang="en-US" sz="4800" b="1">
                <a:latin typeface="+mn-ea"/>
                <a:ea typeface="+mn-ea"/>
              </a:rPr>
              <a:t>。</a:t>
            </a:r>
            <a:endParaRPr lang="zh-CN" altLang="en-US" sz="4800" b="1">
              <a:latin typeface="+mn-ea"/>
              <a:ea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36160" y="1547716"/>
            <a:ext cx="5085184" cy="5085184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9" name="矩形 8"/>
          <p:cNvSpPr/>
          <p:nvPr/>
        </p:nvSpPr>
        <p:spPr>
          <a:xfrm>
            <a:off x="-40464" y="3178993"/>
            <a:ext cx="12240895" cy="3679007"/>
          </a:xfrm>
          <a:prstGeom prst="rect">
            <a:avLst/>
          </a:prstGeom>
          <a:solidFill>
            <a:srgbClr val="9C000C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030" name="椭圆 99"/>
          <p:cNvSpPr/>
          <p:nvPr/>
        </p:nvSpPr>
        <p:spPr>
          <a:xfrm>
            <a:off x="3397749" y="2636912"/>
            <a:ext cx="1310909" cy="1310909"/>
          </a:xfrm>
          <a:prstGeom prst="ellipse">
            <a:avLst/>
          </a:prstGeom>
          <a:solidFill>
            <a:srgbClr val="F1F1F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1" name="椭圆 101"/>
          <p:cNvSpPr/>
          <p:nvPr/>
        </p:nvSpPr>
        <p:spPr>
          <a:xfrm>
            <a:off x="4801222" y="2636912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2" name="椭圆 102"/>
          <p:cNvSpPr/>
          <p:nvPr/>
        </p:nvSpPr>
        <p:spPr>
          <a:xfrm>
            <a:off x="6204695" y="2636912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观</a:t>
            </a:r>
            <a:endParaRPr lang="zh-CN" altLang="en-US" sz="660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3" name="椭圆 103"/>
          <p:cNvSpPr/>
          <p:nvPr/>
        </p:nvSpPr>
        <p:spPr>
          <a:xfrm>
            <a:off x="7608168" y="2636912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看</a:t>
            </a:r>
            <a:endParaRPr lang="zh-CN" altLang="en-US" sz="660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104903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687300" y="11353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94610" y="1787524"/>
            <a:ext cx="6115050" cy="6172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60270" y="3747883"/>
            <a:ext cx="6564630" cy="6172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2886">
            <a:off x="-377361" y="4887619"/>
            <a:ext cx="12905671" cy="4238148"/>
          </a:xfrm>
          <a:prstGeom prst="rect">
            <a:avLst/>
          </a:prstGeom>
          <a:effectLst>
            <a:outerShdw blurRad="1905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48659" name="文本框 3"/>
          <p:cNvSpPr txBox="1"/>
          <p:nvPr/>
        </p:nvSpPr>
        <p:spPr>
          <a:xfrm>
            <a:off x="3524652" y="2773377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9C000C"/>
                </a:solidFill>
                <a:latin typeface="+mn-ea"/>
              </a:rPr>
              <a:t>新 课 导 入</a:t>
            </a:r>
            <a:endParaRPr lang="zh-CN" altLang="en-US" sz="6000" b="1">
              <a:solidFill>
                <a:srgbClr val="9C000C"/>
              </a:solidFill>
              <a:latin typeface="+mn-ea"/>
            </a:endParaRPr>
          </a:p>
        </p:txBody>
      </p:sp>
      <p:sp>
        <p:nvSpPr>
          <p:cNvPr id="1048660" name="矩形 4"/>
          <p:cNvSpPr/>
          <p:nvPr/>
        </p:nvSpPr>
        <p:spPr>
          <a:xfrm>
            <a:off x="4989841" y="2231503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rgbClr val="9C000C"/>
                </a:solidFill>
                <a:latin typeface="+mn-ea"/>
              </a:rPr>
              <a:t>第一节</a:t>
            </a:r>
            <a:endParaRPr lang="en-US" altLang="zh-CN" sz="2800" b="1" spc="200">
              <a:solidFill>
                <a:srgbClr val="9C000C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617" name="矩形 2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8" name="矩形 3"/>
            <p:cNvSpPr/>
            <p:nvPr/>
          </p:nvSpPr>
          <p:spPr>
            <a:xfrm>
              <a:off x="334963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9" name="文本框 4"/>
            <p:cNvSpPr txBox="1"/>
            <p:nvPr/>
          </p:nvSpPr>
          <p:spPr>
            <a:xfrm>
              <a:off x="307975" y="92075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46" name="直接连接符 5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0" name="文本框 6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1" name="文本框 7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2" name="文本框 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3" name="文本框 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4" name="文本框 1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47" name="直接连接符 19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8" name="直接连接符 20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9" name="直接连接符 21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0" name="直接连接符 22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5" name="文本框 1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51" name="直接连接符 24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1"/>
          <p:cNvSpPr txBox="1"/>
          <p:nvPr/>
        </p:nvSpPr>
        <p:spPr>
          <a:xfrm>
            <a:off x="767408" y="101605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新课导入 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9" name="图形 1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640" y="869951"/>
            <a:ext cx="668917" cy="668917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723323" y="1811052"/>
            <a:ext cx="687267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        神州大地</a:t>
            </a:r>
            <a:r>
              <a:rPr lang="zh-CN" altLang="en-US" sz="2800" dirty="0"/>
              <a:t>，山河壮美；中华文化，源远流长。勤劳、勇敢的华夏儿女，为了中华民族的振兴，团结</a:t>
            </a:r>
            <a:r>
              <a:rPr lang="zh-CN" altLang="en-US" sz="2800" dirty="0" smtClean="0"/>
              <a:t>奋斗</a:t>
            </a:r>
            <a:r>
              <a:rPr lang="zh-CN" altLang="en-US" sz="2800" dirty="0"/>
              <a:t>。</a:t>
            </a:r>
            <a:r>
              <a:rPr lang="zh-CN" altLang="en-US" sz="2800" dirty="0" smtClean="0"/>
              <a:t>祖国</a:t>
            </a:r>
            <a:r>
              <a:rPr lang="zh-CN" altLang="en-US" sz="2800" dirty="0"/>
              <a:t>是我们的母亲，我们是祖国的小朋友，我们都爱自已的祖国。今天就让我们一起来了解一下我们祖国的各种风土人情吧！</a:t>
            </a:r>
            <a:endParaRPr lang="zh-CN" altLang="en-US" sz="2800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608168" y="2009418"/>
            <a:ext cx="3984273" cy="357358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94610" y="1787524"/>
            <a:ext cx="6115050" cy="6172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60270" y="3747883"/>
            <a:ext cx="6564630" cy="6172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2886">
            <a:off x="-377361" y="4887619"/>
            <a:ext cx="12905671" cy="4238148"/>
          </a:xfrm>
          <a:prstGeom prst="rect">
            <a:avLst/>
          </a:prstGeom>
          <a:effectLst>
            <a:outerShdw blurRad="190500" dist="1016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48659" name="文本框 3"/>
          <p:cNvSpPr txBox="1"/>
          <p:nvPr/>
        </p:nvSpPr>
        <p:spPr>
          <a:xfrm>
            <a:off x="3524652" y="2773377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9C000C"/>
                </a:solidFill>
                <a:latin typeface="+mn-ea"/>
              </a:rPr>
              <a:t>整 体 感 知</a:t>
            </a:r>
            <a:endParaRPr lang="zh-CN" altLang="en-US" sz="6000" b="1" dirty="0">
              <a:solidFill>
                <a:srgbClr val="9C000C"/>
              </a:solidFill>
              <a:latin typeface="+mn-ea"/>
            </a:endParaRPr>
          </a:p>
        </p:txBody>
      </p:sp>
      <p:sp>
        <p:nvSpPr>
          <p:cNvPr id="1048660" name="矩形 4"/>
          <p:cNvSpPr/>
          <p:nvPr/>
        </p:nvSpPr>
        <p:spPr>
          <a:xfrm>
            <a:off x="4989841" y="2231503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smtClean="0">
                <a:solidFill>
                  <a:srgbClr val="9C000C"/>
                </a:solidFill>
                <a:latin typeface="+mn-ea"/>
              </a:rPr>
              <a:t>第二节</a:t>
            </a:r>
            <a:endParaRPr lang="en-US" altLang="zh-CN" sz="2800" b="1" spc="200">
              <a:solidFill>
                <a:srgbClr val="9C000C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583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4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5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28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6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tx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7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8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9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90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2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33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1"/>
          <p:cNvSpPr txBox="1"/>
          <p:nvPr/>
        </p:nvSpPr>
        <p:spPr>
          <a:xfrm>
            <a:off x="817726" y="949465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学习目标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9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328248" y="3068960"/>
            <a:ext cx="4047331" cy="4121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508117" y="1732895"/>
            <a:ext cx="857786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n-ea"/>
              </a:rPr>
              <a:t>1</a:t>
            </a:r>
            <a:r>
              <a:rPr lang="en-US" altLang="zh-CN" sz="3200" dirty="0">
                <a:latin typeface="+mn-ea"/>
              </a:rPr>
              <a:t>.</a:t>
            </a:r>
            <a:r>
              <a:rPr lang="zh-CN" altLang="en-US" sz="3200" dirty="0" smtClean="0">
                <a:latin typeface="+mn-ea"/>
              </a:rPr>
              <a:t>认识“州、涌”等生字</a:t>
            </a:r>
            <a:r>
              <a:rPr lang="zh-CN" altLang="en-US" sz="3200" dirty="0">
                <a:latin typeface="+mn-ea"/>
              </a:rPr>
              <a:t>，会写</a:t>
            </a:r>
            <a:r>
              <a:rPr lang="zh-CN" altLang="en-US" sz="3200" dirty="0" smtClean="0">
                <a:latin typeface="+mn-ea"/>
              </a:rPr>
              <a:t>“州、湾”等</a:t>
            </a:r>
            <a:r>
              <a:rPr lang="en-US" altLang="zh-CN" sz="3200" dirty="0" smtClean="0">
                <a:latin typeface="+mn-ea"/>
              </a:rPr>
              <a:t>9</a:t>
            </a:r>
            <a:r>
              <a:rPr lang="zh-CN" altLang="en-US" sz="3200" dirty="0" smtClean="0">
                <a:latin typeface="+mn-ea"/>
              </a:rPr>
              <a:t>个生字</a:t>
            </a:r>
            <a:r>
              <a:rPr lang="zh-CN" altLang="en-US" sz="3200" dirty="0">
                <a:latin typeface="+mn-ea"/>
              </a:rPr>
              <a:t>。</a:t>
            </a:r>
            <a:endParaRPr lang="zh-CN" altLang="en-US" sz="3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+mn-ea"/>
              </a:rPr>
              <a:t>2.</a:t>
            </a:r>
            <a:r>
              <a:rPr lang="zh-CN" altLang="en-US" sz="3200" dirty="0">
                <a:latin typeface="+mn-ea"/>
              </a:rPr>
              <a:t>继续学习正确、流利、有韵味地</a:t>
            </a:r>
            <a:r>
              <a:rPr lang="zh-CN" altLang="en-US" sz="3200" dirty="0" smtClean="0">
                <a:latin typeface="+mn-ea"/>
              </a:rPr>
              <a:t>朗读课文。</a:t>
            </a:r>
            <a:endParaRPr lang="en-US" altLang="zh-CN" sz="3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n-ea"/>
              </a:rPr>
              <a:t>3.</a:t>
            </a:r>
            <a:r>
              <a:rPr lang="zh-CN" altLang="en-US" sz="3200" dirty="0">
                <a:latin typeface="+mn-ea"/>
              </a:rPr>
              <a:t>感受祖国山河的壮美</a:t>
            </a:r>
            <a:r>
              <a:rPr lang="zh-CN" altLang="en-US" sz="3200" dirty="0" smtClean="0">
                <a:latin typeface="+mn-ea"/>
              </a:rPr>
              <a:t>，体会热爱</a:t>
            </a:r>
            <a:r>
              <a:rPr lang="zh-CN" altLang="en-US" sz="3200" dirty="0">
                <a:latin typeface="+mn-ea"/>
              </a:rPr>
              <a:t>祖国</a:t>
            </a:r>
            <a:r>
              <a:rPr lang="zh-CN" altLang="en-US" sz="3200" dirty="0" smtClean="0">
                <a:latin typeface="+mn-ea"/>
              </a:rPr>
              <a:t>大好河山，民族团结奋斗的情感。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7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8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9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60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tx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66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1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056399" y="5301207"/>
            <a:ext cx="7662862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056399" y="3515619"/>
            <a:ext cx="7662862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标题 1"/>
          <p:cNvSpPr txBox="1"/>
          <p:nvPr/>
        </p:nvSpPr>
        <p:spPr>
          <a:xfrm>
            <a:off x="782232" y="94787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我会认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 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7082" y="1699673"/>
            <a:ext cx="7662179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"/>
          <p:cNvSpPr txBox="1"/>
          <p:nvPr/>
        </p:nvSpPr>
        <p:spPr>
          <a:xfrm>
            <a:off x="2243212" y="1757090"/>
            <a:ext cx="1008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州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3"/>
          <p:cNvSpPr txBox="1"/>
          <p:nvPr/>
        </p:nvSpPr>
        <p:spPr>
          <a:xfrm>
            <a:off x="3863890" y="1699673"/>
            <a:ext cx="7200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mtClean="0">
                <a:latin typeface="楷体" panose="02010609060101010101" pitchFamily="49" charset="-122"/>
                <a:ea typeface="楷体" panose="02010609060101010101" pitchFamily="49" charset="-122"/>
              </a:rPr>
              <a:t>华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4"/>
          <p:cNvSpPr txBox="1"/>
          <p:nvPr/>
        </p:nvSpPr>
        <p:spPr>
          <a:xfrm>
            <a:off x="5314156" y="1696812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mtClean="0">
                <a:latin typeface="楷体" panose="02010609060101010101" pitchFamily="49" charset="-122"/>
                <a:ea typeface="楷体" panose="02010609060101010101" pitchFamily="49" charset="-122"/>
              </a:rPr>
              <a:t>涌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6887513" y="1762262"/>
            <a:ext cx="5658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mtClean="0">
                <a:latin typeface="楷体" panose="02010609060101010101" pitchFamily="49" charset="-122"/>
                <a:ea typeface="楷体" panose="02010609060101010101" pitchFamily="49" charset="-122"/>
              </a:rPr>
              <a:t>峰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8435550" y="1696811"/>
            <a:ext cx="576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mtClean="0">
                <a:latin typeface="楷体" panose="02010609060101010101" pitchFamily="49" charset="-122"/>
                <a:ea typeface="楷体" panose="02010609060101010101" pitchFamily="49" charset="-122"/>
              </a:rPr>
              <a:t>耸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9"/>
          <p:cNvSpPr txBox="1"/>
          <p:nvPr/>
        </p:nvSpPr>
        <p:spPr>
          <a:xfrm>
            <a:off x="2295672" y="5301207"/>
            <a:ext cx="7200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楷体" panose="02010609060101010101" pitchFamily="49" charset="-122"/>
                <a:ea typeface="楷体" panose="02010609060101010101" pitchFamily="49" charset="-122"/>
              </a:rPr>
              <a:t>浓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0"/>
          <p:cNvSpPr txBox="1"/>
          <p:nvPr/>
        </p:nvSpPr>
        <p:spPr>
          <a:xfrm>
            <a:off x="3854352" y="5311461"/>
            <a:ext cx="648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楷体" panose="02010609060101010101" pitchFamily="49" charset="-122"/>
                <a:ea typeface="楷体" panose="02010609060101010101" pitchFamily="49" charset="-122"/>
              </a:rPr>
              <a:t>齐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5394638" y="5301206"/>
            <a:ext cx="8125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楷体" panose="02010609060101010101" pitchFamily="49" charset="-122"/>
                <a:ea typeface="楷体" panose="02010609060101010101" pitchFamily="49" charset="-122"/>
              </a:rPr>
              <a:t>奋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2"/>
          <p:cNvSpPr txBox="1"/>
          <p:nvPr/>
        </p:nvSpPr>
        <p:spPr>
          <a:xfrm>
            <a:off x="6850135" y="5300030"/>
            <a:ext cx="5658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楷体" panose="02010609060101010101" pitchFamily="49" charset="-122"/>
                <a:ea typeface="楷体" panose="02010609060101010101" pitchFamily="49" charset="-122"/>
              </a:rPr>
              <a:t>繁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8328248" y="5311461"/>
            <a:ext cx="589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楷体" panose="02010609060101010101" pitchFamily="49" charset="-122"/>
                <a:ea typeface="楷体" panose="02010609060101010101" pitchFamily="49" charset="-122"/>
              </a:rPr>
              <a:t>荣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6"/>
          <p:cNvSpPr txBox="1"/>
          <p:nvPr/>
        </p:nvSpPr>
        <p:spPr>
          <a:xfrm>
            <a:off x="2362913" y="1276154"/>
            <a:ext cx="726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</a:t>
            </a:r>
            <a:r>
              <a:rPr lang="en-US" altLang="zh-CN" sz="2000" smtClean="0"/>
              <a:t> zhōu</a:t>
            </a:r>
            <a:r>
              <a:rPr lang="en-US" altLang="zh-CN" sz="2000"/>
              <a:t>                  </a:t>
            </a:r>
            <a:r>
              <a:rPr lang="en-US" altLang="zh-CN" sz="2000" err="1" smtClean="0"/>
              <a:t>hu</a:t>
            </a:r>
            <a:r>
              <a:rPr lang="en-US" altLang="zh-CN" sz="2000" err="1" smtClean="0">
                <a:latin typeface="+mn-ea"/>
              </a:rPr>
              <a:t>á</a:t>
            </a:r>
            <a:r>
              <a:rPr lang="zh-CN" altLang="en-US" sz="2000" smtClean="0"/>
              <a:t>                    </a:t>
            </a:r>
            <a:r>
              <a:rPr lang="en-US" altLang="zh-CN" sz="2000" err="1" smtClean="0"/>
              <a:t>yǒn</a:t>
            </a:r>
            <a:r>
              <a:rPr lang="en-US" altLang="zh-CN" err="1" smtClean="0">
                <a:latin typeface="+mn-lt"/>
              </a:rPr>
              <a:t>g</a:t>
            </a:r>
            <a:r>
              <a:rPr lang="en-US" altLang="zh-CN" sz="2000" smtClean="0"/>
              <a:t>                   fēn</a:t>
            </a:r>
            <a:r>
              <a:rPr lang="en-US" altLang="zh-CN" err="1" smtClean="0">
                <a:latin typeface="+mn-lt"/>
              </a:rPr>
              <a:t>g</a:t>
            </a:r>
            <a:r>
              <a:rPr lang="en-US" altLang="zh-CN" sz="2000" smtClean="0"/>
              <a:t>                  sǒn</a:t>
            </a:r>
            <a:r>
              <a:rPr lang="en-US" altLang="zh-CN" err="1" smtClean="0">
                <a:latin typeface="+mn-lt"/>
              </a:rPr>
              <a:t>g</a:t>
            </a:r>
            <a:r>
              <a:rPr lang="en-US" altLang="zh-CN">
                <a:latin typeface="+mn-lt"/>
              </a:rPr>
              <a:t> </a:t>
            </a:r>
            <a:r>
              <a:rPr lang="en-US" altLang="zh-CN" sz="2000"/>
              <a:t>                 </a:t>
            </a:r>
            <a:endParaRPr lang="zh-CN" altLang="en-US" sz="2000"/>
          </a:p>
        </p:txBody>
      </p:sp>
      <p:sp>
        <p:nvSpPr>
          <p:cNvPr id="34" name="TextBox 17"/>
          <p:cNvSpPr txBox="1"/>
          <p:nvPr/>
        </p:nvSpPr>
        <p:spPr>
          <a:xfrm>
            <a:off x="2079093" y="3128193"/>
            <a:ext cx="10413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      </a:t>
            </a:r>
            <a:r>
              <a:rPr lang="en-US" altLang="zh-CN" sz="2000" smtClean="0"/>
              <a:t>    </a:t>
            </a:r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zh-CN" sz="2000" err="1" smtClean="0"/>
              <a:t>é                      xi</a:t>
            </a:r>
            <a:r>
              <a:rPr lang="en-US" altLang="zh-CN" sz="2000" err="1" smtClean="0">
                <a:latin typeface="+mn-ea"/>
              </a:rPr>
              <a:t>á</a:t>
            </a:r>
            <a:r>
              <a:rPr lang="en-US" altLang="zh-CN" sz="2000" smtClean="0"/>
              <a:t>                     yǔ                        lù                       yí                   </a:t>
            </a:r>
            <a:endParaRPr lang="zh-CN" altLang="en-US" sz="2000"/>
          </a:p>
        </p:txBody>
      </p:sp>
      <p:sp>
        <p:nvSpPr>
          <p:cNvPr id="35" name="TextBox 1"/>
          <p:cNvSpPr txBox="1"/>
          <p:nvPr/>
        </p:nvSpPr>
        <p:spPr>
          <a:xfrm>
            <a:off x="2195041" y="3534912"/>
            <a:ext cx="1076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mtClean="0">
                <a:latin typeface="楷体" panose="02010609060101010101" pitchFamily="49" charset="-122"/>
                <a:ea typeface="楷体" panose="02010609060101010101" pitchFamily="49" charset="-122"/>
              </a:rPr>
              <a:t>隔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3767063" y="3515619"/>
            <a:ext cx="1008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mtClean="0">
                <a:latin typeface="楷体" panose="02010609060101010101" pitchFamily="49" charset="-122"/>
                <a:ea typeface="楷体" panose="02010609060101010101" pitchFamily="49" charset="-122"/>
              </a:rPr>
              <a:t>峡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5255490" y="3498467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mtClean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6887513" y="3515617"/>
            <a:ext cx="5284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楷体" panose="02010609060101010101" pitchFamily="49" charset="-122"/>
                <a:ea typeface="楷体" panose="02010609060101010101" pitchFamily="49" charset="-122"/>
              </a:rPr>
              <a:t>陆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2"/>
          <p:cNvSpPr txBox="1"/>
          <p:nvPr/>
        </p:nvSpPr>
        <p:spPr>
          <a:xfrm>
            <a:off x="8435550" y="3528303"/>
            <a:ext cx="81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mtClean="0">
                <a:latin typeface="楷体" panose="02010609060101010101" pitchFamily="49" charset="-122"/>
                <a:ea typeface="楷体" panose="02010609060101010101" pitchFamily="49" charset="-122"/>
              </a:rPr>
              <a:t>谊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2378044" y="4953894"/>
            <a:ext cx="7462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</a:t>
            </a:r>
            <a:r>
              <a:rPr lang="en-US" altLang="zh-CN" smtClean="0"/>
              <a:t> nón</a:t>
            </a:r>
            <a:r>
              <a:rPr lang="en-US" altLang="zh-CN" sz="1600" err="1" smtClean="0">
                <a:latin typeface="+mn-lt"/>
              </a:rPr>
              <a:t>g</a:t>
            </a:r>
            <a:r>
              <a:rPr lang="en-US" altLang="zh-CN"/>
              <a:t>                       </a:t>
            </a:r>
            <a:r>
              <a:rPr lang="en-US" altLang="zh-CN" err="1" smtClean="0"/>
              <a:t>qí</a:t>
            </a:r>
            <a:r>
              <a:rPr lang="en-US" altLang="zh-CN"/>
              <a:t>                         </a:t>
            </a:r>
            <a:r>
              <a:rPr lang="en-US" altLang="zh-CN" err="1" smtClean="0"/>
              <a:t>fèn</a:t>
            </a:r>
            <a:r>
              <a:rPr lang="en-US" altLang="zh-CN"/>
              <a:t>                        </a:t>
            </a:r>
            <a:r>
              <a:rPr lang="en-US" altLang="zh-CN" err="1" smtClean="0"/>
              <a:t>f</a:t>
            </a:r>
            <a:r>
              <a:rPr lang="en-US" altLang="zh-CN" err="1" smtClean="0">
                <a:latin typeface="+mn-ea"/>
              </a:rPr>
              <a:t>á</a:t>
            </a:r>
            <a:r>
              <a:rPr lang="en-US" altLang="zh-CN" err="1" smtClean="0"/>
              <a:t>n</a:t>
            </a:r>
            <a:r>
              <a:rPr lang="en-US" altLang="zh-CN"/>
              <a:t>                      </a:t>
            </a:r>
            <a:r>
              <a:rPr lang="en-US" altLang="zh-CN" err="1" smtClean="0"/>
              <a:t>rón</a:t>
            </a:r>
            <a:r>
              <a:rPr lang="en-US" altLang="zh-CN" sz="1600" err="1" smtClean="0">
                <a:latin typeface="+mn-lt"/>
              </a:rPr>
              <a:t>g</a:t>
            </a:r>
            <a:r>
              <a:rPr lang="en-US" altLang="zh-CN" smtClean="0"/>
              <a:t>                                       </a:t>
            </a:r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矩形 4"/>
          <p:cNvSpPr>
            <a:spLocks noChangeArrowheads="1"/>
          </p:cNvSpPr>
          <p:nvPr/>
        </p:nvSpPr>
        <p:spPr bwMode="auto">
          <a:xfrm>
            <a:off x="873799" y="1500412"/>
            <a:ext cx="336867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4B416F"/>
                </a:solidFill>
                <a:latin typeface="+mn-ea"/>
                <a:ea typeface="+mn-ea"/>
              </a:rPr>
              <a:t>   </a:t>
            </a:r>
            <a:endParaRPr lang="zh-CN" altLang="en-US" sz="2800">
              <a:solidFill>
                <a:srgbClr val="4B416F"/>
              </a:solidFill>
              <a:latin typeface="+mn-ea"/>
              <a:ea typeface="+mn-ea"/>
            </a:endParaRPr>
          </a:p>
        </p:txBody>
      </p:sp>
      <p:grpSp>
        <p:nvGrpSpPr>
          <p:cNvPr id="121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22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23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24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125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tx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8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9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1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32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37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标题 1"/>
          <p:cNvSpPr txBox="1"/>
          <p:nvPr/>
        </p:nvSpPr>
        <p:spPr>
          <a:xfrm>
            <a:off x="782232" y="96270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我会写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3392" y="2163755"/>
            <a:ext cx="1999323" cy="1877413"/>
          </a:xfrm>
          <a:prstGeom prst="rect">
            <a:avLst/>
          </a:prstGeom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612950" y="2163155"/>
            <a:ext cx="2000250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613200" y="2155143"/>
            <a:ext cx="2000250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617864" y="2155143"/>
            <a:ext cx="2000250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178955" y="4437112"/>
            <a:ext cx="2000250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586630" y="4419013"/>
            <a:ext cx="2000250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969215" y="4437112"/>
            <a:ext cx="2000250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8301038" y="4442090"/>
            <a:ext cx="2000250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"/>
          <p:cNvSpPr txBox="1"/>
          <p:nvPr/>
        </p:nvSpPr>
        <p:spPr>
          <a:xfrm>
            <a:off x="767408" y="2106120"/>
            <a:ext cx="10081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latin typeface="楷体" panose="02010609060101010101" pitchFamily="49" charset="-122"/>
                <a:ea typeface="楷体" panose="02010609060101010101" pitchFamily="49" charset="-122"/>
              </a:rPr>
              <a:t>州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3"/>
          <p:cNvSpPr txBox="1"/>
          <p:nvPr/>
        </p:nvSpPr>
        <p:spPr>
          <a:xfrm>
            <a:off x="2862995" y="2072705"/>
            <a:ext cx="70004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smtClean="0">
                <a:latin typeface="楷体" panose="02010609060101010101" pitchFamily="49" charset="-122"/>
                <a:ea typeface="楷体" panose="02010609060101010101" pitchFamily="49" charset="-122"/>
              </a:rPr>
              <a:t>华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5"/>
          <p:cNvSpPr txBox="1"/>
          <p:nvPr/>
        </p:nvSpPr>
        <p:spPr>
          <a:xfrm>
            <a:off x="4729530" y="2054419"/>
            <a:ext cx="7167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latin typeface="楷体" panose="02010609060101010101" pitchFamily="49" charset="-122"/>
                <a:ea typeface="楷体" panose="02010609060101010101" pitchFamily="49" charset="-122"/>
              </a:rPr>
              <a:t>岛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6744072" y="2054419"/>
            <a:ext cx="7200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latin typeface="楷体" panose="02010609060101010101" pitchFamily="49" charset="-122"/>
                <a:ea typeface="楷体" panose="02010609060101010101" pitchFamily="49" charset="-122"/>
              </a:rPr>
              <a:t>峡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4"/>
          <p:cNvSpPr txBox="1"/>
          <p:nvPr/>
        </p:nvSpPr>
        <p:spPr>
          <a:xfrm>
            <a:off x="1271464" y="4400190"/>
            <a:ext cx="7200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smtClean="0"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3719736" y="4372993"/>
            <a:ext cx="6932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latin typeface="楷体" panose="02010609060101010101" pitchFamily="49" charset="-122"/>
                <a:ea typeface="楷体" panose="02010609060101010101" pitchFamily="49" charset="-122"/>
              </a:rPr>
              <a:t>谊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16"/>
          <p:cNvSpPr txBox="1"/>
          <p:nvPr/>
        </p:nvSpPr>
        <p:spPr>
          <a:xfrm>
            <a:off x="6108263" y="4384703"/>
            <a:ext cx="76740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smtClean="0">
                <a:latin typeface="楷体" panose="02010609060101010101" pitchFamily="49" charset="-122"/>
                <a:ea typeface="楷体" panose="02010609060101010101" pitchFamily="49" charset="-122"/>
              </a:rPr>
              <a:t>齐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Picture 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8618114" y="2163755"/>
            <a:ext cx="2000250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8888915" y="2145656"/>
            <a:ext cx="76740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smtClean="0">
                <a:latin typeface="楷体" panose="02010609060101010101" pitchFamily="49" charset="-122"/>
                <a:ea typeface="楷体" panose="02010609060101010101" pitchFamily="49" charset="-122"/>
              </a:rPr>
              <a:t>民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4"/>
          <p:cNvSpPr txBox="1"/>
          <p:nvPr/>
        </p:nvSpPr>
        <p:spPr>
          <a:xfrm>
            <a:off x="8489995" y="4400190"/>
            <a:ext cx="115957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smtClean="0">
                <a:latin typeface="楷体" panose="02010609060101010101" pitchFamily="49" charset="-122"/>
                <a:ea typeface="楷体" panose="02010609060101010101" pitchFamily="49" charset="-122"/>
              </a:rPr>
              <a:t>奋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57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9C000C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8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9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60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tx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66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1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873799" y="1500412"/>
            <a:ext cx="336867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4B416F"/>
                </a:solidFill>
                <a:latin typeface="+mn-ea"/>
                <a:ea typeface="+mn-ea"/>
              </a:rPr>
              <a:t>   </a:t>
            </a:r>
            <a:endParaRPr lang="zh-CN" altLang="en-US" sz="2800">
              <a:solidFill>
                <a:srgbClr val="4B416F"/>
              </a:solidFill>
              <a:latin typeface="+mn-ea"/>
              <a:ea typeface="+mn-ea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810009" y="93989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15824" y="1440842"/>
            <a:ext cx="3955464" cy="426866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415480" y="1444465"/>
            <a:ext cx="3809390" cy="427745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3"/>
          <p:cNvSpPr txBox="1"/>
          <p:nvPr/>
        </p:nvSpPr>
        <p:spPr>
          <a:xfrm>
            <a:off x="2495600" y="5727860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/>
              <a:t>黄河</a:t>
            </a:r>
            <a:endParaRPr lang="zh-CN" altLang="en-US" sz="4800"/>
          </a:p>
        </p:txBody>
      </p:sp>
      <p:sp>
        <p:nvSpPr>
          <p:cNvPr id="24" name="TextBox 10"/>
          <p:cNvSpPr txBox="1"/>
          <p:nvPr/>
        </p:nvSpPr>
        <p:spPr>
          <a:xfrm>
            <a:off x="7914813" y="5730112"/>
            <a:ext cx="2504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/>
              <a:t>长江</a:t>
            </a:r>
            <a:endParaRPr lang="zh-CN" altLang="en-US" sz="480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NUMBER"/>
</p:tagLst>
</file>

<file path=ppt/tags/tag10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1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12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3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14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a41498a8-034c-49b3-b1cf-6d91b07b0606"/>
</p:tagLst>
</file>

<file path=ppt/tags/tag2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3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4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5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NUMBER"/>
</p:tagLst>
</file>

<file path=ppt/tags/tag6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7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8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9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2346</Words>
  <Application>WPS 演示</Application>
  <PresentationFormat>自定义</PresentationFormat>
  <Paragraphs>543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楷体</vt:lpstr>
      <vt:lpstr>华文新魏</vt:lpstr>
      <vt:lpstr>黑体</vt:lpstr>
      <vt:lpstr>Arial Unicode MS</vt:lpstr>
      <vt:lpstr>Arial</vt:lpstr>
      <vt:lpstr>Microsoft JhengHei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《神州谣》PPT优秀课件下载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2022-07-09T11:59:00Z</cp:lastPrinted>
  <dcterms:created xsi:type="dcterms:W3CDTF">2022-07-09T11:59:00Z</dcterms:created>
  <dcterms:modified xsi:type="dcterms:W3CDTF">2023-01-15T09:16:33Z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EBEB12C67812497EB80F269455FF4E68</vt:lpwstr>
  </property>
  <property fmtid="{D5CDD505-2E9C-101B-9397-08002B2CF9AE}" pid="7" name="KSOProductBuildVer">
    <vt:lpwstr>2052-11.1.0.13703</vt:lpwstr>
  </property>
</Properties>
</file>