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302" r:id="rId4"/>
    <p:sldId id="304" r:id="rId6"/>
    <p:sldId id="258" r:id="rId7"/>
    <p:sldId id="287" r:id="rId8"/>
    <p:sldId id="269" r:id="rId9"/>
    <p:sldId id="315" r:id="rId10"/>
    <p:sldId id="316" r:id="rId11"/>
    <p:sldId id="317" r:id="rId12"/>
    <p:sldId id="295" r:id="rId13"/>
    <p:sldId id="294" r:id="rId14"/>
    <p:sldId id="271" r:id="rId15"/>
    <p:sldId id="293" r:id="rId16"/>
    <p:sldId id="296" r:id="rId17"/>
    <p:sldId id="297" r:id="rId18"/>
    <p:sldId id="283" r:id="rId19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rgbClr val="FF3300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rgbClr val="FF3300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rgbClr val="FF3300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rgbClr val="FF3300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rgbClr val="FF3300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2400" kern="1200">
        <a:solidFill>
          <a:srgbClr val="FF3300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sz="2400" kern="1200">
        <a:solidFill>
          <a:srgbClr val="FF3300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sz="2400" kern="1200">
        <a:solidFill>
          <a:srgbClr val="FF3300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sz="2400" kern="1200">
        <a:solidFill>
          <a:srgbClr val="FF3300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0" clrIdx="0"/>
  <p:cmAuthor id="1" name="www.xkb1.com" initials="w" lastIdx="0" clrIdx="0"/>
  <p:cmAuthor id="2" name="walkinnet" initials="w" lastIdx="0" clrIdx="0"/>
  <p:cmAuthor id="3" name="新课标第一网" initials="新" lastIdx="0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8" autoAdjust="0"/>
    <p:restoredTop sz="94660" autoAdjust="0"/>
  </p:normalViewPr>
  <p:slideViewPr>
    <p:cSldViewPr showGuides="1">
      <p:cViewPr>
        <p:scale>
          <a:sx n="90" d="100"/>
          <a:sy n="90" d="100"/>
        </p:scale>
        <p:origin x="-576" y="-52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2" name="幻灯片图像占位符 4099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1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9EC6886-96A8-4D3D-B8CE-D1D1BEB7956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70144-94CC-4EA5-9702-9372BFCF38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70144-94CC-4EA5-9702-9372BFCF38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C6886-96A8-4D3D-B8CE-D1D1BEB795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6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16.png"/><Relationship Id="rId4" Type="http://schemas.openxmlformats.org/officeDocument/2006/relationships/image" Target="../media/image18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0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502"/>
            <a:ext cx="9144000" cy="238789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482"/>
            <a:ext cx="9144000" cy="165596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6C1EF-ABB5-4827-BE7A-43A860B949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2125D-3792-45DE-A7AB-88A31F73CA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099"/>
            <a:ext cx="2743200" cy="5851139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099"/>
            <a:ext cx="8070573" cy="5851139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9841CF-2243-480D-8419-94F7486CC0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黑暗中的灯光&#10;&#10;描述已自动生成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323"/>
            <a:ext cx="12192000" cy="2789962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>
            <a:off x="5500773" y="2084294"/>
            <a:ext cx="6798802" cy="4773383"/>
            <a:chOff x="4370294" y="1290594"/>
            <a:chExt cx="7929281" cy="5567083"/>
          </a:xfrm>
        </p:grpSpPr>
        <p:pic>
          <p:nvPicPr>
            <p:cNvPr id="8" name="图片 7" descr="图片包含 游戏机&#10;&#10;描述已自动生成"/>
            <p:cNvPicPr>
              <a:picLocks noChangeAspect="1"/>
            </p:cNvPicPr>
            <p:nvPr userDrawn="1"/>
          </p:nvPicPr>
          <p:blipFill>
            <a:blip r:embed="rId3" cstate="email"/>
            <a:stretch>
              <a:fillRect/>
            </a:stretch>
          </p:blipFill>
          <p:spPr>
            <a:xfrm>
              <a:off x="4370294" y="3603812"/>
              <a:ext cx="7821706" cy="3253865"/>
            </a:xfrm>
            <a:prstGeom prst="rect">
              <a:avLst/>
            </a:prstGeom>
          </p:spPr>
        </p:pic>
        <p:pic>
          <p:nvPicPr>
            <p:cNvPr id="10" name="图片 9" descr="图片包含 游戏机, 画&#10;&#10;描述已自动生成"/>
            <p:cNvPicPr>
              <a:picLocks noChangeAspect="1"/>
            </p:cNvPicPr>
            <p:nvPr userDrawn="1"/>
          </p:nvPicPr>
          <p:blipFill>
            <a:blip r:embed="rId4" cstate="email"/>
            <a:stretch>
              <a:fillRect/>
            </a:stretch>
          </p:blipFill>
          <p:spPr>
            <a:xfrm>
              <a:off x="8148916" y="1290594"/>
              <a:ext cx="4150659" cy="5567083"/>
            </a:xfrm>
            <a:prstGeom prst="rect">
              <a:avLst/>
            </a:prstGeom>
          </p:spPr>
        </p:pic>
      </p:grpSp>
      <p:pic>
        <p:nvPicPr>
          <p:cNvPr id="12" name="图片 11" descr="图片包含 游戏机&#10;&#10;描述已自动生成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351191" y="245746"/>
            <a:ext cx="2201564" cy="1479176"/>
          </a:xfrm>
          <a:prstGeom prst="rect">
            <a:avLst/>
          </a:prstGeom>
        </p:spPr>
      </p:pic>
      <p:pic>
        <p:nvPicPr>
          <p:cNvPr id="17" name="图片 16" descr="图片包含 游戏机&#10;&#10;描述已自动生成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147918" y="5565566"/>
            <a:ext cx="1156447" cy="1210235"/>
          </a:xfrm>
          <a:prstGeom prst="rect">
            <a:avLst/>
          </a:prstGeom>
        </p:spPr>
      </p:pic>
      <p:pic>
        <p:nvPicPr>
          <p:cNvPr id="19" name="图片 18" descr="图片包含 游戏机, 房间&#10;&#10;描述已自动生成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8522770" y="418252"/>
            <a:ext cx="2687152" cy="1738319"/>
          </a:xfrm>
          <a:prstGeom prst="rect">
            <a:avLst/>
          </a:prstGeom>
        </p:spPr>
      </p:pic>
      <p:pic>
        <p:nvPicPr>
          <p:cNvPr id="20" name="图片 19" descr="图片包含 游戏机, 房间&#10;&#10;描述已自动生成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568993" y="3891038"/>
            <a:ext cx="1551731" cy="14113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9" cstate="email">
            <a:alphaModFix amt="50000"/>
          </a:blip>
          <a:stretch>
            <a:fillRect/>
          </a:stretch>
        </p:blipFill>
        <p:spPr>
          <a:xfrm>
            <a:off x="5750858" y="150944"/>
            <a:ext cx="1051560" cy="9944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0" cstate="email">
            <a:alphaModFix amt="50000"/>
          </a:blip>
          <a:stretch>
            <a:fillRect/>
          </a:stretch>
        </p:blipFill>
        <p:spPr>
          <a:xfrm>
            <a:off x="3181677" y="5255439"/>
            <a:ext cx="1051560" cy="99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864189" y="718726"/>
            <a:ext cx="10463622" cy="5420547"/>
          </a:xfrm>
          <a:prstGeom prst="roundRect">
            <a:avLst>
              <a:gd name="adj" fmla="val 8391"/>
            </a:avLst>
          </a:prstGeom>
          <a:solidFill>
            <a:schemeClr val="bg1"/>
          </a:solidFill>
          <a:ln w="635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45966" y="0"/>
            <a:ext cx="1626672" cy="1562531"/>
          </a:xfrm>
          <a:prstGeom prst="rect">
            <a:avLst/>
          </a:prstGeom>
        </p:spPr>
      </p:pic>
      <p:pic>
        <p:nvPicPr>
          <p:cNvPr id="8" name="图片 7" descr="图片包含 游戏机&#10;&#10;描述已自动生成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 flipH="1">
            <a:off x="0" y="4570099"/>
            <a:ext cx="5498926" cy="2287578"/>
          </a:xfrm>
          <a:prstGeom prst="rect">
            <a:avLst/>
          </a:prstGeom>
        </p:spPr>
      </p:pic>
      <p:pic>
        <p:nvPicPr>
          <p:cNvPr id="4" name="图片 3" descr="卡通人物&#10;&#10;描述已自动生成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 rot="1586375">
            <a:off x="1045015" y="3634997"/>
            <a:ext cx="1382453" cy="2867744"/>
          </a:xfrm>
          <a:prstGeom prst="rect">
            <a:avLst/>
          </a:prstGeom>
        </p:spPr>
      </p:pic>
      <p:pic>
        <p:nvPicPr>
          <p:cNvPr id="9" name="图片 8" descr="图片包含 游戏机, 房间&#10;&#10;描述已自动生成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9775373" y="0"/>
            <a:ext cx="2687152" cy="1738319"/>
          </a:xfrm>
          <a:prstGeom prst="rect">
            <a:avLst/>
          </a:prstGeom>
        </p:spPr>
      </p:pic>
      <p:pic>
        <p:nvPicPr>
          <p:cNvPr id="10" name="图片 9" descr="黑暗中的灯光&#10;&#10;描述已自动生成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2580362" y="4658516"/>
            <a:ext cx="9611638" cy="2199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描述已自动生成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3454773" y="5537387"/>
            <a:ext cx="5282453" cy="1320613"/>
          </a:xfrm>
          <a:prstGeom prst="rect">
            <a:avLst/>
          </a:prstGeom>
        </p:spPr>
      </p:pic>
      <p:pic>
        <p:nvPicPr>
          <p:cNvPr id="4" name="图片 3" descr="黑暗中的灯光&#10;&#10;描述已自动生成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 flipH="1" flipV="1">
            <a:off x="0" y="4060843"/>
            <a:ext cx="12192000" cy="27899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9827011" y="5028842"/>
            <a:ext cx="2364989" cy="1829158"/>
          </a:xfrm>
          <a:prstGeom prst="rect">
            <a:avLst/>
          </a:prstGeom>
        </p:spPr>
      </p:pic>
      <p:pic>
        <p:nvPicPr>
          <p:cNvPr id="7" name="图片 6" descr="图片包含 游戏机&#10;&#10;描述已自动生成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163301" y="95433"/>
            <a:ext cx="1823523" cy="12251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email"/>
          <a:srcRect t="-12547"/>
          <a:stretch>
            <a:fillRect/>
          </a:stretch>
        </p:blipFill>
        <p:spPr>
          <a:xfrm>
            <a:off x="10271344" y="496402"/>
            <a:ext cx="978546" cy="1132160"/>
          </a:xfrm>
          <a:prstGeom prst="rect">
            <a:avLst/>
          </a:prstGeom>
        </p:spPr>
      </p:pic>
      <p:pic>
        <p:nvPicPr>
          <p:cNvPr id="9" name="图片 8" descr="卡通人物&#10;&#10;描述已自动生成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 rot="1586375">
            <a:off x="1045015" y="3825266"/>
            <a:ext cx="1382453" cy="28677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黑暗中的灯光&#10;&#10;描述已自动生成"/>
          <p:cNvPicPr>
            <a:picLocks noChangeAspect="1"/>
          </p:cNvPicPr>
          <p:nvPr userDrawn="1"/>
        </p:nvPicPr>
        <p:blipFill>
          <a:blip r:embed="rId2" cstate="email">
            <a:alphaModFix amt="50000"/>
          </a:blip>
          <a:stretch>
            <a:fillRect/>
          </a:stretch>
        </p:blipFill>
        <p:spPr>
          <a:xfrm>
            <a:off x="0" y="322"/>
            <a:ext cx="12192000" cy="2449483"/>
          </a:xfrm>
          <a:prstGeom prst="rect">
            <a:avLst/>
          </a:prstGeom>
        </p:spPr>
      </p:pic>
      <p:pic>
        <p:nvPicPr>
          <p:cNvPr id="8" name="图片 7" descr="图片包含 游戏机&#10;&#10;描述已自动生成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414182" y="4900034"/>
            <a:ext cx="9363635" cy="1957643"/>
          </a:xfrm>
          <a:prstGeom prst="rect">
            <a:avLst/>
          </a:prstGeom>
        </p:spPr>
      </p:pic>
      <p:pic>
        <p:nvPicPr>
          <p:cNvPr id="11" name="图片 10" descr="图片包含 游戏机&#10;&#10;描述已自动生成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 flipH="1" flipV="1">
            <a:off x="3454773" y="0"/>
            <a:ext cx="5282453" cy="1320613"/>
          </a:xfrm>
          <a:prstGeom prst="rect">
            <a:avLst/>
          </a:prstGeom>
        </p:spPr>
      </p:pic>
      <p:pic>
        <p:nvPicPr>
          <p:cNvPr id="3" name="图片 2" descr="卡通人物&#10;&#10;描述已自动生成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86375">
            <a:off x="919755" y="3275993"/>
            <a:ext cx="1382453" cy="2867744"/>
          </a:xfrm>
          <a:prstGeom prst="rect">
            <a:avLst/>
          </a:prstGeom>
        </p:spPr>
      </p:pic>
      <p:pic>
        <p:nvPicPr>
          <p:cNvPr id="7" name="图片 6" descr="卡通人物&#10;&#10;描述已自动生成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14643395">
            <a:off x="9941337" y="308584"/>
            <a:ext cx="1004927" cy="2084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9869648" y="3923291"/>
            <a:ext cx="2167910" cy="20824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353617" y="200058"/>
            <a:ext cx="1860042" cy="143861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2388960" y="4432137"/>
            <a:ext cx="958771" cy="8060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0" cstate="email"/>
          <a:srcRect t="-12547"/>
          <a:stretch>
            <a:fillRect/>
          </a:stretch>
        </p:blipFill>
        <p:spPr>
          <a:xfrm>
            <a:off x="10443800" y="2110192"/>
            <a:ext cx="591113" cy="6839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 userDrawn="1"/>
        </p:nvSpPr>
        <p:spPr>
          <a:xfrm>
            <a:off x="575982" y="504264"/>
            <a:ext cx="11040035" cy="5849471"/>
          </a:xfrm>
          <a:prstGeom prst="roundRect">
            <a:avLst>
              <a:gd name="adj" fmla="val 8391"/>
            </a:avLst>
          </a:prstGeom>
          <a:solidFill>
            <a:schemeClr val="bg1"/>
          </a:solidFill>
          <a:ln w="635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图片包含 游戏机&#10;&#10;描述已自动生成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779426" y="5668811"/>
            <a:ext cx="8659906" cy="1189189"/>
          </a:xfrm>
          <a:prstGeom prst="rect">
            <a:avLst/>
          </a:prstGeom>
        </p:spPr>
      </p:pic>
      <p:pic>
        <p:nvPicPr>
          <p:cNvPr id="4" name="图片 3" descr="图片包含 游戏机, 房间&#10;&#10;描述已自动生成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10038202" y="0"/>
            <a:ext cx="2153798" cy="1506071"/>
          </a:xfrm>
          <a:prstGeom prst="rect">
            <a:avLst/>
          </a:prstGeom>
        </p:spPr>
      </p:pic>
      <p:pic>
        <p:nvPicPr>
          <p:cNvPr id="6" name="图片 5" descr="图片包含 游戏机&#10;&#10;描述已自动生成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-5010" y="5525635"/>
            <a:ext cx="1724514" cy="1158658"/>
          </a:xfrm>
          <a:prstGeom prst="rect">
            <a:avLst/>
          </a:prstGeom>
        </p:spPr>
      </p:pic>
      <p:pic>
        <p:nvPicPr>
          <p:cNvPr id="7" name="图片 6" descr="图片包含 游戏机, 房间&#10;&#10;描述已自动生成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753783" y="640301"/>
            <a:ext cx="827935" cy="7530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11015315" y="5859121"/>
            <a:ext cx="1176685" cy="9892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黑暗中的灯光&#10;&#10;描述已自动生成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323"/>
            <a:ext cx="12192000" cy="2789962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5500773" y="2084294"/>
            <a:ext cx="6798802" cy="4773383"/>
            <a:chOff x="4370294" y="1290594"/>
            <a:chExt cx="7929281" cy="5567083"/>
          </a:xfrm>
        </p:grpSpPr>
        <p:pic>
          <p:nvPicPr>
            <p:cNvPr id="4" name="图片 3" descr="图片包含 游戏机&#10;&#10;描述已自动生成"/>
            <p:cNvPicPr>
              <a:picLocks noChangeAspect="1"/>
            </p:cNvPicPr>
            <p:nvPr userDrawn="1"/>
          </p:nvPicPr>
          <p:blipFill>
            <a:blip r:embed="rId3" cstate="email"/>
            <a:stretch>
              <a:fillRect/>
            </a:stretch>
          </p:blipFill>
          <p:spPr>
            <a:xfrm>
              <a:off x="4370294" y="3603812"/>
              <a:ext cx="7821706" cy="3253865"/>
            </a:xfrm>
            <a:prstGeom prst="rect">
              <a:avLst/>
            </a:prstGeom>
          </p:spPr>
        </p:pic>
        <p:pic>
          <p:nvPicPr>
            <p:cNvPr id="5" name="图片 4" descr="图片包含 游戏机, 画&#10;&#10;描述已自动生成"/>
            <p:cNvPicPr>
              <a:picLocks noChangeAspect="1"/>
            </p:cNvPicPr>
            <p:nvPr userDrawn="1"/>
          </p:nvPicPr>
          <p:blipFill>
            <a:blip r:embed="rId4" cstate="email"/>
            <a:stretch>
              <a:fillRect/>
            </a:stretch>
          </p:blipFill>
          <p:spPr>
            <a:xfrm>
              <a:off x="8148916" y="1290594"/>
              <a:ext cx="4150659" cy="5567083"/>
            </a:xfrm>
            <a:prstGeom prst="rect">
              <a:avLst/>
            </a:prstGeom>
          </p:spPr>
        </p:pic>
      </p:grpSp>
      <p:pic>
        <p:nvPicPr>
          <p:cNvPr id="6" name="图片 5" descr="图片包含 游戏机&#10;&#10;描述已自动生成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351191" y="245746"/>
            <a:ext cx="2201564" cy="1479176"/>
          </a:xfrm>
          <a:prstGeom prst="rect">
            <a:avLst/>
          </a:prstGeom>
        </p:spPr>
      </p:pic>
      <p:pic>
        <p:nvPicPr>
          <p:cNvPr id="7" name="图片 6" descr="图片包含 游戏机&#10;&#10;描述已自动生成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147918" y="5565566"/>
            <a:ext cx="1156447" cy="1210235"/>
          </a:xfrm>
          <a:prstGeom prst="rect">
            <a:avLst/>
          </a:prstGeom>
        </p:spPr>
      </p:pic>
      <p:pic>
        <p:nvPicPr>
          <p:cNvPr id="8" name="图片 7" descr="图片包含 游戏机, 房间&#10;&#10;描述已自动生成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8522770" y="418252"/>
            <a:ext cx="2687152" cy="1738319"/>
          </a:xfrm>
          <a:prstGeom prst="rect">
            <a:avLst/>
          </a:prstGeom>
        </p:spPr>
      </p:pic>
      <p:pic>
        <p:nvPicPr>
          <p:cNvPr id="9" name="图片 8" descr="图片包含 游戏机, 房间&#10;&#10;描述已自动生成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568993" y="3891038"/>
            <a:ext cx="1551731" cy="14113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 cstate="email">
            <a:alphaModFix amt="50000"/>
          </a:blip>
          <a:stretch>
            <a:fillRect/>
          </a:stretch>
        </p:blipFill>
        <p:spPr>
          <a:xfrm>
            <a:off x="5750858" y="150944"/>
            <a:ext cx="1051560" cy="9944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 cstate="email">
            <a:alphaModFix amt="50000"/>
          </a:blip>
          <a:stretch>
            <a:fillRect/>
          </a:stretch>
        </p:blipFill>
        <p:spPr>
          <a:xfrm>
            <a:off x="3181677" y="5255439"/>
            <a:ext cx="1051560" cy="99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5C5F3-162B-4C89-8C81-5B63030D6B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948"/>
            <a:ext cx="10515600" cy="285308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90029"/>
            <a:ext cx="10515600" cy="150037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D527D-7C17-4E36-81AD-B8B8C2129A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599805"/>
            <a:ext cx="5376672" cy="452643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599805"/>
            <a:ext cx="5376672" cy="452643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BC93FD-CDBE-4D7E-AE5F-C9331F035E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70"/>
            <a:ext cx="10515600" cy="1325726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658"/>
            <a:ext cx="4873575" cy="824014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0965" indent="0">
              <a:buNone/>
              <a:defRPr sz="1800"/>
            </a:lvl4pPr>
            <a:lvl5pPr marL="1828165" indent="0">
              <a:buNone/>
              <a:defRPr sz="1800"/>
            </a:lvl5pPr>
            <a:lvl6pPr marL="2285365" indent="0">
              <a:buNone/>
              <a:defRPr sz="1800"/>
            </a:lvl6pPr>
            <a:lvl7pPr marL="2742565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708"/>
            <a:ext cx="4873575" cy="3524719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658"/>
            <a:ext cx="4897576" cy="824014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0965" indent="0">
              <a:buNone/>
              <a:defRPr sz="1800"/>
            </a:lvl4pPr>
            <a:lvl5pPr marL="1828165" indent="0">
              <a:buNone/>
              <a:defRPr sz="1800"/>
            </a:lvl5pPr>
            <a:lvl6pPr marL="2285365" indent="0">
              <a:buNone/>
              <a:defRPr sz="1800"/>
            </a:lvl6pPr>
            <a:lvl7pPr marL="2742565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708"/>
            <a:ext cx="4897576" cy="3524719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8B93E-DF41-40FE-8CBF-6FB9641172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E51777-A190-4306-B79D-0C3FA403C8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16A86-7EB2-42B6-BD56-2CE49A85BA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56"/>
            <a:ext cx="3932237" cy="160039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547"/>
            <a:ext cx="6172200" cy="48742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655"/>
            <a:ext cx="3932237" cy="381205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55A83-3DFE-41CB-A578-1AADD9AD52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56"/>
            <a:ext cx="4165349" cy="160039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58"/>
            <a:ext cx="6172200" cy="540451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0965" indent="0">
              <a:buNone/>
              <a:defRPr sz="2000"/>
            </a:lvl4pPr>
            <a:lvl5pPr marL="1828165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655"/>
            <a:ext cx="4165349" cy="3812059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0965" indent="0">
              <a:buNone/>
              <a:defRPr sz="1400"/>
            </a:lvl4pPr>
            <a:lvl5pPr marL="1828165" indent="0">
              <a:buNone/>
              <a:defRPr sz="1400"/>
            </a:lvl5pPr>
            <a:lvl6pPr marL="2285365" indent="0">
              <a:buNone/>
              <a:defRPr sz="1400"/>
            </a:lvl6pPr>
            <a:lvl7pPr marL="2742565" indent="0">
              <a:buNone/>
              <a:defRPr sz="1400"/>
            </a:lvl7pPr>
            <a:lvl8pPr marL="3199765" indent="0">
              <a:buNone/>
              <a:defRPr sz="1400"/>
            </a:lvl8pPr>
            <a:lvl9pPr marL="3656965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7EFB5-57B8-4CA2-931D-147C7B2780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4.png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jpeg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5099"/>
            <a:ext cx="10972800" cy="114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599805"/>
            <a:ext cx="10972800" cy="4526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4742"/>
            <a:ext cx="2844800" cy="47613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865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4742"/>
            <a:ext cx="3860800" cy="47613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865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4742"/>
            <a:ext cx="2844800" cy="47613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865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F67C4C03-E328-49BE-AE63-59B542B4B1C9}" type="slidenum">
              <a:rPr lang="zh-CN" altLang="en-US"/>
            </a:fld>
            <a:endParaRPr lang="zh-CN" altLang="en-US"/>
          </a:p>
        </p:txBody>
      </p:sp>
      <p:pic>
        <p:nvPicPr>
          <p:cNvPr id="1031" name="图片 1030"/>
          <p:cNvPicPr>
            <a:picLocks noChangeAspect="1" noChangeArrowheads="1"/>
          </p:cNvPicPr>
          <p:nvPr userDrawn="1"/>
        </p:nvPicPr>
        <p:blipFill>
          <a:blip r:embed="rId13"/>
          <a:stretch>
            <a:fillRect/>
          </a:stretch>
        </p:blipFill>
        <p:spPr bwMode="auto">
          <a:xfrm>
            <a:off x="10668000" y="6212999"/>
            <a:ext cx="1185333" cy="389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 userDrawn="1"/>
        </p:nvGrpSpPr>
        <p:grpSpPr>
          <a:xfrm>
            <a:off x="0" y="0"/>
            <a:ext cx="12192000" cy="6856730"/>
            <a:chOff x="0" y="1"/>
            <a:chExt cx="19200" cy="10798"/>
          </a:xfrm>
        </p:grpSpPr>
        <p:pic>
          <p:nvPicPr>
            <p:cNvPr id="8" name="图片 7" descr="图片包含 游戏机, 动物, 鱼&#10;&#10;描述已自动生成"/>
            <p:cNvPicPr>
              <a:picLocks noChangeAspect="1"/>
            </p:cNvPicPr>
            <p:nvPr userDrawn="1"/>
          </p:nvPicPr>
          <p:blipFill>
            <a:blip r:embed="rId14" cstate="email"/>
            <a:stretch>
              <a:fillRect/>
            </a:stretch>
          </p:blipFill>
          <p:spPr>
            <a:xfrm>
              <a:off x="0" y="1"/>
              <a:ext cx="19200" cy="10799"/>
            </a:xfrm>
            <a:prstGeom prst="rect">
              <a:avLst/>
            </a:prstGeom>
          </p:spPr>
        </p:pic>
        <p:sp>
          <p:nvSpPr>
            <p:cNvPr id="10" name="矩形: 圆角 9"/>
            <p:cNvSpPr/>
            <p:nvPr userDrawn="1"/>
          </p:nvSpPr>
          <p:spPr>
            <a:xfrm>
              <a:off x="907" y="794"/>
              <a:ext cx="17386" cy="9212"/>
            </a:xfrm>
            <a:prstGeom prst="roundRect">
              <a:avLst>
                <a:gd name="adj" fmla="val 8391"/>
              </a:avLst>
            </a:prstGeom>
            <a:solidFill>
              <a:schemeClr val="bg1"/>
            </a:solidFill>
            <a:ln w="63500"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32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5865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lvl="2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lvl="3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lvl="4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lvl="5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1130" lvl="6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0730" lvl="7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0330" lvl="8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FF33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219200" lvl="2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FF33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828165" lvl="3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FF33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437765" lvl="4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FF33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3047365" lvl="5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FF33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3656965" lvl="6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FF33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7pPr>
      <a:lvl8pPr marL="4265930" lvl="7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FF33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8pPr>
      <a:lvl9pPr marL="4875530" lvl="8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FF33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游戏机, 动物, 鱼&#10;&#10;描述已自动生成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23392" y="1762802"/>
            <a:ext cx="8006080" cy="2177970"/>
            <a:chOff x="-105782" y="1716298"/>
            <a:chExt cx="8006080" cy="2177970"/>
          </a:xfrm>
        </p:grpSpPr>
        <p:sp>
          <p:nvSpPr>
            <p:cNvPr id="4" name="文本框 3"/>
            <p:cNvSpPr txBox="1"/>
            <p:nvPr/>
          </p:nvSpPr>
          <p:spPr>
            <a:xfrm>
              <a:off x="-105782" y="1716298"/>
              <a:ext cx="8006080" cy="1445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eaLnBrk="1" hangingPunct="1"/>
              <a:r>
                <a:rPr lang="zh-CN" altLang="en-US" sz="8800" b="1" dirty="0">
                  <a:solidFill>
                    <a:schemeClr val="bg1"/>
                  </a:solidFill>
                  <a:sym typeface="+mn-ea"/>
                </a:rPr>
                <a:t>太空生活趣事多</a:t>
              </a:r>
              <a:endParaRPr lang="zh-CN" altLang="en-US" sz="88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3427469" y="3504378"/>
              <a:ext cx="3453765" cy="38989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部编版二年级下册语文课件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random/>
      </p:transition>
    </mc:Choice>
    <mc:Fallback>
      <p:transition spd="med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2351584" y="2636912"/>
            <a:ext cx="6913563" cy="865187"/>
          </a:xfrm>
        </p:spPr>
        <p:txBody>
          <a:bodyPr/>
          <a:lstStyle/>
          <a:p>
            <a:pPr algn="l"/>
            <a:r>
              <a:rPr lang="zh-CN" altLang="en-US" sz="4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</a:t>
            </a:r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为了能平稳地走路，宇航员都穿鞋底带钩的鞋子，好牢牢地钩住带网格的地板。</a:t>
            </a:r>
            <a:r>
              <a:rPr lang="zh-CN" altLang="en-US" sz="6000" b="1" dirty="0">
                <a:solidFill>
                  <a:schemeClr val="tx1"/>
                </a:solidFill>
                <a:ea typeface="楷体" panose="02010609060101010101" pitchFamily="49" charset="-122"/>
              </a:rPr>
              <a:t>　</a:t>
            </a:r>
            <a:endParaRPr lang="zh-CN" altLang="en-US" sz="6000" b="1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文本框 35846"/>
          <p:cNvSpPr txBox="1">
            <a:spLocks noChangeArrowheads="1"/>
          </p:cNvSpPr>
          <p:nvPr/>
        </p:nvSpPr>
        <p:spPr bwMode="auto">
          <a:xfrm>
            <a:off x="2279576" y="1124744"/>
            <a:ext cx="842493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>
                <a:solidFill>
                  <a:schemeClr val="tx1"/>
                </a:solidFill>
              </a:rPr>
              <a:t>发生这些趣事的原因是什么？</a:t>
            </a:r>
            <a:endParaRPr lang="zh-CN" altLang="en-US" sz="5400">
              <a:solidFill>
                <a:schemeClr val="tx1"/>
              </a:solidFill>
            </a:endParaRPr>
          </a:p>
        </p:txBody>
      </p:sp>
      <p:sp>
        <p:nvSpPr>
          <p:cNvPr id="35851" name="文本框 35850"/>
          <p:cNvSpPr txBox="1">
            <a:spLocks noChangeArrowheads="1"/>
          </p:cNvSpPr>
          <p:nvPr/>
        </p:nvSpPr>
        <p:spPr bwMode="auto">
          <a:xfrm>
            <a:off x="5303838" y="2564765"/>
            <a:ext cx="16557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</a:rPr>
              <a:t>失重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5853" name="Text Box 6"/>
          <p:cNvSpPr txBox="1">
            <a:spLocks noChangeArrowheads="1"/>
          </p:cNvSpPr>
          <p:nvPr/>
        </p:nvSpPr>
        <p:spPr bwMode="auto">
          <a:xfrm>
            <a:off x="3359696" y="3356992"/>
            <a:ext cx="5400675" cy="142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</a:rPr>
              <a:t>       </a:t>
            </a:r>
            <a:r>
              <a:rPr lang="zh-CN" altLang="en-US" dirty="0">
                <a:solidFill>
                  <a:schemeClr val="tx1"/>
                </a:solidFill>
              </a:rPr>
              <a:t>在太空中，物体由于摆脱了地球引力，处于失重状态，所以任何东西只要轻轻一碰，就会飘浮起来。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  <p:bldP spid="35851" grpId="0"/>
      <p:bldP spid="358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2783632" y="2420888"/>
            <a:ext cx="6696075" cy="3024187"/>
          </a:xfrm>
        </p:spPr>
        <p:txBody>
          <a:bodyPr/>
          <a:lstStyle/>
          <a:p>
            <a:pPr algn="l"/>
            <a:r>
              <a:rPr lang="zh-CN" altLang="en-US" sz="2400" dirty="0">
                <a:ea typeface="微软雅黑" panose="020B0503020204020204" pitchFamily="34" charset="-122"/>
              </a:rPr>
              <a:t>宇航员在太空中睡觉，必须把自己绑在睡袋里。</a:t>
            </a:r>
            <a:br>
              <a:rPr lang="zh-CN" altLang="en-US" sz="2400" dirty="0">
                <a:ea typeface="微软雅黑" panose="020B0503020204020204" pitchFamily="34" charset="-122"/>
              </a:rPr>
            </a:br>
            <a:br>
              <a:rPr lang="zh-CN" altLang="en-US" sz="2400" dirty="0">
                <a:ea typeface="微软雅黑" panose="020B0503020204020204" pitchFamily="34" charset="-122"/>
              </a:rPr>
            </a:br>
            <a:r>
              <a:rPr lang="zh-CN" altLang="en-US" sz="2400" dirty="0">
                <a:ea typeface="微软雅黑" panose="020B0503020204020204" pitchFamily="34" charset="-122"/>
              </a:rPr>
              <a:t>宇航员在太空中喝水，必须</a:t>
            </a:r>
            <a:r>
              <a:rPr lang="en-US" altLang="zh-CN" sz="2400" dirty="0">
                <a:latin typeface="楷体" panose="02010609060101010101" pitchFamily="49" charset="-122"/>
                <a:ea typeface="微软雅黑" panose="020B0503020204020204" pitchFamily="34" charset="-122"/>
              </a:rPr>
              <a:t>________________</a:t>
            </a:r>
            <a:r>
              <a:rPr lang="zh-CN" altLang="en-US" sz="2400" dirty="0">
                <a:ea typeface="微软雅黑" panose="020B0503020204020204" pitchFamily="34" charset="-122"/>
              </a:rPr>
              <a:t>。</a:t>
            </a:r>
            <a:br>
              <a:rPr lang="zh-CN" altLang="en-US" sz="2400" dirty="0">
                <a:ea typeface="微软雅黑" panose="020B0503020204020204" pitchFamily="34" charset="-122"/>
              </a:rPr>
            </a:br>
            <a:br>
              <a:rPr lang="zh-CN" altLang="en-US" sz="2400" dirty="0">
                <a:ea typeface="微软雅黑" panose="020B0503020204020204" pitchFamily="34" charset="-122"/>
              </a:rPr>
            </a:br>
            <a:r>
              <a:rPr lang="zh-CN" altLang="en-US" sz="2400" dirty="0">
                <a:ea typeface="微软雅黑" panose="020B0503020204020204" pitchFamily="34" charset="-122"/>
              </a:rPr>
              <a:t>宇航员在太空中走路，必须</a:t>
            </a:r>
            <a:r>
              <a:rPr lang="en-US" altLang="zh-CN" sz="2400" dirty="0">
                <a:latin typeface="楷体" panose="02010609060101010101" pitchFamily="49" charset="-122"/>
                <a:ea typeface="微软雅黑" panose="020B0503020204020204" pitchFamily="34" charset="-122"/>
              </a:rPr>
              <a:t>________________</a:t>
            </a:r>
            <a:r>
              <a:rPr lang="zh-CN" altLang="en-US" sz="2400" dirty="0">
                <a:ea typeface="微软雅黑" panose="020B0503020204020204" pitchFamily="34" charset="-122"/>
              </a:rPr>
              <a:t>。</a:t>
            </a:r>
            <a:br>
              <a:rPr lang="zh-CN" altLang="en-US" sz="2400" dirty="0">
                <a:ea typeface="微软雅黑" panose="020B0503020204020204" pitchFamily="34" charset="-122"/>
              </a:rPr>
            </a:br>
            <a:br>
              <a:rPr lang="zh-CN" altLang="en-US" sz="2400" dirty="0">
                <a:ea typeface="微软雅黑" panose="020B0503020204020204" pitchFamily="34" charset="-122"/>
              </a:rPr>
            </a:br>
            <a:r>
              <a:rPr lang="zh-CN" altLang="en-US" sz="2400" dirty="0">
                <a:ea typeface="微软雅黑" panose="020B0503020204020204" pitchFamily="34" charset="-122"/>
              </a:rPr>
              <a:t>宇航员在太空中洗澡，必须</a:t>
            </a:r>
            <a:r>
              <a:rPr lang="en-US" altLang="zh-CN" sz="2400" dirty="0">
                <a:latin typeface="楷体" panose="02010609060101010101" pitchFamily="49" charset="-122"/>
                <a:ea typeface="微软雅黑" panose="020B0503020204020204" pitchFamily="34" charset="-122"/>
              </a:rPr>
              <a:t>________________</a:t>
            </a:r>
            <a:r>
              <a:rPr lang="zh-CN" altLang="en-US" sz="2400" dirty="0">
                <a:ea typeface="微软雅黑" panose="020B0503020204020204" pitchFamily="34" charset="-122"/>
              </a:rPr>
              <a:t>。</a:t>
            </a:r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14338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5519738" y="1636078"/>
            <a:ext cx="1944687" cy="72072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ea typeface="微软雅黑" panose="020B0503020204020204" pitchFamily="34" charset="-122"/>
              </a:rPr>
              <a:t>因为失重</a:t>
            </a:r>
            <a:endParaRPr lang="zh-CN" altLang="en-US" sz="24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split orient="vert"/>
    <p:sndAc>
      <p:stSnd>
        <p:snd r:embed="rId1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Text Box 2" descr="深色木质"/>
          <p:cNvSpPr txBox="1">
            <a:spLocks noChangeArrowheads="1"/>
          </p:cNvSpPr>
          <p:nvPr/>
        </p:nvSpPr>
        <p:spPr bwMode="auto">
          <a:xfrm>
            <a:off x="2063750" y="1556951"/>
            <a:ext cx="8280400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太空吃饭讲究多</a:t>
            </a:r>
            <a:endParaRPr lang="zh-CN" altLang="en-US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　　太空餐桌是特别的，它具有磁性，能吸住刀、叉、勺、盘等餐具，桌上装有水冷却器和加热器。</a:t>
            </a:r>
            <a:endParaRPr lang="zh-CN" altLang="en-US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　　吃饭时，宇航员必须先把脚固定在地板上，把身体固定在座椅上，以免飘动。面对摆在餐桌上的饭菜，千万不能着急，一定要注意端碗、夹饭、张嘴、咀嚼一连串动作的协调。端碗要轻柔，动作太猛，饭会从碗里飘出去。夹饭、夹菜要果断，要夹准、夹住，使用叉子效果最好。饭菜夹住后，张嘴要快，闭嘴也要快，因为即使是放到嘴里的食物，不闭嘴它也会“飞”走。</a:t>
            </a:r>
            <a:endParaRPr lang="zh-CN" altLang="en-US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　　咀嚼时节奏要放慢，细嚼慢咽利于消化。在太空吃饭最怕边吃边说，这样会使嘴里嚼碎的食物碎末飞出嘴外，飘在餐厅或生活舱里，宇航员稍不注意吸进鼻腔就容易呛到肺里发生危险。</a:t>
            </a:r>
            <a:endParaRPr lang="zh-CN" altLang="en-US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2" name="文本框 65539"/>
          <p:cNvSpPr txBox="1">
            <a:spLocks noChangeArrowheads="1"/>
          </p:cNvSpPr>
          <p:nvPr/>
        </p:nvSpPr>
        <p:spPr bwMode="auto">
          <a:xfrm>
            <a:off x="2063750" y="1629728"/>
            <a:ext cx="1152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</a:rPr>
              <a:t>拓展延伸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dvAuto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一群人在厨房里做饭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4" y="908720"/>
            <a:ext cx="9001000" cy="489654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48132"/>
          <p:cNvSpPr txBox="1">
            <a:spLocks noChangeArrowheads="1"/>
          </p:cNvSpPr>
          <p:nvPr/>
        </p:nvSpPr>
        <p:spPr bwMode="auto">
          <a:xfrm>
            <a:off x="1055440" y="920386"/>
            <a:ext cx="10297143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</a:rPr>
              <a:t>同学们，你们还知道太空生活中的哪些趣事呢？课下多搜集一些资料，讲给同学们听。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矩形 48142"/>
          <p:cNvSpPr>
            <a:spLocks noChangeAspect="1" noChangeArrowheads="1"/>
          </p:cNvSpPr>
          <p:nvPr/>
        </p:nvSpPr>
        <p:spPr bwMode="auto">
          <a:xfrm>
            <a:off x="3000375" y="1651953"/>
            <a:ext cx="619125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2" name="矩形 48144"/>
          <p:cNvSpPr>
            <a:spLocks noChangeAspect="1" noChangeArrowheads="1"/>
          </p:cNvSpPr>
          <p:nvPr/>
        </p:nvSpPr>
        <p:spPr bwMode="auto">
          <a:xfrm>
            <a:off x="3000375" y="1651953"/>
            <a:ext cx="619125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矩形 48146"/>
          <p:cNvSpPr>
            <a:spLocks noChangeAspect="1" noChangeArrowheads="1"/>
          </p:cNvSpPr>
          <p:nvPr/>
        </p:nvSpPr>
        <p:spPr bwMode="auto">
          <a:xfrm>
            <a:off x="2444750" y="668496"/>
            <a:ext cx="619125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" name="图片 7" descr="图片包含 汽车, 水, 桌子, 飞机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440" y="1916832"/>
            <a:ext cx="10297143" cy="403244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87209" y="2565006"/>
            <a:ext cx="5904253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spc="-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9600" spc="-3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矩形 9"/>
          <p:cNvSpPr>
            <a:spLocks noChangeArrowheads="1"/>
          </p:cNvSpPr>
          <p:nvPr/>
        </p:nvSpPr>
        <p:spPr bwMode="auto">
          <a:xfrm>
            <a:off x="6023992" y="1797886"/>
            <a:ext cx="5140175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chemeClr val="tx1"/>
                </a:solidFill>
              </a:rPr>
              <a:t>       </a:t>
            </a:r>
            <a:r>
              <a:rPr lang="zh-CN" altLang="en-US" sz="3600" dirty="0">
                <a:solidFill>
                  <a:schemeClr val="tx1"/>
                </a:solidFill>
              </a:rPr>
              <a:t>同学们让我们一起去太空探险吧，一起去太空看看发生了哪些有趣的事呀？</a:t>
            </a:r>
            <a:endParaRPr lang="zh-CN" altLang="en-US" sz="3600" dirty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6146" name="文本框 11274"/>
          <p:cNvSpPr txBox="1">
            <a:spLocks noChangeArrowheads="1"/>
          </p:cNvSpPr>
          <p:nvPr/>
        </p:nvSpPr>
        <p:spPr bwMode="auto">
          <a:xfrm>
            <a:off x="911424" y="692696"/>
            <a:ext cx="1152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</a:rPr>
              <a:t>导入新课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图片 2" descr="桌子上放着蓝色的星球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333" y="1209580"/>
            <a:ext cx="4968552" cy="495142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9"/>
          <p:cNvSpPr>
            <a:spLocks noChangeArrowheads="1"/>
          </p:cNvSpPr>
          <p:nvPr/>
        </p:nvSpPr>
        <p:spPr bwMode="auto">
          <a:xfrm>
            <a:off x="2747799" y="951466"/>
            <a:ext cx="70564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</a:rPr>
              <a:t>想一想，课文写了哪些有趣的事？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pic>
        <p:nvPicPr>
          <p:cNvPr id="3" name="图片 2" descr="图片包含 汽车, 水, 桌子, 飞机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448" y="1700808"/>
            <a:ext cx="10297143" cy="40324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文本框 33797"/>
          <p:cNvSpPr txBox="1">
            <a:spLocks noChangeArrowheads="1"/>
          </p:cNvSpPr>
          <p:nvPr/>
        </p:nvSpPr>
        <p:spPr bwMode="auto">
          <a:xfrm>
            <a:off x="2711624" y="635884"/>
            <a:ext cx="35290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</a:rPr>
              <a:t>太空趣事</a:t>
            </a:r>
            <a:r>
              <a:rPr lang="en-US" altLang="zh-CN" sz="4000">
                <a:solidFill>
                  <a:schemeClr val="tx1"/>
                </a:solidFill>
              </a:rPr>
              <a:t>1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7104113" y="1201665"/>
            <a:ext cx="3384326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睡觉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站着睡觉和躺着睡觉一样舒服。航天员得钻入固定在舱壁上的睡袋里。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包含 男人, 室内, 人, 穿着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16" y="1709497"/>
            <a:ext cx="5832648" cy="45278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890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文本框 33797"/>
          <p:cNvSpPr txBox="1">
            <a:spLocks noChangeArrowheads="1"/>
          </p:cNvSpPr>
          <p:nvPr/>
        </p:nvSpPr>
        <p:spPr bwMode="auto">
          <a:xfrm>
            <a:off x="2711624" y="635884"/>
            <a:ext cx="35290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</a:rPr>
              <a:t>太空趣事</a:t>
            </a:r>
            <a:r>
              <a:rPr lang="en-US" altLang="zh-CN" sz="4000">
                <a:solidFill>
                  <a:schemeClr val="tx1"/>
                </a:solidFill>
              </a:rPr>
              <a:t>2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7104113" y="1201665"/>
            <a:ext cx="3384326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活动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为了活动，在舱壁上安装了很多特制的扶手，平时宇航员会依靠这些扶手来稳定自己的身体。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4" descr="20070524063731635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39416" y="1858875"/>
            <a:ext cx="5832648" cy="4363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890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文本框 33797"/>
          <p:cNvSpPr txBox="1">
            <a:spLocks noChangeArrowheads="1"/>
          </p:cNvSpPr>
          <p:nvPr/>
        </p:nvSpPr>
        <p:spPr bwMode="auto">
          <a:xfrm>
            <a:off x="2711624" y="635884"/>
            <a:ext cx="35290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</a:rPr>
              <a:t>太空趣事</a:t>
            </a:r>
            <a:r>
              <a:rPr lang="en-US" altLang="zh-CN" sz="4000">
                <a:solidFill>
                  <a:schemeClr val="tx1"/>
                </a:solidFill>
              </a:rPr>
              <a:t>3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7320136" y="1916832"/>
            <a:ext cx="3384326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   喝水</a:t>
            </a:r>
            <a:endParaRPr lang="en-US" altLang="zh-CN" sz="36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要使用一种带吸管的饮水袋，直接把水挤到嘴里。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Picture 4" descr="238475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983432" y="1916832"/>
            <a:ext cx="5832648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890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文本框 33797"/>
          <p:cNvSpPr txBox="1">
            <a:spLocks noChangeArrowheads="1"/>
          </p:cNvSpPr>
          <p:nvPr/>
        </p:nvSpPr>
        <p:spPr bwMode="auto">
          <a:xfrm>
            <a:off x="2711624" y="635884"/>
            <a:ext cx="35290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</a:rPr>
              <a:t>太空趣事</a:t>
            </a:r>
            <a:r>
              <a:rPr lang="en-US" altLang="zh-CN" sz="4000">
                <a:solidFill>
                  <a:schemeClr val="tx1"/>
                </a:solidFill>
              </a:rPr>
              <a:t>4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7320136" y="1343770"/>
            <a:ext cx="3384326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eaLnBrk="0" hangingPunct="0"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  洗澡</a:t>
            </a:r>
            <a:endParaRPr lang="en-US" altLang="zh-CN" sz="36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在一个密封的桶里，在下边安装吸管，可以把喷头喷出来的水朝一个方向吸。不过比较麻烦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包含 室内, 水槽, 男人, 旧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7" y="1484784"/>
            <a:ext cx="5328592" cy="41044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890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017713" y="1091565"/>
            <a:ext cx="8158162" cy="811213"/>
          </a:xfrm>
        </p:spPr>
        <p:txBody>
          <a:bodyPr/>
          <a:lstStyle/>
          <a:p>
            <a:pPr algn="l"/>
            <a:r>
              <a:rPr lang="en-US" altLang="zh-CN" sz="4800">
                <a:ea typeface="楷体" panose="02010609060101010101" pitchFamily="49" charset="-122"/>
              </a:rPr>
              <a:t>    </a:t>
            </a:r>
            <a:endParaRPr lang="en-US" altLang="zh-CN" sz="4800" b="1">
              <a:ea typeface="楷体" panose="02010609060101010101" pitchFamily="49" charset="-122"/>
            </a:endParaRPr>
          </a:p>
        </p:txBody>
      </p:sp>
      <p:sp>
        <p:nvSpPr>
          <p:cNvPr id="12290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2063750" y="908720"/>
            <a:ext cx="7955532" cy="3240088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说一说你了解的太空趣事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汽车, 水, 桌子, 飞机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440" y="1916832"/>
            <a:ext cx="10297143" cy="4032448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04683d4-5616-4bab-b1e4-03d78f231c0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 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CCFFFF"/>
        </a:solidFill>
        <a:ln>
          <a:noFill/>
        </a:ln>
      </a:spPr>
      <a:bodyPr>
        <a:spAutoFit/>
      </a:bodyPr>
      <a:lstStyle>
        <a:defPPr>
          <a:defRPr sz="3200" b="1" dirty="0">
            <a:solidFill>
              <a:schemeClr val="tx1"/>
            </a:solidFill>
            <a:latin typeface="楷体_GB2312" pitchFamily="49" charset="-122"/>
            <a:ea typeface="楷体_GB2312" pitchFamily="49" charset="-122"/>
          </a:defRPr>
        </a:defPPr>
      </a:lst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Arial"/>
        <a:cs typeface="Arial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Arial"/>
        <a:cs typeface="Arial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879</Words>
  <Application>WPS 演示</Application>
  <PresentationFormat>自定义</PresentationFormat>
  <Paragraphs>59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楷体_GB2312</vt:lpstr>
      <vt:lpstr>新宋体</vt:lpstr>
      <vt:lpstr>Calibri</vt:lpstr>
      <vt:lpstr>Times New Roman</vt:lpstr>
      <vt:lpstr>楷体</vt:lpstr>
      <vt:lpstr>Arial</vt:lpstr>
      <vt:lpstr>Arial Unicode MS</vt:lpstr>
      <vt:lpstr>第一PPT模板网-WWW.1PPT.COM 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</vt:lpstr>
      <vt:lpstr>　    为了能平稳地走路，宇航员都穿鞋底带钩的鞋子，好牢牢地钩住带网格的地板。　</vt:lpstr>
      <vt:lpstr>PowerPoint 演示文稿</vt:lpstr>
      <vt:lpstr>宇航员在太空中睡觉，必须把自己绑在睡袋里。  宇航员在太空中喝水，必须________________。  宇航员在太空中走路，必须________________。  宇航员在太空中洗澡，必须________________。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2022-05-23T11:15:00Z</cp:lastPrinted>
  <dcterms:created xsi:type="dcterms:W3CDTF">2022-05-23T11:15:00Z</dcterms:created>
  <dcterms:modified xsi:type="dcterms:W3CDTF">2023-01-15T09:08:56Z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0C961F0FA231471BA61B4DDAA4FB2E83</vt:lpwstr>
  </property>
  <property fmtid="{D5CDD505-2E9C-101B-9397-08002B2CF9AE}" pid="3" name="KSOProductBuildVer">
    <vt:lpwstr>2052-11.1.0.13703</vt:lpwstr>
  </property>
</Properties>
</file>