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5143500" type="screen16x9"/>
  <p:notesSz cx="6858000" cy="9144000"/>
  <p:custDataLst>
    <p:tags r:id="rId29"/>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p:restoredTop sz="0"/>
  </p:normalViewPr>
  <p:slideViewPr>
    <p:cSldViewPr>
      <p:cViewPr>
        <p:scale>
          <a:sx n="130" d="100"/>
          <a:sy n="130" d="100"/>
        </p:scale>
        <p:origin x="-1074" y="-486"/>
      </p:cViewPr>
      <p:guideLst>
        <p:guide orient="horz" pos="162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file:///D:\qq&#25991;&#20214;\712321467\Image\C2C\Image2\%7b75232B38-A165-1FB7-499C-2E1C792CACB5%7d.png"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073743875" descr="学科网 zxxk.com"/>
          <p:cNvPicPr>
            <a:picLocks noChangeAspect="1"/>
          </p:cNvPicPr>
          <p:nvPr/>
        </p:nvPicPr>
        <p:blipFill>
          <a:blip r:embed="rId2" r:link="rId3"/>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ransition/>
  <p:txStyles>
    <p:titleStyle>
      <a:lvl1pPr algn="ctr">
        <a:defRPr sz="4400" kern="1200">
          <a:solidFill>
            <a:schemeClr val="lt1"/>
          </a:solidFill>
        </a:defRPr>
      </a:lvl1pPr>
    </p:titleStyle>
    <p:bodyStyle>
      <a:lvl1pPr indent="-325120" algn="ctr">
        <a:defRPr sz="3200" kern="1200">
          <a:solidFill>
            <a:schemeClr val="tx1"/>
          </a:solidFill>
        </a:defRPr>
      </a:lvl1pPr>
    </p:bodyStyle>
    <p:otherStyle>
      <a:defPPr algn="ctr">
        <a:defRPr kern="1200">
          <a:solidFill>
            <a:schemeClr val="tx1"/>
          </a:solidFill>
        </a:defRPr>
      </a:def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5.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5" Type="http://schemas.openxmlformats.org/officeDocument/2006/relationships/slideLayout" Target="../slideLayouts/slideLayout1.xml"/><Relationship Id="rId14" Type="http://schemas.openxmlformats.org/officeDocument/2006/relationships/image" Target="../media/image28.png"/><Relationship Id="rId13" Type="http://schemas.openxmlformats.org/officeDocument/2006/relationships/image" Target="../media/image27.png"/><Relationship Id="rId12" Type="http://schemas.openxmlformats.org/officeDocument/2006/relationships/image" Target="../media/image26.png"/><Relationship Id="rId11" Type="http://schemas.openxmlformats.org/officeDocument/2006/relationships/image" Target="../media/image25.png"/><Relationship Id="rId10" Type="http://schemas.openxmlformats.org/officeDocument/2006/relationships/image" Target="../media/image24.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5" Type="http://schemas.openxmlformats.org/officeDocument/2006/relationships/slideLayout" Target="../slideLayouts/slideLayout1.xml"/><Relationship Id="rId14" Type="http://schemas.openxmlformats.org/officeDocument/2006/relationships/image" Target="../media/image28.png"/><Relationship Id="rId13" Type="http://schemas.openxmlformats.org/officeDocument/2006/relationships/image" Target="../media/image27.png"/><Relationship Id="rId12" Type="http://schemas.openxmlformats.org/officeDocument/2006/relationships/image" Target="../media/image26.png"/><Relationship Id="rId11" Type="http://schemas.openxmlformats.org/officeDocument/2006/relationships/image" Target="../media/image25.png"/><Relationship Id="rId10" Type="http://schemas.openxmlformats.org/officeDocument/2006/relationships/image" Target="../media/image24.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8.png"/><Relationship Id="rId12" Type="http://schemas.openxmlformats.org/officeDocument/2006/relationships/slideLayout" Target="../slideLayouts/slideLayout1.xml"/><Relationship Id="rId11" Type="http://schemas.openxmlformats.org/officeDocument/2006/relationships/image" Target="../media/image28.png"/><Relationship Id="rId10" Type="http://schemas.openxmlformats.org/officeDocument/2006/relationships/image" Target="../media/image27.pn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30.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248025" y="1628775"/>
          <a:ext cx="9134475" cy="1628775"/>
          <a:chOff x="3248025" y="1628775"/>
          <a:chExt cx="9134475" cy="1628775"/>
        </a:xfrm>
      </p:grpSpPr>
      <p:sp>
        <p:nvSpPr>
          <p:cNvPr id="2" name="TextBox 1"/>
          <p:cNvSpPr txBox="1"/>
          <p:nvPr/>
        </p:nvSpPr>
        <p:spPr>
          <a:xfrm>
            <a:off x="-24894" y="1059582"/>
            <a:ext cx="9144000" cy="1816716"/>
          </a:xfrm>
          <a:prstGeom prst="rect">
            <a:avLst/>
          </a:prstGeom>
          <a:noFill/>
        </p:spPr>
        <p:txBody>
          <a:bodyPr wrap="square" lIns="0" tIns="0" rIns="0" bIns="0"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rPr>
              <a:t>我是一只小虫</a:t>
            </a:r>
            <a:r>
              <a:rPr lang="zh-CN" altLang="en-US" sz="5400" b="1" dirty="0" smtClean="0">
                <a:solidFill>
                  <a:schemeClr val="bg1"/>
                </a:solidFill>
                <a:latin typeface="微软雅黑" panose="020B0503020204020204" pitchFamily="34" charset="-122"/>
                <a:ea typeface="微软雅黑" panose="020B0503020204020204" pitchFamily="34" charset="-122"/>
              </a:rPr>
              <a:t>子</a:t>
            </a:r>
            <a:endParaRPr lang="en-US" altLang="zh-CN" sz="54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第</a:t>
            </a:r>
            <a:r>
              <a:rPr lang="en-US" altLang="zh-CN" sz="2800" b="1" dirty="0" smtClean="0">
                <a:solidFill>
                  <a:schemeClr val="bg1"/>
                </a:solidFill>
                <a:latin typeface="微软雅黑" panose="020B0503020204020204" pitchFamily="34" charset="-122"/>
                <a:ea typeface="微软雅黑" panose="020B0503020204020204" pitchFamily="34" charset="-122"/>
              </a:rPr>
              <a:t>1</a:t>
            </a:r>
            <a:r>
              <a:rPr lang="zh-CN" altLang="en-US" sz="2800" b="1" dirty="0" smtClean="0">
                <a:solidFill>
                  <a:schemeClr val="bg1"/>
                </a:solidFill>
                <a:latin typeface="微软雅黑" panose="020B0503020204020204" pitchFamily="34" charset="-122"/>
                <a:ea typeface="微软雅黑" panose="020B0503020204020204" pitchFamily="34" charset="-122"/>
              </a:rPr>
              <a:t>课时</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123825"/>
          <a:ext cx="9144000" cy="5038725"/>
          <a:chOff x="381000" y="123825"/>
          <a:chExt cx="9144000" cy="503872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90513"/>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课本范读</a:t>
            </a:r>
            <a:endParaRPr lang="en-US" sz="2300" b="1" u="none" spc="0">
              <a:solidFill>
                <a:srgbClr val="FFFFFF">
                  <a:alpha val="100000"/>
                </a:srgbClr>
              </a:solidFill>
              <a:latin typeface="微软雅黑" panose="020B0503020204020204" pitchFamily="34" charset="-122"/>
            </a:endParaRPr>
          </a:p>
        </p:txBody>
      </p:sp>
      <p:pic>
        <p:nvPicPr>
          <p:cNvPr id="4" name="图片 3"/>
          <p:cNvPicPr/>
          <p:nvPr/>
        </p:nvPicPr>
        <p:blipFill>
          <a:blip r:embed="rId2" cstate="email"/>
          <a:stretch>
            <a:fillRect/>
          </a:stretch>
        </p:blipFill>
        <p:spPr>
          <a:xfrm>
            <a:off x="5562600" y="123825"/>
            <a:ext cx="3438525" cy="1581150"/>
          </a:xfrm>
          <a:prstGeom prst="rect">
            <a:avLst/>
          </a:prstGeom>
          <a:ln w="63500" cap="flat" cmpd="sng" algn="ctr">
            <a:solidFill>
              <a:srgbClr val="DCDCDC">
                <a:alpha val="100000"/>
              </a:srgbClr>
            </a:solidFill>
            <a:prstDash val="solid"/>
            <a:round/>
            <a:headEnd type="none" w="med" len="med"/>
            <a:tailEnd type="none" w="med" len="med"/>
          </a:ln>
        </p:spPr>
      </p:pic>
      <p:pic>
        <p:nvPicPr>
          <p:cNvPr id="5" name="图片 4"/>
          <p:cNvPicPr/>
          <p:nvPr/>
        </p:nvPicPr>
        <p:blipFill>
          <a:blip r:embed="rId3" cstate="email"/>
          <a:stretch>
            <a:fillRect/>
          </a:stretch>
        </p:blipFill>
        <p:spPr>
          <a:xfrm>
            <a:off x="1905000" y="123825"/>
            <a:ext cx="3438525" cy="4914900"/>
          </a:xfrm>
          <a:prstGeom prst="rect">
            <a:avLst/>
          </a:prstGeom>
          <a:ln w="63500" cap="flat" cmpd="sng" algn="ctr">
            <a:solidFill>
              <a:srgbClr val="DCDCDC">
                <a:alpha val="100000"/>
              </a:srgbClr>
            </a:solidFill>
            <a:prstDash val="solid"/>
            <a:round/>
            <a:headEnd type="none" w="med" len="med"/>
            <a:tailEnd type="none" w="med" len="med"/>
          </a:ln>
        </p:spPr>
      </p:pic>
      <p:pic>
        <p:nvPicPr>
          <p:cNvPr id="6" name="图片 5">
            <a:hlinkClick r:id="" action="ppaction://media"/>
          </p:cNvPr>
          <p:cNvPicPr>
            <a:picLocks noRot="1"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7620000" y="3810000"/>
            <a:ext cx="1524000" cy="85725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486275"/>
          <a:chOff x="381000" y="266700"/>
          <a:chExt cx="9134475" cy="448627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pic>
        <p:nvPicPr>
          <p:cNvPr id="4" name="图片 3"/>
          <p:cNvPicPr/>
          <p:nvPr/>
        </p:nvPicPr>
        <p:blipFill>
          <a:blip r:embed="rId2" cstate="email"/>
          <a:stretch>
            <a:fillRect/>
          </a:stretch>
        </p:blipFill>
        <p:spPr>
          <a:xfrm>
            <a:off x="1562100" y="1047750"/>
            <a:ext cx="647700" cy="1162050"/>
          </a:xfrm>
          <a:prstGeom prst="rect">
            <a:avLst/>
          </a:prstGeom>
        </p:spPr>
      </p:pic>
      <p:pic>
        <p:nvPicPr>
          <p:cNvPr id="5" name="图片 4"/>
          <p:cNvPicPr/>
          <p:nvPr/>
        </p:nvPicPr>
        <p:blipFill>
          <a:blip r:embed="rId3" cstate="email"/>
          <a:stretch>
            <a:fillRect/>
          </a:stretch>
        </p:blipFill>
        <p:spPr>
          <a:xfrm>
            <a:off x="6477000" y="1047750"/>
            <a:ext cx="647700" cy="1162050"/>
          </a:xfrm>
          <a:prstGeom prst="rect">
            <a:avLst/>
          </a:prstGeom>
        </p:spPr>
      </p:pic>
      <p:pic>
        <p:nvPicPr>
          <p:cNvPr id="6" name="图片 5"/>
          <p:cNvPicPr/>
          <p:nvPr/>
        </p:nvPicPr>
        <p:blipFill>
          <a:blip r:embed="rId4" cstate="email"/>
          <a:stretch>
            <a:fillRect/>
          </a:stretch>
        </p:blipFill>
        <p:spPr>
          <a:xfrm>
            <a:off x="5250656" y="1047750"/>
            <a:ext cx="647700" cy="1162050"/>
          </a:xfrm>
          <a:prstGeom prst="rect">
            <a:avLst/>
          </a:prstGeom>
        </p:spPr>
      </p:pic>
      <p:pic>
        <p:nvPicPr>
          <p:cNvPr id="7" name="图片 6"/>
          <p:cNvPicPr/>
          <p:nvPr/>
        </p:nvPicPr>
        <p:blipFill>
          <a:blip r:embed="rId5" cstate="email"/>
          <a:stretch>
            <a:fillRect/>
          </a:stretch>
        </p:blipFill>
        <p:spPr>
          <a:xfrm>
            <a:off x="4024313" y="1047750"/>
            <a:ext cx="647700" cy="1162050"/>
          </a:xfrm>
          <a:prstGeom prst="rect">
            <a:avLst/>
          </a:prstGeom>
        </p:spPr>
      </p:pic>
      <p:pic>
        <p:nvPicPr>
          <p:cNvPr id="8" name="图片 7"/>
          <p:cNvPicPr/>
          <p:nvPr/>
        </p:nvPicPr>
        <p:blipFill>
          <a:blip r:embed="rId6" cstate="email"/>
          <a:stretch>
            <a:fillRect/>
          </a:stretch>
        </p:blipFill>
        <p:spPr>
          <a:xfrm>
            <a:off x="2797969" y="1047750"/>
            <a:ext cx="647700" cy="1162050"/>
          </a:xfrm>
          <a:prstGeom prst="rect">
            <a:avLst/>
          </a:prstGeom>
        </p:spPr>
      </p:pic>
      <p:sp>
        <p:nvSpPr>
          <p:cNvPr id="9" name="TextBox 8"/>
          <p:cNvSpPr txBox="1"/>
          <p:nvPr/>
        </p:nvSpPr>
        <p:spPr>
          <a:xfrm>
            <a:off x="1695450" y="1104900"/>
            <a:ext cx="743902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昏</a:t>
            </a:r>
            <a:endParaRPr lang="en-US" sz="3000" u="none" spc="0">
              <a:solidFill>
                <a:srgbClr val="FFFFFF">
                  <a:alpha val="100000"/>
                </a:srgbClr>
              </a:solidFill>
              <a:latin typeface="微软雅黑" panose="020B0503020204020204" pitchFamily="34" charset="-122"/>
            </a:endParaRPr>
          </a:p>
        </p:txBody>
      </p:sp>
      <p:sp>
        <p:nvSpPr>
          <p:cNvPr id="10" name="TextBox 9"/>
          <p:cNvSpPr txBox="1"/>
          <p:nvPr/>
        </p:nvSpPr>
        <p:spPr>
          <a:xfrm>
            <a:off x="2933700" y="1114425"/>
            <a:ext cx="620077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泡</a:t>
            </a:r>
            <a:endParaRPr lang="en-US" sz="3000" u="none" spc="0">
              <a:solidFill>
                <a:srgbClr val="FFFFFF">
                  <a:alpha val="100000"/>
                </a:srgbClr>
              </a:solidFill>
              <a:latin typeface="微软雅黑" panose="020B0503020204020204" pitchFamily="34" charset="-122"/>
            </a:endParaRPr>
          </a:p>
        </p:txBody>
      </p:sp>
      <p:sp>
        <p:nvSpPr>
          <p:cNvPr id="11" name="TextBox 10"/>
          <p:cNvSpPr txBox="1"/>
          <p:nvPr/>
        </p:nvSpPr>
        <p:spPr>
          <a:xfrm>
            <a:off x="4152900" y="1114425"/>
            <a:ext cx="498157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晃</a:t>
            </a:r>
            <a:endParaRPr lang="en-US" sz="3000" u="none" spc="0">
              <a:solidFill>
                <a:srgbClr val="FFFFFF">
                  <a:alpha val="100000"/>
                </a:srgbClr>
              </a:solidFill>
              <a:latin typeface="微软雅黑" panose="020B0503020204020204" pitchFamily="34" charset="-122"/>
            </a:endParaRPr>
          </a:p>
        </p:txBody>
      </p:sp>
      <p:sp>
        <p:nvSpPr>
          <p:cNvPr id="12" name="TextBox 11"/>
          <p:cNvSpPr txBox="1"/>
          <p:nvPr/>
        </p:nvSpPr>
        <p:spPr>
          <a:xfrm>
            <a:off x="5400675" y="1114425"/>
            <a:ext cx="3733800"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免</a:t>
            </a:r>
            <a:endParaRPr lang="en-US" sz="3000" u="none" spc="0">
              <a:solidFill>
                <a:srgbClr val="FFFFFF">
                  <a:alpha val="100000"/>
                </a:srgbClr>
              </a:solidFill>
              <a:latin typeface="微软雅黑" panose="020B0503020204020204" pitchFamily="34" charset="-122"/>
            </a:endParaRPr>
          </a:p>
        </p:txBody>
      </p:sp>
      <p:sp>
        <p:nvSpPr>
          <p:cNvPr id="13" name="TextBox 12"/>
          <p:cNvSpPr txBox="1"/>
          <p:nvPr/>
        </p:nvSpPr>
        <p:spPr>
          <a:xfrm>
            <a:off x="6619875" y="1114425"/>
            <a:ext cx="2514600"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费</a:t>
            </a:r>
            <a:endParaRPr lang="en-US" sz="3000" u="none" spc="0">
              <a:solidFill>
                <a:srgbClr val="FFFFFF">
                  <a:alpha val="100000"/>
                </a:srgbClr>
              </a:solidFill>
              <a:latin typeface="微软雅黑" panose="020B0503020204020204" pitchFamily="34" charset="-122"/>
            </a:endParaRPr>
          </a:p>
        </p:txBody>
      </p:sp>
      <p:pic>
        <p:nvPicPr>
          <p:cNvPr id="14" name="图片 13"/>
          <p:cNvPicPr/>
          <p:nvPr/>
        </p:nvPicPr>
        <p:blipFill>
          <a:blip r:embed="rId7" cstate="email"/>
          <a:stretch>
            <a:fillRect/>
          </a:stretch>
        </p:blipFill>
        <p:spPr>
          <a:xfrm>
            <a:off x="390525" y="3352800"/>
            <a:ext cx="819150" cy="1133475"/>
          </a:xfrm>
          <a:prstGeom prst="rect">
            <a:avLst/>
          </a:prstGeom>
        </p:spPr>
      </p:pic>
      <p:pic>
        <p:nvPicPr>
          <p:cNvPr id="15" name="图片 14"/>
          <p:cNvPicPr/>
          <p:nvPr/>
        </p:nvPicPr>
        <p:blipFill>
          <a:blip r:embed="rId8" cstate="email"/>
          <a:stretch>
            <a:fillRect/>
          </a:stretch>
        </p:blipFill>
        <p:spPr>
          <a:xfrm>
            <a:off x="7772400" y="3305175"/>
            <a:ext cx="638175" cy="1152525"/>
          </a:xfrm>
          <a:prstGeom prst="rect">
            <a:avLst/>
          </a:prstGeom>
        </p:spPr>
      </p:pic>
      <p:sp>
        <p:nvSpPr>
          <p:cNvPr id="16" name="TextBox 15"/>
          <p:cNvSpPr txBox="1"/>
          <p:nvPr/>
        </p:nvSpPr>
        <p:spPr>
          <a:xfrm>
            <a:off x="1571625" y="2657475"/>
            <a:ext cx="20193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这些字你认识吗？快来读一读。 </a:t>
            </a:r>
            <a:endParaRPr lang="en-US" sz="1800" u="none" spc="0">
              <a:solidFill>
                <a:srgbClr val="FFFFFF">
                  <a:alpha val="100000"/>
                </a:srgbClr>
              </a:solidFill>
              <a:latin typeface="微软雅黑" panose="020B0503020204020204" pitchFamily="34" charset="-122"/>
            </a:endParaRPr>
          </a:p>
        </p:txBody>
      </p:sp>
      <p:sp>
        <p:nvSpPr>
          <p:cNvPr id="17" name="TextBox 16"/>
          <p:cNvSpPr txBox="1"/>
          <p:nvPr/>
        </p:nvSpPr>
        <p:spPr>
          <a:xfrm>
            <a:off x="6029325" y="2819400"/>
            <a:ext cx="3105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　追气球啦！</a:t>
            </a:r>
            <a:endParaRPr lang="en-US" sz="1800" u="none" spc="0">
              <a:solidFill>
                <a:srgbClr val="FFFFFF">
                  <a:alpha val="100000"/>
                </a:srgbClr>
              </a:solidFill>
              <a:latin typeface="微软雅黑" panose="020B0503020204020204" pitchFamily="34" charset="-122"/>
            </a:endParaRPr>
          </a:p>
        </p:txBody>
      </p:sp>
      <p:pic>
        <p:nvPicPr>
          <p:cNvPr id="18" name="图片 17"/>
          <p:cNvPicPr/>
          <p:nvPr/>
        </p:nvPicPr>
        <p:blipFill>
          <a:blip r:embed="rId9" cstate="email"/>
          <a:stretch>
            <a:fillRect/>
          </a:stretch>
        </p:blipFill>
        <p:spPr>
          <a:xfrm>
            <a:off x="1333500" y="2343150"/>
            <a:ext cx="2152650" cy="1190625"/>
          </a:xfrm>
          <a:prstGeom prst="rect">
            <a:avLst/>
          </a:prstGeom>
        </p:spPr>
      </p:pic>
      <p:pic>
        <p:nvPicPr>
          <p:cNvPr id="19" name="图片 18"/>
          <p:cNvPicPr/>
          <p:nvPr/>
        </p:nvPicPr>
        <p:blipFill>
          <a:blip r:embed="rId10"/>
          <a:stretch>
            <a:fillRect/>
          </a:stretch>
        </p:blipFill>
        <p:spPr>
          <a:xfrm>
            <a:off x="1438275" y="3467100"/>
            <a:ext cx="266700" cy="238125"/>
          </a:xfrm>
          <a:prstGeom prst="rect">
            <a:avLst/>
          </a:prstGeom>
        </p:spPr>
      </p:pic>
      <p:pic>
        <p:nvPicPr>
          <p:cNvPr id="20" name="图片 19"/>
          <p:cNvPicPr/>
          <p:nvPr/>
        </p:nvPicPr>
        <p:blipFill>
          <a:blip r:embed="rId11"/>
          <a:stretch>
            <a:fillRect/>
          </a:stretch>
        </p:blipFill>
        <p:spPr>
          <a:xfrm>
            <a:off x="1200150" y="3657600"/>
            <a:ext cx="142875" cy="133350"/>
          </a:xfrm>
          <a:prstGeom prst="rect">
            <a:avLst/>
          </a:prstGeom>
        </p:spPr>
      </p:pic>
      <p:pic>
        <p:nvPicPr>
          <p:cNvPr id="21" name="图片 20"/>
          <p:cNvPicPr/>
          <p:nvPr/>
        </p:nvPicPr>
        <p:blipFill>
          <a:blip r:embed="rId12" cstate="email"/>
          <a:stretch>
            <a:fillRect/>
          </a:stretch>
        </p:blipFill>
        <p:spPr>
          <a:xfrm>
            <a:off x="5934075" y="2390775"/>
            <a:ext cx="1733550" cy="1162050"/>
          </a:xfrm>
          <a:prstGeom prst="rect">
            <a:avLst/>
          </a:prstGeom>
        </p:spPr>
      </p:pic>
      <p:pic>
        <p:nvPicPr>
          <p:cNvPr id="22" name="图片 21"/>
          <p:cNvPicPr/>
          <p:nvPr/>
        </p:nvPicPr>
        <p:blipFill>
          <a:blip r:embed="rId13"/>
          <a:stretch>
            <a:fillRect/>
          </a:stretch>
        </p:blipFill>
        <p:spPr>
          <a:xfrm>
            <a:off x="7267575" y="3409950"/>
            <a:ext cx="266700" cy="238125"/>
          </a:xfrm>
          <a:prstGeom prst="rect">
            <a:avLst/>
          </a:prstGeom>
        </p:spPr>
      </p:pic>
      <p:pic>
        <p:nvPicPr>
          <p:cNvPr id="23" name="图片 22"/>
          <p:cNvPicPr/>
          <p:nvPr/>
        </p:nvPicPr>
        <p:blipFill>
          <a:blip r:embed="rId14"/>
          <a:stretch>
            <a:fillRect/>
          </a:stretch>
        </p:blipFill>
        <p:spPr>
          <a:xfrm>
            <a:off x="7591425" y="3609975"/>
            <a:ext cx="142875" cy="1333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486275"/>
          <a:chOff x="381000" y="266700"/>
          <a:chExt cx="9134475" cy="448627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pic>
        <p:nvPicPr>
          <p:cNvPr id="4" name="图片 3"/>
          <p:cNvPicPr/>
          <p:nvPr/>
        </p:nvPicPr>
        <p:blipFill>
          <a:blip r:embed="rId2" cstate="email"/>
          <a:stretch>
            <a:fillRect/>
          </a:stretch>
        </p:blipFill>
        <p:spPr>
          <a:xfrm>
            <a:off x="1562100" y="1047750"/>
            <a:ext cx="647700" cy="1162050"/>
          </a:xfrm>
          <a:prstGeom prst="rect">
            <a:avLst/>
          </a:prstGeom>
        </p:spPr>
      </p:pic>
      <p:pic>
        <p:nvPicPr>
          <p:cNvPr id="5" name="图片 4"/>
          <p:cNvPicPr/>
          <p:nvPr/>
        </p:nvPicPr>
        <p:blipFill>
          <a:blip r:embed="rId3" cstate="email"/>
          <a:stretch>
            <a:fillRect/>
          </a:stretch>
        </p:blipFill>
        <p:spPr>
          <a:xfrm>
            <a:off x="6477000" y="1047750"/>
            <a:ext cx="647700" cy="1162050"/>
          </a:xfrm>
          <a:prstGeom prst="rect">
            <a:avLst/>
          </a:prstGeom>
        </p:spPr>
      </p:pic>
      <p:pic>
        <p:nvPicPr>
          <p:cNvPr id="6" name="图片 5"/>
          <p:cNvPicPr/>
          <p:nvPr/>
        </p:nvPicPr>
        <p:blipFill>
          <a:blip r:embed="rId4" cstate="email"/>
          <a:stretch>
            <a:fillRect/>
          </a:stretch>
        </p:blipFill>
        <p:spPr>
          <a:xfrm>
            <a:off x="5250656" y="1047750"/>
            <a:ext cx="647700" cy="1162050"/>
          </a:xfrm>
          <a:prstGeom prst="rect">
            <a:avLst/>
          </a:prstGeom>
        </p:spPr>
      </p:pic>
      <p:pic>
        <p:nvPicPr>
          <p:cNvPr id="7" name="图片 6"/>
          <p:cNvPicPr/>
          <p:nvPr/>
        </p:nvPicPr>
        <p:blipFill>
          <a:blip r:embed="rId5" cstate="email"/>
          <a:stretch>
            <a:fillRect/>
          </a:stretch>
        </p:blipFill>
        <p:spPr>
          <a:xfrm>
            <a:off x="4024313" y="1047750"/>
            <a:ext cx="647700" cy="1162050"/>
          </a:xfrm>
          <a:prstGeom prst="rect">
            <a:avLst/>
          </a:prstGeom>
        </p:spPr>
      </p:pic>
      <p:pic>
        <p:nvPicPr>
          <p:cNvPr id="8" name="图片 7"/>
          <p:cNvPicPr/>
          <p:nvPr/>
        </p:nvPicPr>
        <p:blipFill>
          <a:blip r:embed="rId6" cstate="email"/>
          <a:stretch>
            <a:fillRect/>
          </a:stretch>
        </p:blipFill>
        <p:spPr>
          <a:xfrm>
            <a:off x="2797969" y="1047750"/>
            <a:ext cx="647700" cy="1162050"/>
          </a:xfrm>
          <a:prstGeom prst="rect">
            <a:avLst/>
          </a:prstGeom>
        </p:spPr>
      </p:pic>
      <p:sp>
        <p:nvSpPr>
          <p:cNvPr id="9" name="TextBox 8"/>
          <p:cNvSpPr txBox="1"/>
          <p:nvPr/>
        </p:nvSpPr>
        <p:spPr>
          <a:xfrm>
            <a:off x="1695450" y="1104900"/>
            <a:ext cx="743902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列</a:t>
            </a:r>
            <a:endParaRPr lang="en-US" sz="3000" u="none" spc="0">
              <a:solidFill>
                <a:srgbClr val="FFFFFF">
                  <a:alpha val="100000"/>
                </a:srgbClr>
              </a:solidFill>
              <a:latin typeface="微软雅黑" panose="020B0503020204020204" pitchFamily="34" charset="-122"/>
            </a:endParaRPr>
          </a:p>
        </p:txBody>
      </p:sp>
      <p:sp>
        <p:nvSpPr>
          <p:cNvPr id="10" name="TextBox 9"/>
          <p:cNvSpPr txBox="1"/>
          <p:nvPr/>
        </p:nvSpPr>
        <p:spPr>
          <a:xfrm>
            <a:off x="2933700" y="1114425"/>
            <a:ext cx="620077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撞</a:t>
            </a:r>
            <a:endParaRPr lang="en-US" sz="3000" u="none" spc="0">
              <a:solidFill>
                <a:srgbClr val="FFFFFF">
                  <a:alpha val="100000"/>
                </a:srgbClr>
              </a:solidFill>
              <a:latin typeface="微软雅黑" panose="020B0503020204020204" pitchFamily="34" charset="-122"/>
            </a:endParaRPr>
          </a:p>
        </p:txBody>
      </p:sp>
      <p:sp>
        <p:nvSpPr>
          <p:cNvPr id="11" name="TextBox 10"/>
          <p:cNvSpPr txBox="1"/>
          <p:nvPr/>
        </p:nvSpPr>
        <p:spPr>
          <a:xfrm>
            <a:off x="4152900" y="1114425"/>
            <a:ext cx="498157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贪</a:t>
            </a:r>
            <a:endParaRPr lang="en-US" sz="3000" u="none" spc="0">
              <a:solidFill>
                <a:srgbClr val="FFFFFF">
                  <a:alpha val="100000"/>
                </a:srgbClr>
              </a:solidFill>
              <a:latin typeface="微软雅黑" panose="020B0503020204020204" pitchFamily="34" charset="-122"/>
            </a:endParaRPr>
          </a:p>
        </p:txBody>
      </p:sp>
      <p:sp>
        <p:nvSpPr>
          <p:cNvPr id="12" name="TextBox 11"/>
          <p:cNvSpPr txBox="1"/>
          <p:nvPr/>
        </p:nvSpPr>
        <p:spPr>
          <a:xfrm>
            <a:off x="5400675" y="1114425"/>
            <a:ext cx="3733800"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脾</a:t>
            </a:r>
            <a:endParaRPr lang="en-US" sz="3000" u="none" spc="0">
              <a:solidFill>
                <a:srgbClr val="FFFFFF">
                  <a:alpha val="100000"/>
                </a:srgbClr>
              </a:solidFill>
              <a:latin typeface="微软雅黑" panose="020B0503020204020204" pitchFamily="34" charset="-122"/>
            </a:endParaRPr>
          </a:p>
        </p:txBody>
      </p:sp>
      <p:sp>
        <p:nvSpPr>
          <p:cNvPr id="13" name="TextBox 12"/>
          <p:cNvSpPr txBox="1"/>
          <p:nvPr/>
        </p:nvSpPr>
        <p:spPr>
          <a:xfrm>
            <a:off x="6619875" y="1114425"/>
            <a:ext cx="2514600"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婶</a:t>
            </a:r>
            <a:endParaRPr lang="en-US" sz="3000" u="none" spc="0">
              <a:solidFill>
                <a:srgbClr val="FFFFFF">
                  <a:alpha val="100000"/>
                </a:srgbClr>
              </a:solidFill>
              <a:latin typeface="微软雅黑" panose="020B0503020204020204" pitchFamily="34" charset="-122"/>
            </a:endParaRPr>
          </a:p>
        </p:txBody>
      </p:sp>
      <p:pic>
        <p:nvPicPr>
          <p:cNvPr id="14" name="图片 13"/>
          <p:cNvPicPr/>
          <p:nvPr/>
        </p:nvPicPr>
        <p:blipFill>
          <a:blip r:embed="rId7" cstate="email"/>
          <a:stretch>
            <a:fillRect/>
          </a:stretch>
        </p:blipFill>
        <p:spPr>
          <a:xfrm>
            <a:off x="390525" y="3352800"/>
            <a:ext cx="819150" cy="1133475"/>
          </a:xfrm>
          <a:prstGeom prst="rect">
            <a:avLst/>
          </a:prstGeom>
        </p:spPr>
      </p:pic>
      <p:pic>
        <p:nvPicPr>
          <p:cNvPr id="15" name="图片 14"/>
          <p:cNvPicPr/>
          <p:nvPr/>
        </p:nvPicPr>
        <p:blipFill>
          <a:blip r:embed="rId8" cstate="email"/>
          <a:stretch>
            <a:fillRect/>
          </a:stretch>
        </p:blipFill>
        <p:spPr>
          <a:xfrm>
            <a:off x="7772400" y="3305175"/>
            <a:ext cx="638175" cy="1152525"/>
          </a:xfrm>
          <a:prstGeom prst="rect">
            <a:avLst/>
          </a:prstGeom>
        </p:spPr>
      </p:pic>
      <p:sp>
        <p:nvSpPr>
          <p:cNvPr id="16" name="TextBox 15"/>
          <p:cNvSpPr txBox="1"/>
          <p:nvPr/>
        </p:nvSpPr>
        <p:spPr>
          <a:xfrm>
            <a:off x="1571625" y="2657475"/>
            <a:ext cx="20193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这些字你认识吗？快来读一读。 </a:t>
            </a:r>
            <a:endParaRPr lang="en-US" sz="1800" u="none" spc="0">
              <a:solidFill>
                <a:srgbClr val="FFFFFF">
                  <a:alpha val="100000"/>
                </a:srgbClr>
              </a:solidFill>
              <a:latin typeface="微软雅黑" panose="020B0503020204020204" pitchFamily="34" charset="-122"/>
            </a:endParaRPr>
          </a:p>
        </p:txBody>
      </p:sp>
      <p:sp>
        <p:nvSpPr>
          <p:cNvPr id="17" name="TextBox 16"/>
          <p:cNvSpPr txBox="1"/>
          <p:nvPr/>
        </p:nvSpPr>
        <p:spPr>
          <a:xfrm>
            <a:off x="6029325" y="2819400"/>
            <a:ext cx="3105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　追气球啦！</a:t>
            </a:r>
            <a:endParaRPr lang="en-US" sz="1800" u="none" spc="0">
              <a:solidFill>
                <a:srgbClr val="FFFFFF">
                  <a:alpha val="100000"/>
                </a:srgbClr>
              </a:solidFill>
              <a:latin typeface="微软雅黑" panose="020B0503020204020204" pitchFamily="34" charset="-122"/>
            </a:endParaRPr>
          </a:p>
        </p:txBody>
      </p:sp>
      <p:pic>
        <p:nvPicPr>
          <p:cNvPr id="18" name="图片 17"/>
          <p:cNvPicPr/>
          <p:nvPr/>
        </p:nvPicPr>
        <p:blipFill>
          <a:blip r:embed="rId9" cstate="email"/>
          <a:stretch>
            <a:fillRect/>
          </a:stretch>
        </p:blipFill>
        <p:spPr>
          <a:xfrm>
            <a:off x="1333500" y="2343150"/>
            <a:ext cx="2152650" cy="1190625"/>
          </a:xfrm>
          <a:prstGeom prst="rect">
            <a:avLst/>
          </a:prstGeom>
        </p:spPr>
      </p:pic>
      <p:pic>
        <p:nvPicPr>
          <p:cNvPr id="19" name="图片 18"/>
          <p:cNvPicPr/>
          <p:nvPr/>
        </p:nvPicPr>
        <p:blipFill>
          <a:blip r:embed="rId10"/>
          <a:stretch>
            <a:fillRect/>
          </a:stretch>
        </p:blipFill>
        <p:spPr>
          <a:xfrm>
            <a:off x="1438275" y="3467100"/>
            <a:ext cx="266700" cy="238125"/>
          </a:xfrm>
          <a:prstGeom prst="rect">
            <a:avLst/>
          </a:prstGeom>
        </p:spPr>
      </p:pic>
      <p:pic>
        <p:nvPicPr>
          <p:cNvPr id="20" name="图片 19"/>
          <p:cNvPicPr/>
          <p:nvPr/>
        </p:nvPicPr>
        <p:blipFill>
          <a:blip r:embed="rId11"/>
          <a:stretch>
            <a:fillRect/>
          </a:stretch>
        </p:blipFill>
        <p:spPr>
          <a:xfrm>
            <a:off x="1200150" y="3657600"/>
            <a:ext cx="142875" cy="133350"/>
          </a:xfrm>
          <a:prstGeom prst="rect">
            <a:avLst/>
          </a:prstGeom>
        </p:spPr>
      </p:pic>
      <p:pic>
        <p:nvPicPr>
          <p:cNvPr id="21" name="图片 20"/>
          <p:cNvPicPr/>
          <p:nvPr/>
        </p:nvPicPr>
        <p:blipFill>
          <a:blip r:embed="rId12" cstate="email"/>
          <a:stretch>
            <a:fillRect/>
          </a:stretch>
        </p:blipFill>
        <p:spPr>
          <a:xfrm>
            <a:off x="5934075" y="2390775"/>
            <a:ext cx="1733550" cy="1162050"/>
          </a:xfrm>
          <a:prstGeom prst="rect">
            <a:avLst/>
          </a:prstGeom>
        </p:spPr>
      </p:pic>
      <p:pic>
        <p:nvPicPr>
          <p:cNvPr id="22" name="图片 21"/>
          <p:cNvPicPr/>
          <p:nvPr/>
        </p:nvPicPr>
        <p:blipFill>
          <a:blip r:embed="rId13"/>
          <a:stretch>
            <a:fillRect/>
          </a:stretch>
        </p:blipFill>
        <p:spPr>
          <a:xfrm>
            <a:off x="7267575" y="3409950"/>
            <a:ext cx="266700" cy="238125"/>
          </a:xfrm>
          <a:prstGeom prst="rect">
            <a:avLst/>
          </a:prstGeom>
        </p:spPr>
      </p:pic>
      <p:pic>
        <p:nvPicPr>
          <p:cNvPr id="23" name="图片 22"/>
          <p:cNvPicPr/>
          <p:nvPr/>
        </p:nvPicPr>
        <p:blipFill>
          <a:blip r:embed="rId14"/>
          <a:stretch>
            <a:fillRect/>
          </a:stretch>
        </p:blipFill>
        <p:spPr>
          <a:xfrm>
            <a:off x="7591425" y="3609975"/>
            <a:ext cx="142875" cy="1333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486275"/>
          <a:chOff x="381000" y="266700"/>
          <a:chExt cx="9134475" cy="448627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pic>
        <p:nvPicPr>
          <p:cNvPr id="4" name="图片 3"/>
          <p:cNvPicPr/>
          <p:nvPr/>
        </p:nvPicPr>
        <p:blipFill>
          <a:blip r:embed="rId2" cstate="email"/>
          <a:stretch>
            <a:fillRect/>
          </a:stretch>
        </p:blipFill>
        <p:spPr>
          <a:xfrm>
            <a:off x="5250656" y="1047750"/>
            <a:ext cx="647700" cy="1162050"/>
          </a:xfrm>
          <a:prstGeom prst="rect">
            <a:avLst/>
          </a:prstGeom>
        </p:spPr>
      </p:pic>
      <p:pic>
        <p:nvPicPr>
          <p:cNvPr id="5" name="图片 4"/>
          <p:cNvPicPr/>
          <p:nvPr/>
        </p:nvPicPr>
        <p:blipFill>
          <a:blip r:embed="rId3" cstate="email"/>
          <a:stretch>
            <a:fillRect/>
          </a:stretch>
        </p:blipFill>
        <p:spPr>
          <a:xfrm>
            <a:off x="2797969" y="1047750"/>
            <a:ext cx="647700" cy="1162050"/>
          </a:xfrm>
          <a:prstGeom prst="rect">
            <a:avLst/>
          </a:prstGeom>
        </p:spPr>
      </p:pic>
      <p:sp>
        <p:nvSpPr>
          <p:cNvPr id="6" name="TextBox 5"/>
          <p:cNvSpPr txBox="1"/>
          <p:nvPr/>
        </p:nvSpPr>
        <p:spPr>
          <a:xfrm>
            <a:off x="2933700" y="1114425"/>
            <a:ext cx="620077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茸</a:t>
            </a:r>
            <a:endParaRPr lang="en-US" sz="3000" u="none" spc="0">
              <a:solidFill>
                <a:srgbClr val="FFFFFF">
                  <a:alpha val="100000"/>
                </a:srgbClr>
              </a:solidFill>
              <a:latin typeface="微软雅黑" panose="020B0503020204020204" pitchFamily="34" charset="-122"/>
            </a:endParaRPr>
          </a:p>
        </p:txBody>
      </p:sp>
      <p:sp>
        <p:nvSpPr>
          <p:cNvPr id="7" name="TextBox 6"/>
          <p:cNvSpPr txBox="1"/>
          <p:nvPr/>
        </p:nvSpPr>
        <p:spPr>
          <a:xfrm>
            <a:off x="5400675" y="1114425"/>
            <a:ext cx="3733800"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FFFFFF">
                    <a:alpha val="100000"/>
                  </a:srgbClr>
                </a:solidFill>
                <a:latin typeface="微软雅黑" panose="020B0503020204020204" pitchFamily="34" charset="-122"/>
              </a:rPr>
              <a:t>醒</a:t>
            </a:r>
            <a:endParaRPr lang="en-US" sz="3000" u="none" spc="0">
              <a:solidFill>
                <a:srgbClr val="FFFFFF">
                  <a:alpha val="100000"/>
                </a:srgbClr>
              </a:solidFill>
              <a:latin typeface="微软雅黑" panose="020B0503020204020204" pitchFamily="34" charset="-122"/>
            </a:endParaRPr>
          </a:p>
        </p:txBody>
      </p:sp>
      <p:pic>
        <p:nvPicPr>
          <p:cNvPr id="8" name="图片 7"/>
          <p:cNvPicPr/>
          <p:nvPr/>
        </p:nvPicPr>
        <p:blipFill>
          <a:blip r:embed="rId4" cstate="email"/>
          <a:stretch>
            <a:fillRect/>
          </a:stretch>
        </p:blipFill>
        <p:spPr>
          <a:xfrm>
            <a:off x="390525" y="3352800"/>
            <a:ext cx="819150" cy="1133475"/>
          </a:xfrm>
          <a:prstGeom prst="rect">
            <a:avLst/>
          </a:prstGeom>
        </p:spPr>
      </p:pic>
      <p:pic>
        <p:nvPicPr>
          <p:cNvPr id="9" name="图片 8"/>
          <p:cNvPicPr/>
          <p:nvPr/>
        </p:nvPicPr>
        <p:blipFill>
          <a:blip r:embed="rId5" cstate="email"/>
          <a:stretch>
            <a:fillRect/>
          </a:stretch>
        </p:blipFill>
        <p:spPr>
          <a:xfrm>
            <a:off x="7772400" y="3305175"/>
            <a:ext cx="638175" cy="1152525"/>
          </a:xfrm>
          <a:prstGeom prst="rect">
            <a:avLst/>
          </a:prstGeom>
        </p:spPr>
      </p:pic>
      <p:sp>
        <p:nvSpPr>
          <p:cNvPr id="10" name="TextBox 9"/>
          <p:cNvSpPr txBox="1"/>
          <p:nvPr/>
        </p:nvSpPr>
        <p:spPr>
          <a:xfrm>
            <a:off x="1571625" y="2657475"/>
            <a:ext cx="20193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这些字你认识吗？快来读一读。 </a:t>
            </a:r>
            <a:endParaRPr lang="en-US" sz="1800" u="none" spc="0">
              <a:solidFill>
                <a:srgbClr val="FFFFFF">
                  <a:alpha val="100000"/>
                </a:srgbClr>
              </a:solidFill>
              <a:latin typeface="微软雅黑" panose="020B0503020204020204" pitchFamily="34" charset="-122"/>
            </a:endParaRPr>
          </a:p>
        </p:txBody>
      </p:sp>
      <p:sp>
        <p:nvSpPr>
          <p:cNvPr id="11" name="TextBox 10"/>
          <p:cNvSpPr txBox="1"/>
          <p:nvPr/>
        </p:nvSpPr>
        <p:spPr>
          <a:xfrm>
            <a:off x="6029325" y="2819400"/>
            <a:ext cx="3105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　追气球啦！</a:t>
            </a:r>
            <a:endParaRPr lang="en-US" sz="1800" u="none" spc="0">
              <a:solidFill>
                <a:srgbClr val="FFFFFF">
                  <a:alpha val="100000"/>
                </a:srgbClr>
              </a:solidFill>
              <a:latin typeface="微软雅黑" panose="020B0503020204020204" pitchFamily="34" charset="-122"/>
            </a:endParaRPr>
          </a:p>
        </p:txBody>
      </p:sp>
      <p:pic>
        <p:nvPicPr>
          <p:cNvPr id="12" name="图片 11"/>
          <p:cNvPicPr/>
          <p:nvPr/>
        </p:nvPicPr>
        <p:blipFill>
          <a:blip r:embed="rId6" cstate="email"/>
          <a:stretch>
            <a:fillRect/>
          </a:stretch>
        </p:blipFill>
        <p:spPr>
          <a:xfrm>
            <a:off x="1333500" y="2343150"/>
            <a:ext cx="2152650" cy="1190625"/>
          </a:xfrm>
          <a:prstGeom prst="rect">
            <a:avLst/>
          </a:prstGeom>
        </p:spPr>
      </p:pic>
      <p:pic>
        <p:nvPicPr>
          <p:cNvPr id="13" name="图片 12"/>
          <p:cNvPicPr/>
          <p:nvPr/>
        </p:nvPicPr>
        <p:blipFill>
          <a:blip r:embed="rId7"/>
          <a:stretch>
            <a:fillRect/>
          </a:stretch>
        </p:blipFill>
        <p:spPr>
          <a:xfrm>
            <a:off x="1438275" y="3467100"/>
            <a:ext cx="266700" cy="238125"/>
          </a:xfrm>
          <a:prstGeom prst="rect">
            <a:avLst/>
          </a:prstGeom>
        </p:spPr>
      </p:pic>
      <p:pic>
        <p:nvPicPr>
          <p:cNvPr id="14" name="图片 13"/>
          <p:cNvPicPr/>
          <p:nvPr/>
        </p:nvPicPr>
        <p:blipFill>
          <a:blip r:embed="rId8"/>
          <a:stretch>
            <a:fillRect/>
          </a:stretch>
        </p:blipFill>
        <p:spPr>
          <a:xfrm>
            <a:off x="1200150" y="3657600"/>
            <a:ext cx="142875" cy="133350"/>
          </a:xfrm>
          <a:prstGeom prst="rect">
            <a:avLst/>
          </a:prstGeom>
        </p:spPr>
      </p:pic>
      <p:pic>
        <p:nvPicPr>
          <p:cNvPr id="15" name="图片 14"/>
          <p:cNvPicPr/>
          <p:nvPr/>
        </p:nvPicPr>
        <p:blipFill>
          <a:blip r:embed="rId9" cstate="email"/>
          <a:stretch>
            <a:fillRect/>
          </a:stretch>
        </p:blipFill>
        <p:spPr>
          <a:xfrm>
            <a:off x="5934075" y="2390775"/>
            <a:ext cx="1733550" cy="1162050"/>
          </a:xfrm>
          <a:prstGeom prst="rect">
            <a:avLst/>
          </a:prstGeom>
        </p:spPr>
      </p:pic>
      <p:pic>
        <p:nvPicPr>
          <p:cNvPr id="16" name="图片 15"/>
          <p:cNvPicPr/>
          <p:nvPr/>
        </p:nvPicPr>
        <p:blipFill>
          <a:blip r:embed="rId10"/>
          <a:stretch>
            <a:fillRect/>
          </a:stretch>
        </p:blipFill>
        <p:spPr>
          <a:xfrm>
            <a:off x="7267575" y="3409950"/>
            <a:ext cx="266700" cy="238125"/>
          </a:xfrm>
          <a:prstGeom prst="rect">
            <a:avLst/>
          </a:prstGeom>
        </p:spPr>
      </p:pic>
      <p:pic>
        <p:nvPicPr>
          <p:cNvPr id="17" name="图片 16"/>
          <p:cNvPicPr/>
          <p:nvPr/>
        </p:nvPicPr>
        <p:blipFill>
          <a:blip r:embed="rId11"/>
          <a:stretch>
            <a:fillRect/>
          </a:stretch>
        </p:blipFill>
        <p:spPr>
          <a:xfrm>
            <a:off x="7591425" y="3609975"/>
            <a:ext cx="142875" cy="1333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276725"/>
          <a:chOff x="381000" y="266700"/>
          <a:chExt cx="9134475" cy="427672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533400" y="1123950"/>
            <a:ext cx="86010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近义词</a:t>
            </a:r>
            <a:endParaRPr lang="en-US" sz="1800" u="none" spc="0">
              <a:solidFill>
                <a:srgbClr val="F65E5E">
                  <a:alpha val="100000"/>
                </a:srgbClr>
              </a:solidFill>
              <a:latin typeface="微软雅黑" panose="020B0503020204020204" pitchFamily="34" charset="-122"/>
            </a:endParaRPr>
          </a:p>
        </p:txBody>
      </p:sp>
      <p:sp>
        <p:nvSpPr>
          <p:cNvPr id="5" name="TextBox 4"/>
          <p:cNvSpPr txBox="1"/>
          <p:nvPr/>
        </p:nvSpPr>
        <p:spPr>
          <a:xfrm>
            <a:off x="1466850" y="1123949"/>
            <a:ext cx="7137598" cy="346249"/>
          </a:xfrm>
          <a:prstGeom prst="rect">
            <a:avLst/>
          </a:prstGeom>
          <a:noFill/>
        </p:spPr>
        <p:txBody>
          <a:bodyPr wrap="square" lIns="0" tIns="0" rIns="0" bIns="0" rtlCol="0">
            <a:spAutoFit/>
          </a:bodyPr>
          <a:lstStyle/>
          <a:p>
            <a:pPr marL="0" marR="0" lvl="0" indent="0" algn="l" fontAlgn="base">
              <a:lnSpc>
                <a:spcPct val="125000"/>
              </a:lnSpc>
            </a:pPr>
            <a:r>
              <a:rPr lang="en-US" sz="1800" u="none" spc="0" dirty="0" err="1">
                <a:solidFill>
                  <a:srgbClr val="FFFF00">
                    <a:alpha val="100000"/>
                  </a:srgbClr>
                </a:solidFill>
                <a:latin typeface="微软雅黑" panose="020B0503020204020204" pitchFamily="34" charset="-122"/>
              </a:rPr>
              <a:t>留神</a:t>
            </a:r>
            <a:r>
              <a:rPr lang="en-US" sz="1800" u="none" spc="0" dirty="0">
                <a:solidFill>
                  <a:srgbClr val="FFFF00">
                    <a:alpha val="100000"/>
                  </a:srgbClr>
                </a:solidFill>
                <a:latin typeface="微软雅黑" panose="020B0503020204020204" pitchFamily="34" charset="-122"/>
              </a:rPr>
              <a:t>——</a:t>
            </a:r>
            <a:r>
              <a:rPr lang="en-US" sz="1800" u="none" spc="0" dirty="0" err="1">
                <a:solidFill>
                  <a:srgbClr val="FFFF00">
                    <a:alpha val="100000"/>
                  </a:srgbClr>
                </a:solidFill>
                <a:latin typeface="微软雅黑" panose="020B0503020204020204" pitchFamily="34" charset="-122"/>
              </a:rPr>
              <a:t>小心</a:t>
            </a:r>
            <a:r>
              <a:rPr lang="en-US" sz="1800" u="none" spc="0" dirty="0">
                <a:solidFill>
                  <a:srgbClr val="FFFF00">
                    <a:alpha val="100000"/>
                  </a:srgbClr>
                </a:solidFill>
                <a:latin typeface="微软雅黑" panose="020B0503020204020204" pitchFamily="34" charset="-122"/>
              </a:rPr>
              <a:t>        </a:t>
            </a:r>
            <a:r>
              <a:rPr lang="en-US" sz="1800" u="none" spc="0" dirty="0" err="1">
                <a:solidFill>
                  <a:srgbClr val="FFFF00">
                    <a:alpha val="100000"/>
                  </a:srgbClr>
                </a:solidFill>
                <a:latin typeface="微软雅黑" panose="020B0503020204020204" pitchFamily="34" charset="-122"/>
              </a:rPr>
              <a:t>旅行</a:t>
            </a:r>
            <a:r>
              <a:rPr lang="en-US" sz="1800" u="none" spc="0" dirty="0">
                <a:solidFill>
                  <a:srgbClr val="FFFF00">
                    <a:alpha val="100000"/>
                  </a:srgbClr>
                </a:solidFill>
                <a:latin typeface="微软雅黑" panose="020B0503020204020204" pitchFamily="34" charset="-122"/>
              </a:rPr>
              <a:t>——</a:t>
            </a:r>
            <a:r>
              <a:rPr lang="en-US" sz="1800" u="none" spc="0" dirty="0" err="1">
                <a:solidFill>
                  <a:srgbClr val="FFFF00">
                    <a:alpha val="100000"/>
                  </a:srgbClr>
                </a:solidFill>
                <a:latin typeface="微软雅黑" panose="020B0503020204020204" pitchFamily="34" charset="-122"/>
              </a:rPr>
              <a:t>旅游</a:t>
            </a:r>
            <a:r>
              <a:rPr lang="en-US" sz="1800" u="none" spc="0" dirty="0">
                <a:solidFill>
                  <a:srgbClr val="FFFF00">
                    <a:alpha val="100000"/>
                  </a:srgbClr>
                </a:solidFill>
                <a:latin typeface="微软雅黑" panose="020B0503020204020204" pitchFamily="34" charset="-122"/>
              </a:rPr>
              <a:t>           </a:t>
            </a:r>
            <a:r>
              <a:rPr lang="en-US" sz="1800" u="none" spc="0" dirty="0" err="1">
                <a:solidFill>
                  <a:srgbClr val="FFFF00">
                    <a:alpha val="100000"/>
                  </a:srgbClr>
                </a:solidFill>
                <a:latin typeface="微软雅黑" panose="020B0503020204020204" pitchFamily="34" charset="-122"/>
              </a:rPr>
              <a:t>昏头昏脑</a:t>
            </a:r>
            <a:r>
              <a:rPr lang="en-US" sz="1800" u="none" spc="0" dirty="0">
                <a:solidFill>
                  <a:srgbClr val="FFFF00">
                    <a:alpha val="100000"/>
                  </a:srgbClr>
                </a:solidFill>
                <a:latin typeface="微软雅黑" panose="020B0503020204020204" pitchFamily="34" charset="-122"/>
              </a:rPr>
              <a:t>——</a:t>
            </a:r>
            <a:r>
              <a:rPr lang="en-US" sz="1800" u="none" spc="0" dirty="0" err="1">
                <a:solidFill>
                  <a:srgbClr val="FFFF00">
                    <a:alpha val="100000"/>
                  </a:srgbClr>
                </a:solidFill>
                <a:latin typeface="微软雅黑" panose="020B0503020204020204" pitchFamily="34" charset="-122"/>
              </a:rPr>
              <a:t>头昏脑涨</a:t>
            </a:r>
            <a:r>
              <a:rPr lang="en-US" sz="1800" u="none" spc="0" dirty="0">
                <a:solidFill>
                  <a:srgbClr val="FFFF00">
                    <a:alpha val="100000"/>
                  </a:srgbClr>
                </a:solidFill>
                <a:latin typeface="微软雅黑" panose="020B0503020204020204" pitchFamily="34" charset="-122"/>
              </a:rPr>
              <a:t> </a:t>
            </a:r>
            <a:endParaRPr lang="en-US" sz="1800" u="none" spc="0" dirty="0">
              <a:solidFill>
                <a:srgbClr val="FFFF00">
                  <a:alpha val="100000"/>
                </a:srgbClr>
              </a:solidFill>
              <a:latin typeface="微软雅黑" panose="020B0503020204020204" pitchFamily="34" charset="-122"/>
            </a:endParaRPr>
          </a:p>
        </p:txBody>
      </p:sp>
      <p:sp>
        <p:nvSpPr>
          <p:cNvPr id="6" name="TextBox 5"/>
          <p:cNvSpPr txBox="1"/>
          <p:nvPr/>
        </p:nvSpPr>
        <p:spPr>
          <a:xfrm>
            <a:off x="533400" y="2019300"/>
            <a:ext cx="86010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反义词</a:t>
            </a:r>
            <a:endParaRPr lang="en-US" sz="1800" u="none" spc="0">
              <a:solidFill>
                <a:srgbClr val="F65E5E">
                  <a:alpha val="100000"/>
                </a:srgbClr>
              </a:solidFill>
              <a:latin typeface="微软雅黑" panose="020B0503020204020204" pitchFamily="34" charset="-122"/>
            </a:endParaRPr>
          </a:p>
        </p:txBody>
      </p:sp>
      <p:sp>
        <p:nvSpPr>
          <p:cNvPr id="7" name="TextBox 6"/>
          <p:cNvSpPr txBox="1"/>
          <p:nvPr/>
        </p:nvSpPr>
        <p:spPr>
          <a:xfrm>
            <a:off x="1466850" y="2028825"/>
            <a:ext cx="6343650"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FFFFF">
                    <a:alpha val="100000"/>
                  </a:srgbClr>
                </a:solidFill>
                <a:latin typeface="微软雅黑" panose="020B0503020204020204" pitchFamily="34" charset="-122"/>
              </a:rPr>
              <a:t>留神</a:t>
            </a:r>
            <a:r>
              <a:rPr lang="en-US" sz="1800" u="none" spc="0" dirty="0">
                <a:solidFill>
                  <a:srgbClr val="FFFFFF">
                    <a:alpha val="100000"/>
                  </a:srgbClr>
                </a:solidFill>
                <a:latin typeface="微软雅黑" panose="020B0503020204020204" pitchFamily="34" charset="-122"/>
              </a:rPr>
              <a:t>——</a:t>
            </a:r>
            <a:r>
              <a:rPr lang="en-US" sz="1800" u="none" spc="0" dirty="0" err="1">
                <a:solidFill>
                  <a:srgbClr val="FFFFFF">
                    <a:alpha val="100000"/>
                  </a:srgbClr>
                </a:solidFill>
                <a:latin typeface="微软雅黑" panose="020B0503020204020204" pitchFamily="34" charset="-122"/>
              </a:rPr>
              <a:t>粗心</a:t>
            </a: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干净</a:t>
            </a:r>
            <a:r>
              <a:rPr lang="en-US" sz="1800" u="none" spc="0" dirty="0">
                <a:solidFill>
                  <a:srgbClr val="FFFFFF">
                    <a:alpha val="100000"/>
                  </a:srgbClr>
                </a:solidFill>
                <a:latin typeface="微软雅黑" panose="020B0503020204020204" pitchFamily="34" charset="-122"/>
              </a:rPr>
              <a:t>——</a:t>
            </a:r>
            <a:r>
              <a:rPr lang="en-US" sz="1800" u="none" spc="0" dirty="0" err="1">
                <a:solidFill>
                  <a:srgbClr val="FFFFFF">
                    <a:alpha val="100000"/>
                  </a:srgbClr>
                </a:solidFill>
                <a:latin typeface="微软雅黑" panose="020B0503020204020204" pitchFamily="34" charset="-122"/>
              </a:rPr>
              <a:t>肮脏</a:t>
            </a: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幸运</a:t>
            </a:r>
            <a:r>
              <a:rPr lang="en-US" sz="1800" u="none" spc="0" dirty="0">
                <a:solidFill>
                  <a:srgbClr val="FFFFFF">
                    <a:alpha val="100000"/>
                  </a:srgbClr>
                </a:solidFill>
                <a:latin typeface="微软雅黑" panose="020B0503020204020204" pitchFamily="34" charset="-122"/>
              </a:rPr>
              <a:t>——</a:t>
            </a:r>
            <a:r>
              <a:rPr lang="en-US" sz="1800" u="none" spc="0" dirty="0" err="1">
                <a:solidFill>
                  <a:srgbClr val="FFFFFF">
                    <a:alpha val="100000"/>
                  </a:srgbClr>
                </a:solidFill>
                <a:latin typeface="微软雅黑" panose="020B0503020204020204" pitchFamily="34" charset="-122"/>
              </a:rPr>
              <a:t>倒霉</a:t>
            </a: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昏头昏脑</a:t>
            </a:r>
            <a:r>
              <a:rPr lang="en-US" sz="1800" u="none" spc="0" dirty="0">
                <a:solidFill>
                  <a:srgbClr val="FFFFFF">
                    <a:alpha val="100000"/>
                  </a:srgbClr>
                </a:solidFill>
                <a:latin typeface="微软雅黑" panose="020B0503020204020204" pitchFamily="34" charset="-122"/>
              </a:rPr>
              <a:t>——</a:t>
            </a:r>
            <a:r>
              <a:rPr lang="en-US" sz="1800" u="none" spc="0" dirty="0" err="1">
                <a:solidFill>
                  <a:srgbClr val="FFFFFF">
                    <a:alpha val="100000"/>
                  </a:srgbClr>
                </a:solidFill>
                <a:latin typeface="微软雅黑" panose="020B0503020204020204" pitchFamily="34" charset="-122"/>
              </a:rPr>
              <a:t>头脑清醒</a:t>
            </a:r>
            <a:endParaRPr lang="en-US" sz="1800" u="none" spc="0" dirty="0">
              <a:solidFill>
                <a:srgbClr val="FFFFFF">
                  <a:alpha val="100000"/>
                </a:srgbClr>
              </a:solidFill>
              <a:latin typeface="微软雅黑" panose="020B0503020204020204" pitchFamily="34" charset="-122"/>
            </a:endParaRPr>
          </a:p>
        </p:txBody>
      </p:sp>
      <p:sp>
        <p:nvSpPr>
          <p:cNvPr id="8" name="TextBox 7"/>
          <p:cNvSpPr txBox="1"/>
          <p:nvPr/>
        </p:nvSpPr>
        <p:spPr>
          <a:xfrm>
            <a:off x="533400" y="3152775"/>
            <a:ext cx="86010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多音字</a:t>
            </a:r>
            <a:endParaRPr lang="en-US" sz="1800" u="none" spc="0">
              <a:solidFill>
                <a:srgbClr val="F65E5E">
                  <a:alpha val="100000"/>
                </a:srgbClr>
              </a:solidFill>
              <a:latin typeface="微软雅黑" panose="020B0503020204020204" pitchFamily="34" charset="-122"/>
            </a:endParaRPr>
          </a:p>
        </p:txBody>
      </p:sp>
      <p:sp>
        <p:nvSpPr>
          <p:cNvPr id="9" name="TextBox 8"/>
          <p:cNvSpPr txBox="1"/>
          <p:nvPr/>
        </p:nvSpPr>
        <p:spPr>
          <a:xfrm>
            <a:off x="1466850" y="3657600"/>
            <a:ext cx="76676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晃</a:t>
            </a:r>
            <a:endParaRPr lang="en-US" sz="1800" u="none" spc="0">
              <a:solidFill>
                <a:srgbClr val="FFFFFF">
                  <a:alpha val="100000"/>
                </a:srgbClr>
              </a:solidFill>
              <a:latin typeface="微软雅黑" panose="020B0503020204020204" pitchFamily="34" charset="-122"/>
            </a:endParaRPr>
          </a:p>
        </p:txBody>
      </p:sp>
      <p:pic>
        <p:nvPicPr>
          <p:cNvPr id="10" name="图片 9"/>
          <p:cNvPicPr/>
          <p:nvPr/>
        </p:nvPicPr>
        <p:blipFill>
          <a:blip r:embed="rId2" cstate="email"/>
          <a:stretch>
            <a:fillRect/>
          </a:stretch>
        </p:blipFill>
        <p:spPr>
          <a:xfrm>
            <a:off x="1828800" y="3400425"/>
            <a:ext cx="104775" cy="876300"/>
          </a:xfrm>
          <a:prstGeom prst="rect">
            <a:avLst/>
          </a:prstGeom>
        </p:spPr>
      </p:pic>
      <p:sp>
        <p:nvSpPr>
          <p:cNvPr id="11" name="TextBox 10"/>
          <p:cNvSpPr txBox="1"/>
          <p:nvPr/>
        </p:nvSpPr>
        <p:spPr>
          <a:xfrm>
            <a:off x="2009775" y="3400425"/>
            <a:ext cx="71247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huàng（摇晃）</a:t>
            </a:r>
            <a:endParaRPr lang="en-US" sz="1800" u="none" spc="0">
              <a:solidFill>
                <a:srgbClr val="FFFFFF">
                  <a:alpha val="100000"/>
                </a:srgbClr>
              </a:solidFill>
              <a:latin typeface="微软雅黑" panose="020B0503020204020204" pitchFamily="34" charset="-122"/>
            </a:endParaRPr>
          </a:p>
        </p:txBody>
      </p:sp>
      <p:sp>
        <p:nvSpPr>
          <p:cNvPr id="12" name="TextBox 11"/>
          <p:cNvSpPr txBox="1"/>
          <p:nvPr/>
        </p:nvSpPr>
        <p:spPr>
          <a:xfrm>
            <a:off x="2009775" y="3886200"/>
            <a:ext cx="71247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huǎng （明晃晃）</a:t>
            </a:r>
            <a:endParaRPr lang="en-US" sz="1800" u="none" spc="0">
              <a:solidFill>
                <a:srgbClr val="FFFFFF">
                  <a:alpha val="100000"/>
                </a:srgbClr>
              </a:solidFill>
              <a:latin typeface="微软雅黑" panose="020B0503020204020204" pitchFamily="34" charset="-122"/>
            </a:endParaRPr>
          </a:p>
        </p:txBody>
      </p:sp>
      <p:sp>
        <p:nvSpPr>
          <p:cNvPr id="13" name="TextBox 12"/>
          <p:cNvSpPr txBox="1"/>
          <p:nvPr/>
        </p:nvSpPr>
        <p:spPr>
          <a:xfrm>
            <a:off x="4124325" y="3438525"/>
            <a:ext cx="48101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她摇</a:t>
            </a:r>
            <a:r>
              <a:rPr lang="en-US" sz="1800" u="none" spc="0">
                <a:solidFill>
                  <a:srgbClr val="F65E5E">
                    <a:alpha val="100000"/>
                  </a:srgbClr>
                </a:solidFill>
                <a:latin typeface="微软雅黑" panose="020B0503020204020204" pitchFamily="34" charset="-122"/>
              </a:rPr>
              <a:t>晃（ huàng）</a:t>
            </a:r>
            <a:r>
              <a:rPr lang="en-US" sz="1800" u="none" spc="0">
                <a:solidFill>
                  <a:srgbClr val="FFFFFF">
                    <a:alpha val="100000"/>
                  </a:srgbClr>
                </a:solidFill>
                <a:latin typeface="微软雅黑" panose="020B0503020204020204" pitchFamily="34" charset="-122"/>
              </a:rPr>
              <a:t>了一下手里明</a:t>
            </a:r>
            <a:r>
              <a:rPr lang="en-US" sz="1800" u="none" spc="0">
                <a:solidFill>
                  <a:srgbClr val="F65E5E">
                    <a:alpha val="100000"/>
                  </a:srgbClr>
                </a:solidFill>
                <a:latin typeface="微软雅黑" panose="020B0503020204020204" pitchFamily="34" charset="-122"/>
              </a:rPr>
              <a:t>晃（ huǎng ）</a:t>
            </a:r>
            <a:r>
              <a:rPr lang="en-US" sz="1800" u="none" spc="0">
                <a:solidFill>
                  <a:srgbClr val="FFFFFF">
                    <a:alpha val="100000"/>
                  </a:srgbClr>
                </a:solidFill>
                <a:latin typeface="微软雅黑" panose="020B0503020204020204" pitchFamily="34" charset="-122"/>
              </a:rPr>
              <a:t>晃的钢刀。</a:t>
            </a:r>
            <a:endParaRPr lang="en-US" sz="1800" u="none" spc="0">
              <a:solidFill>
                <a:srgbClr val="FFFFFF">
                  <a:alpha val="100000"/>
                </a:srgbClr>
              </a:solidFill>
              <a:latin typeface="微软雅黑" panose="020B0503020204020204" pitchFamily="3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067175"/>
          <a:chOff x="381000" y="266700"/>
          <a:chExt cx="9134475" cy="406717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1885950" y="1285875"/>
            <a:ext cx="72485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造句：在路上行走的时候一定要留神过往的车辆。</a:t>
            </a:r>
            <a:endParaRPr lang="en-US" sz="1800" u="none" spc="0">
              <a:solidFill>
                <a:srgbClr val="FFFFFF">
                  <a:alpha val="100000"/>
                </a:srgbClr>
              </a:solidFill>
              <a:latin typeface="微软雅黑" panose="020B0503020204020204" pitchFamily="34" charset="-122"/>
            </a:endParaRPr>
          </a:p>
        </p:txBody>
      </p:sp>
      <p:sp>
        <p:nvSpPr>
          <p:cNvPr id="5" name="TextBox 4"/>
          <p:cNvSpPr txBox="1"/>
          <p:nvPr/>
        </p:nvSpPr>
        <p:spPr>
          <a:xfrm>
            <a:off x="1885950" y="809625"/>
            <a:ext cx="72485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注意；小心（多指防备危险或错误）。</a:t>
            </a:r>
            <a:endParaRPr lang="en-US" sz="1800" u="none" spc="0">
              <a:solidFill>
                <a:srgbClr val="F65E5E">
                  <a:alpha val="100000"/>
                </a:srgbClr>
              </a:solidFill>
              <a:latin typeface="微软雅黑" panose="020B0503020204020204" pitchFamily="34" charset="-122"/>
            </a:endParaRPr>
          </a:p>
        </p:txBody>
      </p:sp>
      <p:sp>
        <p:nvSpPr>
          <p:cNvPr id="6" name="TextBox 5"/>
          <p:cNvSpPr txBox="1"/>
          <p:nvPr/>
        </p:nvSpPr>
        <p:spPr>
          <a:xfrm>
            <a:off x="1209675" y="809625"/>
            <a:ext cx="7924800"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00B0F0">
                    <a:alpha val="100000"/>
                  </a:srgbClr>
                </a:solidFill>
                <a:latin typeface="微软雅黑" panose="020B0503020204020204" pitchFamily="34" charset="-122"/>
              </a:rPr>
              <a:t>留神</a:t>
            </a:r>
            <a:r>
              <a:rPr lang="en-US" sz="1800" u="none" spc="0" dirty="0">
                <a:solidFill>
                  <a:srgbClr val="00B0F0">
                    <a:alpha val="100000"/>
                  </a:srgbClr>
                </a:solidFill>
                <a:latin typeface="微软雅黑" panose="020B0503020204020204" pitchFamily="34" charset="-122"/>
              </a:rPr>
              <a:t>：</a:t>
            </a:r>
            <a:endParaRPr lang="en-US" sz="1800" u="none" spc="0" dirty="0">
              <a:solidFill>
                <a:srgbClr val="00B0F0">
                  <a:alpha val="100000"/>
                </a:srgbClr>
              </a:solidFill>
              <a:latin typeface="微软雅黑" panose="020B0503020204020204" pitchFamily="34" charset="-122"/>
            </a:endParaRPr>
          </a:p>
        </p:txBody>
      </p:sp>
      <p:sp>
        <p:nvSpPr>
          <p:cNvPr id="7" name="TextBox 6"/>
          <p:cNvSpPr txBox="1"/>
          <p:nvPr/>
        </p:nvSpPr>
        <p:spPr>
          <a:xfrm>
            <a:off x="1209675" y="1781175"/>
            <a:ext cx="79248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干净：</a:t>
            </a:r>
            <a:endParaRPr lang="en-US" sz="1800" u="none" spc="0">
              <a:solidFill>
                <a:srgbClr val="00B0F0">
                  <a:alpha val="100000"/>
                </a:srgbClr>
              </a:solidFill>
              <a:latin typeface="微软雅黑" panose="020B0503020204020204" pitchFamily="34" charset="-122"/>
            </a:endParaRPr>
          </a:p>
        </p:txBody>
      </p:sp>
      <p:sp>
        <p:nvSpPr>
          <p:cNvPr id="8" name="TextBox 7"/>
          <p:cNvSpPr txBox="1"/>
          <p:nvPr/>
        </p:nvSpPr>
        <p:spPr>
          <a:xfrm>
            <a:off x="1209675" y="2752725"/>
            <a:ext cx="79248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从来：</a:t>
            </a:r>
            <a:endParaRPr lang="en-US" sz="1800" u="none" spc="0">
              <a:solidFill>
                <a:srgbClr val="00B0F0">
                  <a:alpha val="100000"/>
                </a:srgbClr>
              </a:solidFill>
              <a:latin typeface="微软雅黑" panose="020B0503020204020204" pitchFamily="34" charset="-122"/>
            </a:endParaRPr>
          </a:p>
        </p:txBody>
      </p:sp>
      <p:sp>
        <p:nvSpPr>
          <p:cNvPr id="9" name="TextBox 8"/>
          <p:cNvSpPr txBox="1"/>
          <p:nvPr/>
        </p:nvSpPr>
        <p:spPr>
          <a:xfrm>
            <a:off x="1885950" y="1781175"/>
            <a:ext cx="7248525"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65E5E">
                    <a:alpha val="100000"/>
                  </a:srgbClr>
                </a:solidFill>
                <a:latin typeface="微软雅黑" panose="020B0503020204020204" pitchFamily="34" charset="-122"/>
              </a:rPr>
              <a:t>没有尘土、杂质等</a:t>
            </a:r>
            <a:r>
              <a:rPr lang="en-US" sz="1800" u="none" spc="0" dirty="0">
                <a:solidFill>
                  <a:srgbClr val="F65E5E">
                    <a:alpha val="100000"/>
                  </a:srgbClr>
                </a:solidFill>
                <a:latin typeface="微软雅黑" panose="020B0503020204020204" pitchFamily="34" charset="-122"/>
              </a:rPr>
              <a:t>。</a:t>
            </a:r>
            <a:endParaRPr lang="en-US" sz="1800" u="none" spc="0" dirty="0">
              <a:solidFill>
                <a:srgbClr val="F65E5E">
                  <a:alpha val="100000"/>
                </a:srgbClr>
              </a:solidFill>
              <a:latin typeface="微软雅黑" panose="020B0503020204020204" pitchFamily="34" charset="-122"/>
            </a:endParaRPr>
          </a:p>
        </p:txBody>
      </p:sp>
      <p:sp>
        <p:nvSpPr>
          <p:cNvPr id="10" name="TextBox 9"/>
          <p:cNvSpPr txBox="1"/>
          <p:nvPr/>
        </p:nvSpPr>
        <p:spPr>
          <a:xfrm>
            <a:off x="1885950" y="2266950"/>
            <a:ext cx="72485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造句：他总是把自己的房间打扫得这么干净。</a:t>
            </a:r>
            <a:endParaRPr lang="en-US" sz="1800" u="none" spc="0">
              <a:solidFill>
                <a:srgbClr val="FFFFFF">
                  <a:alpha val="100000"/>
                </a:srgbClr>
              </a:solidFill>
              <a:latin typeface="微软雅黑" panose="020B0503020204020204" pitchFamily="34" charset="-122"/>
            </a:endParaRPr>
          </a:p>
        </p:txBody>
      </p:sp>
      <p:sp>
        <p:nvSpPr>
          <p:cNvPr id="11" name="TextBox 10"/>
          <p:cNvSpPr txBox="1"/>
          <p:nvPr/>
        </p:nvSpPr>
        <p:spPr>
          <a:xfrm>
            <a:off x="1885950" y="2752725"/>
            <a:ext cx="72485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从过去到现在（多用于否定式）。</a:t>
            </a:r>
            <a:endParaRPr lang="en-US" sz="1800" u="none" spc="0">
              <a:solidFill>
                <a:srgbClr val="F65E5E">
                  <a:alpha val="100000"/>
                </a:srgbClr>
              </a:solidFill>
              <a:latin typeface="微软雅黑" panose="020B0503020204020204" pitchFamily="34" charset="-122"/>
            </a:endParaRPr>
          </a:p>
        </p:txBody>
      </p:sp>
      <p:sp>
        <p:nvSpPr>
          <p:cNvPr id="12" name="TextBox 11"/>
          <p:cNvSpPr txBox="1"/>
          <p:nvPr/>
        </p:nvSpPr>
        <p:spPr>
          <a:xfrm>
            <a:off x="1885950" y="3162300"/>
            <a:ext cx="72485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造句：我从来没有说过谎话。</a:t>
            </a:r>
            <a:endParaRPr lang="en-US" sz="1800" u="none" spc="0">
              <a:solidFill>
                <a:srgbClr val="FFFFFF">
                  <a:alpha val="100000"/>
                </a:srgbClr>
              </a:solidFill>
              <a:latin typeface="微软雅黑" panose="020B0503020204020204" pitchFamily="34" charset="-122"/>
            </a:endParaRPr>
          </a:p>
        </p:txBody>
      </p:sp>
      <p:sp>
        <p:nvSpPr>
          <p:cNvPr id="13" name="TextBox 12"/>
          <p:cNvSpPr txBox="1"/>
          <p:nvPr/>
        </p:nvSpPr>
        <p:spPr>
          <a:xfrm>
            <a:off x="1209675" y="3600450"/>
            <a:ext cx="79248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比如：</a:t>
            </a:r>
            <a:endParaRPr lang="en-US" sz="1800" u="none" spc="0">
              <a:solidFill>
                <a:srgbClr val="00B0F0">
                  <a:alpha val="100000"/>
                </a:srgbClr>
              </a:solidFill>
              <a:latin typeface="微软雅黑" panose="020B0503020204020204" pitchFamily="34" charset="-122"/>
            </a:endParaRPr>
          </a:p>
        </p:txBody>
      </p:sp>
      <p:sp>
        <p:nvSpPr>
          <p:cNvPr id="14" name="TextBox 13"/>
          <p:cNvSpPr txBox="1"/>
          <p:nvPr/>
        </p:nvSpPr>
        <p:spPr>
          <a:xfrm>
            <a:off x="1885950" y="3600450"/>
            <a:ext cx="72485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举例用语，放在所举的例子前面，表示下面就是例子。</a:t>
            </a:r>
            <a:endParaRPr lang="en-US" sz="1800" u="none" spc="0">
              <a:solidFill>
                <a:srgbClr val="F65E5E">
                  <a:alpha val="100000"/>
                </a:srgbClr>
              </a:solidFill>
              <a:latin typeface="微软雅黑" panose="020B0503020204020204" pitchFamily="34" charset="-122"/>
            </a:endParaRPr>
          </a:p>
        </p:txBody>
      </p:sp>
      <p:sp>
        <p:nvSpPr>
          <p:cNvPr id="15" name="TextBox 14"/>
          <p:cNvSpPr txBox="1"/>
          <p:nvPr/>
        </p:nvSpPr>
        <p:spPr>
          <a:xfrm>
            <a:off x="1885950" y="4067175"/>
            <a:ext cx="72485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造句：我认识很多益虫，比如：青蛙、蜻蜓、蚯蚓等。</a:t>
            </a:r>
            <a:endParaRPr lang="en-US" sz="1800" u="none" spc="0">
              <a:solidFill>
                <a:srgbClr val="FFFFFF">
                  <a:alpha val="100000"/>
                </a:srgbClr>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p:bldP spid="12"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3952875"/>
          <a:chOff x="381000" y="266700"/>
          <a:chExt cx="9134475" cy="395287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657225" y="990600"/>
            <a:ext cx="8477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蹦蹦跳跳：</a:t>
            </a:r>
            <a:endParaRPr lang="en-US" sz="1800" u="none" spc="0">
              <a:solidFill>
                <a:srgbClr val="00B0F0">
                  <a:alpha val="100000"/>
                </a:srgbClr>
              </a:solidFill>
              <a:latin typeface="微软雅黑" panose="020B0503020204020204" pitchFamily="34" charset="-122"/>
            </a:endParaRPr>
          </a:p>
        </p:txBody>
      </p:sp>
      <p:sp>
        <p:nvSpPr>
          <p:cNvPr id="5" name="TextBox 4"/>
          <p:cNvSpPr txBox="1"/>
          <p:nvPr/>
        </p:nvSpPr>
        <p:spPr>
          <a:xfrm>
            <a:off x="1828800" y="990600"/>
            <a:ext cx="73056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跳跃频繁，形容很活泼，很爱动，总是喜欢跳来跳去的。</a:t>
            </a:r>
            <a:endParaRPr lang="en-US" sz="1800" u="none" spc="0">
              <a:solidFill>
                <a:srgbClr val="F65E5E">
                  <a:alpha val="100000"/>
                </a:srgbClr>
              </a:solidFill>
              <a:latin typeface="微软雅黑" panose="020B0503020204020204" pitchFamily="34" charset="-122"/>
            </a:endParaRPr>
          </a:p>
        </p:txBody>
      </p:sp>
      <p:sp>
        <p:nvSpPr>
          <p:cNvPr id="6" name="TextBox 5"/>
          <p:cNvSpPr txBox="1"/>
          <p:nvPr/>
        </p:nvSpPr>
        <p:spPr>
          <a:xfrm>
            <a:off x="1828800" y="1583055"/>
            <a:ext cx="73056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造句：小麻雀蹦蹦跳跳地享用着草地上的食物。</a:t>
            </a:r>
            <a:endParaRPr lang="en-US" sz="1800" u="none" spc="0">
              <a:solidFill>
                <a:srgbClr val="FFFFFF">
                  <a:alpha val="100000"/>
                </a:srgbClr>
              </a:solidFill>
              <a:latin typeface="微软雅黑" panose="020B0503020204020204" pitchFamily="34" charset="-122"/>
            </a:endParaRPr>
          </a:p>
        </p:txBody>
      </p:sp>
      <p:sp>
        <p:nvSpPr>
          <p:cNvPr id="7" name="TextBox 6"/>
          <p:cNvSpPr txBox="1"/>
          <p:nvPr/>
        </p:nvSpPr>
        <p:spPr>
          <a:xfrm>
            <a:off x="657225" y="2175510"/>
            <a:ext cx="8477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昏头昏脑：</a:t>
            </a:r>
            <a:endParaRPr lang="en-US" sz="1800" u="none" spc="0">
              <a:solidFill>
                <a:srgbClr val="00B0F0">
                  <a:alpha val="100000"/>
                </a:srgbClr>
              </a:solidFill>
              <a:latin typeface="微软雅黑" panose="020B0503020204020204" pitchFamily="34" charset="-122"/>
            </a:endParaRPr>
          </a:p>
        </p:txBody>
      </p:sp>
      <p:sp>
        <p:nvSpPr>
          <p:cNvPr id="8" name="TextBox 7"/>
          <p:cNvSpPr txBox="1"/>
          <p:nvPr/>
        </p:nvSpPr>
        <p:spPr>
          <a:xfrm>
            <a:off x="1828800" y="2175510"/>
            <a:ext cx="73056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形容头脑迷糊，神志不清。</a:t>
            </a:r>
            <a:endParaRPr lang="en-US" sz="1800" u="none" spc="0">
              <a:solidFill>
                <a:srgbClr val="F65E5E">
                  <a:alpha val="100000"/>
                </a:srgbClr>
              </a:solidFill>
              <a:latin typeface="微软雅黑" panose="020B0503020204020204" pitchFamily="34" charset="-122"/>
            </a:endParaRPr>
          </a:p>
        </p:txBody>
      </p:sp>
      <p:sp>
        <p:nvSpPr>
          <p:cNvPr id="9" name="TextBox 8"/>
          <p:cNvSpPr txBox="1"/>
          <p:nvPr/>
        </p:nvSpPr>
        <p:spPr>
          <a:xfrm>
            <a:off x="1828800" y="2767965"/>
            <a:ext cx="73056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造句：敌人昏头昏脑地迷失了方向，抓住王二小给他们带路。</a:t>
            </a:r>
            <a:endParaRPr lang="en-US" sz="1800" u="none" spc="0">
              <a:solidFill>
                <a:srgbClr val="FFFFFF">
                  <a:alpha val="100000"/>
                </a:srgbClr>
              </a:solidFill>
              <a:latin typeface="微软雅黑" panose="020B0503020204020204" pitchFamily="34" charset="-122"/>
            </a:endParaRPr>
          </a:p>
        </p:txBody>
      </p:sp>
      <p:sp>
        <p:nvSpPr>
          <p:cNvPr id="10" name="TextBox 9"/>
          <p:cNvSpPr txBox="1"/>
          <p:nvPr/>
        </p:nvSpPr>
        <p:spPr>
          <a:xfrm>
            <a:off x="885825" y="3360420"/>
            <a:ext cx="82486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毛茸茸：</a:t>
            </a:r>
            <a:endParaRPr lang="en-US" sz="1800" u="none" spc="0">
              <a:solidFill>
                <a:srgbClr val="00B0F0">
                  <a:alpha val="100000"/>
                </a:srgbClr>
              </a:solidFill>
              <a:latin typeface="微软雅黑" panose="020B0503020204020204" pitchFamily="34" charset="-122"/>
            </a:endParaRPr>
          </a:p>
        </p:txBody>
      </p:sp>
      <p:sp>
        <p:nvSpPr>
          <p:cNvPr id="11" name="TextBox 10"/>
          <p:cNvSpPr txBox="1"/>
          <p:nvPr/>
        </p:nvSpPr>
        <p:spPr>
          <a:xfrm>
            <a:off x="1828800" y="3360420"/>
            <a:ext cx="73056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状态词，形容动植物细毛丛生的样子。</a:t>
            </a:r>
            <a:endParaRPr lang="en-US" sz="1800" u="none" spc="0">
              <a:solidFill>
                <a:srgbClr val="F65E5E">
                  <a:alpha val="100000"/>
                </a:srgbClr>
              </a:solidFill>
              <a:latin typeface="微软雅黑" panose="020B0503020204020204" pitchFamily="34" charset="-122"/>
            </a:endParaRPr>
          </a:p>
        </p:txBody>
      </p:sp>
      <p:sp>
        <p:nvSpPr>
          <p:cNvPr id="12" name="TextBox 11"/>
          <p:cNvSpPr txBox="1"/>
          <p:nvPr/>
        </p:nvSpPr>
        <p:spPr>
          <a:xfrm>
            <a:off x="1828800" y="3952875"/>
            <a:ext cx="73056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造句：小鸟全身毛茸茸的，可爱极了。</a:t>
            </a:r>
            <a:endParaRPr lang="en-US" sz="1800" u="none" spc="0">
              <a:solidFill>
                <a:srgbClr val="FFFFFF">
                  <a:alpha val="100000"/>
                </a:srgbClr>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3819525"/>
          <a:chOff x="381000" y="266700"/>
          <a:chExt cx="9134475" cy="3819525"/>
        </a:xfrm>
      </p:grpSpPr>
      <p:sp>
        <p:nvSpPr>
          <p:cNvPr id="2" name="TextBox 1"/>
          <p:cNvSpPr txBox="1"/>
          <p:nvPr/>
        </p:nvSpPr>
        <p:spPr>
          <a:xfrm>
            <a:off x="1114425" y="828675"/>
            <a:ext cx="80200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触须：</a:t>
            </a:r>
            <a:endParaRPr lang="en-US" sz="1800" u="none" spc="0">
              <a:solidFill>
                <a:srgbClr val="00B0F0">
                  <a:alpha val="100000"/>
                </a:srgbClr>
              </a:solidFill>
              <a:latin typeface="微软雅黑" panose="020B0503020204020204" pitchFamily="34" charset="-122"/>
            </a:endParaRPr>
          </a:p>
        </p:txBody>
      </p:sp>
      <p:sp>
        <p:nvSpPr>
          <p:cNvPr id="3" name="TextBox 2"/>
          <p:cNvSpPr txBox="1"/>
          <p:nvPr/>
        </p:nvSpPr>
        <p:spPr>
          <a:xfrm>
            <a:off x="1838325" y="828675"/>
            <a:ext cx="7296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触角。</a:t>
            </a:r>
            <a:endParaRPr lang="en-US" sz="1800" u="none" spc="0">
              <a:solidFill>
                <a:srgbClr val="F65E5E">
                  <a:alpha val="100000"/>
                </a:srgbClr>
              </a:solidFill>
              <a:latin typeface="微软雅黑" panose="020B0503020204020204" pitchFamily="34" charset="-122"/>
            </a:endParaRPr>
          </a:p>
        </p:txBody>
      </p:sp>
      <p:sp>
        <p:nvSpPr>
          <p:cNvPr id="4" name="TextBox 3"/>
          <p:cNvSpPr txBox="1"/>
          <p:nvPr/>
        </p:nvSpPr>
        <p:spPr>
          <a:xfrm>
            <a:off x="1838325" y="1400175"/>
            <a:ext cx="7296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造句：蚂蚁用触须互相传达信息。</a:t>
            </a:r>
            <a:endParaRPr lang="en-US" sz="1800" u="none" spc="0">
              <a:solidFill>
                <a:srgbClr val="FFFFFF">
                  <a:alpha val="100000"/>
                </a:srgbClr>
              </a:solidFill>
              <a:latin typeface="微软雅黑" panose="020B0503020204020204" pitchFamily="34" charset="-122"/>
            </a:endParaRPr>
          </a:p>
        </p:txBody>
      </p:sp>
      <p:sp>
        <p:nvSpPr>
          <p:cNvPr id="5" name="TextBox 4"/>
          <p:cNvSpPr txBox="1"/>
          <p:nvPr/>
        </p:nvSpPr>
        <p:spPr>
          <a:xfrm>
            <a:off x="1114425" y="2057400"/>
            <a:ext cx="8020050"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00B0F0">
                    <a:alpha val="100000"/>
                  </a:srgbClr>
                </a:solidFill>
                <a:latin typeface="微软雅黑" panose="020B0503020204020204" pitchFamily="34" charset="-122"/>
              </a:rPr>
              <a:t>幸运</a:t>
            </a:r>
            <a:r>
              <a:rPr lang="en-US" sz="1800" u="none" spc="0" dirty="0">
                <a:solidFill>
                  <a:srgbClr val="00B0F0">
                    <a:alpha val="100000"/>
                  </a:srgbClr>
                </a:solidFill>
                <a:latin typeface="微软雅黑" panose="020B0503020204020204" pitchFamily="34" charset="-122"/>
              </a:rPr>
              <a:t>：</a:t>
            </a:r>
            <a:endParaRPr lang="en-US" sz="1800" u="none" spc="0" dirty="0">
              <a:solidFill>
                <a:srgbClr val="00B0F0">
                  <a:alpha val="100000"/>
                </a:srgbClr>
              </a:solidFill>
              <a:latin typeface="微软雅黑" panose="020B0503020204020204" pitchFamily="34" charset="-122"/>
            </a:endParaRPr>
          </a:p>
        </p:txBody>
      </p:sp>
      <p:sp>
        <p:nvSpPr>
          <p:cNvPr id="6" name="TextBox 5"/>
          <p:cNvSpPr txBox="1"/>
          <p:nvPr/>
        </p:nvSpPr>
        <p:spPr>
          <a:xfrm>
            <a:off x="1838325" y="2057400"/>
            <a:ext cx="7296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好的运气，出乎意料的好机会。</a:t>
            </a:r>
            <a:endParaRPr lang="en-US" sz="1800" u="none" spc="0">
              <a:solidFill>
                <a:srgbClr val="F65E5E">
                  <a:alpha val="100000"/>
                </a:srgbClr>
              </a:solidFill>
              <a:latin typeface="微软雅黑" panose="020B0503020204020204" pitchFamily="34" charset="-122"/>
            </a:endParaRPr>
          </a:p>
        </p:txBody>
      </p:sp>
      <p:sp>
        <p:nvSpPr>
          <p:cNvPr id="7" name="TextBox 6"/>
          <p:cNvSpPr txBox="1"/>
          <p:nvPr/>
        </p:nvSpPr>
        <p:spPr>
          <a:xfrm>
            <a:off x="1838325" y="2600325"/>
            <a:ext cx="7296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造句：洪水吞没了我们的村庄，幸运的是村里人都安然无恙。</a:t>
            </a:r>
            <a:endParaRPr lang="en-US" sz="1800" u="none" spc="0">
              <a:solidFill>
                <a:srgbClr val="FFFFFF">
                  <a:alpha val="100000"/>
                </a:srgbClr>
              </a:solidFill>
              <a:latin typeface="微软雅黑" panose="020B0503020204020204" pitchFamily="34" charset="-122"/>
            </a:endParaRPr>
          </a:p>
        </p:txBody>
      </p:sp>
      <p:sp>
        <p:nvSpPr>
          <p:cNvPr id="8" name="TextBox 7"/>
          <p:cNvSpPr txBox="1"/>
          <p:nvPr/>
        </p:nvSpPr>
        <p:spPr>
          <a:xfrm>
            <a:off x="657225" y="3209925"/>
            <a:ext cx="8477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00B0F0">
                    <a:alpha val="100000"/>
                  </a:srgbClr>
                </a:solidFill>
                <a:latin typeface="微软雅黑" panose="020B0503020204020204" pitchFamily="34" charset="-122"/>
              </a:rPr>
              <a:t>摇摇晃晃：</a:t>
            </a:r>
            <a:endParaRPr lang="en-US" sz="1800" u="none" spc="0">
              <a:solidFill>
                <a:srgbClr val="00B0F0">
                  <a:alpha val="100000"/>
                </a:srgbClr>
              </a:solidFill>
              <a:latin typeface="微软雅黑" panose="020B0503020204020204" pitchFamily="34" charset="-122"/>
            </a:endParaRPr>
          </a:p>
        </p:txBody>
      </p:sp>
      <p:sp>
        <p:nvSpPr>
          <p:cNvPr id="9" name="TextBox 8"/>
          <p:cNvSpPr txBox="1"/>
          <p:nvPr/>
        </p:nvSpPr>
        <p:spPr>
          <a:xfrm>
            <a:off x="1838325" y="3209925"/>
            <a:ext cx="72961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左右摇摆，不稳定。</a:t>
            </a:r>
            <a:endParaRPr lang="en-US" sz="1800" u="none" spc="0">
              <a:solidFill>
                <a:srgbClr val="F65E5E">
                  <a:alpha val="100000"/>
                </a:srgbClr>
              </a:solidFill>
              <a:latin typeface="微软雅黑" panose="020B0503020204020204" pitchFamily="34" charset="-122"/>
            </a:endParaRPr>
          </a:p>
        </p:txBody>
      </p:sp>
      <p:sp>
        <p:nvSpPr>
          <p:cNvPr id="10" name="TextBox 9"/>
          <p:cNvSpPr txBox="1"/>
          <p:nvPr/>
        </p:nvSpPr>
        <p:spPr>
          <a:xfrm>
            <a:off x="1838325" y="3819525"/>
            <a:ext cx="67913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造句：那一串串小喇叭似的牵牛花在微风中摇摇晃晃，像是在吹奏着欢快的乐曲。</a:t>
            </a:r>
            <a:endParaRPr lang="en-US" sz="1800" u="none" spc="0">
              <a:solidFill>
                <a:srgbClr val="FFFFFF">
                  <a:alpha val="100000"/>
                </a:srgbClr>
              </a:solidFill>
              <a:latin typeface="微软雅黑" panose="020B0503020204020204" pitchFamily="34" charset="-122"/>
            </a:endParaRPr>
          </a:p>
        </p:txBody>
      </p:sp>
      <p:sp>
        <p:nvSpPr>
          <p:cNvPr id="11" name="TextBox 10"/>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12" name="TextBox 11"/>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42900" y="266700"/>
          <a:ext cx="9134475" cy="2324100"/>
          <a:chOff x="342900" y="266700"/>
          <a:chExt cx="9134475" cy="2324100"/>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pic>
        <p:nvPicPr>
          <p:cNvPr id="4" name="图片 3"/>
          <p:cNvPicPr/>
          <p:nvPr/>
        </p:nvPicPr>
        <p:blipFill>
          <a:blip r:embed="rId2" cstate="email"/>
          <a:stretch>
            <a:fillRect/>
          </a:stretch>
        </p:blipFill>
        <p:spPr>
          <a:xfrm>
            <a:off x="342900" y="819150"/>
            <a:ext cx="1819275" cy="1352550"/>
          </a:xfrm>
          <a:prstGeom prst="rect">
            <a:avLst/>
          </a:prstGeom>
        </p:spPr>
      </p:pic>
      <p:sp>
        <p:nvSpPr>
          <p:cNvPr id="5" name="TextBox 4"/>
          <p:cNvSpPr txBox="1"/>
          <p:nvPr/>
        </p:nvSpPr>
        <p:spPr>
          <a:xfrm>
            <a:off x="714375" y="2324100"/>
            <a:ext cx="84201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pì gǔ            hūn                pāo niào         huàng          miǎn fèi            liè</a:t>
            </a:r>
            <a:r>
              <a:rPr lang="en-US" sz="1800" u="none" spc="0">
                <a:solidFill>
                  <a:srgbClr val="FFFFFF">
                    <a:alpha val="100000"/>
                  </a:srgbClr>
                </a:solidFill>
                <a:latin typeface="微软雅黑" panose="020B0503020204020204" pitchFamily="34" charset="-122"/>
              </a:rPr>
              <a:t>屁 股             昏头昏脑       一泡 尿             摇晃                免 费               列车</a:t>
            </a:r>
            <a:r>
              <a:rPr lang="en-US" sz="1800" u="none" spc="0">
                <a:solidFill>
                  <a:srgbClr val="F65E5E">
                    <a:alpha val="100000"/>
                  </a:srgbClr>
                </a:solidFill>
                <a:latin typeface="微软雅黑" panose="020B0503020204020204" pitchFamily="34" charset="-122"/>
              </a:rPr>
              <a:t>shǐ              zhuàng             tān                   pí                shěn              shǐ  jìn</a:t>
            </a:r>
            <a:r>
              <a:rPr lang="en-US" sz="1800" u="none" spc="0">
                <a:solidFill>
                  <a:srgbClr val="FFFFFF">
                    <a:alpha val="100000"/>
                  </a:srgbClr>
                </a:solidFill>
                <a:latin typeface="微软雅黑" panose="020B0503020204020204" pitchFamily="34" charset="-122"/>
              </a:rPr>
              <a:t>屎壳郎            撞伤               贪吃                 脾气            大婶                使 劲</a:t>
            </a:r>
            <a:endParaRPr lang="en-US" sz="1800" u="none" spc="0">
              <a:solidFill>
                <a:srgbClr val="FFFFFF">
                  <a:alpha val="100000"/>
                </a:srgbClr>
              </a:solidFill>
              <a:latin typeface="微软雅黑" panose="020B0503020204020204" pitchFamily="34" charset="-122"/>
            </a:endParaRPr>
          </a:p>
        </p:txBody>
      </p:sp>
      <p:pic>
        <p:nvPicPr>
          <p:cNvPr id="6" name="图片 5"/>
          <p:cNvPicPr/>
          <p:nvPr/>
        </p:nvPicPr>
        <p:blipFill>
          <a:blip r:embed="rId3" cstate="email"/>
          <a:stretch>
            <a:fillRect/>
          </a:stretch>
        </p:blipFill>
        <p:spPr>
          <a:xfrm>
            <a:off x="2781300" y="781050"/>
            <a:ext cx="647700" cy="1162050"/>
          </a:xfrm>
          <a:prstGeom prst="rect">
            <a:avLst/>
          </a:prstGeom>
        </p:spPr>
      </p:pic>
      <p:pic>
        <p:nvPicPr>
          <p:cNvPr id="7" name="图片 6"/>
          <p:cNvPicPr/>
          <p:nvPr/>
        </p:nvPicPr>
        <p:blipFill>
          <a:blip r:embed="rId4" cstate="email"/>
          <a:stretch>
            <a:fillRect/>
          </a:stretch>
        </p:blipFill>
        <p:spPr>
          <a:xfrm>
            <a:off x="3438525" y="781050"/>
            <a:ext cx="647700" cy="1162050"/>
          </a:xfrm>
          <a:prstGeom prst="rect">
            <a:avLst/>
          </a:prstGeom>
        </p:spPr>
      </p:pic>
      <p:pic>
        <p:nvPicPr>
          <p:cNvPr id="8" name="图片 7"/>
          <p:cNvPicPr/>
          <p:nvPr/>
        </p:nvPicPr>
        <p:blipFill>
          <a:blip r:embed="rId5" cstate="email"/>
          <a:stretch>
            <a:fillRect/>
          </a:stretch>
        </p:blipFill>
        <p:spPr>
          <a:xfrm>
            <a:off x="4095750" y="781050"/>
            <a:ext cx="647700" cy="1162050"/>
          </a:xfrm>
          <a:prstGeom prst="rect">
            <a:avLst/>
          </a:prstGeom>
        </p:spPr>
      </p:pic>
      <p:pic>
        <p:nvPicPr>
          <p:cNvPr id="9" name="图片 8"/>
          <p:cNvPicPr/>
          <p:nvPr/>
        </p:nvPicPr>
        <p:blipFill>
          <a:blip r:embed="rId6" cstate="email"/>
          <a:stretch>
            <a:fillRect/>
          </a:stretch>
        </p:blipFill>
        <p:spPr>
          <a:xfrm>
            <a:off x="5410200" y="781050"/>
            <a:ext cx="647700" cy="1162050"/>
          </a:xfrm>
          <a:prstGeom prst="rect">
            <a:avLst/>
          </a:prstGeom>
        </p:spPr>
      </p:pic>
      <p:pic>
        <p:nvPicPr>
          <p:cNvPr id="10" name="图片 9"/>
          <p:cNvPicPr/>
          <p:nvPr/>
        </p:nvPicPr>
        <p:blipFill>
          <a:blip r:embed="rId7" cstate="email"/>
          <a:stretch>
            <a:fillRect/>
          </a:stretch>
        </p:blipFill>
        <p:spPr>
          <a:xfrm>
            <a:off x="4752975" y="781050"/>
            <a:ext cx="647700" cy="1162050"/>
          </a:xfrm>
          <a:prstGeom prst="rect">
            <a:avLst/>
          </a:prstGeom>
        </p:spPr>
      </p:pic>
      <p:pic>
        <p:nvPicPr>
          <p:cNvPr id="11" name="图片 10"/>
          <p:cNvPicPr/>
          <p:nvPr/>
        </p:nvPicPr>
        <p:blipFill>
          <a:blip r:embed="rId3" cstate="email"/>
          <a:stretch>
            <a:fillRect/>
          </a:stretch>
        </p:blipFill>
        <p:spPr>
          <a:xfrm>
            <a:off x="6067425" y="781050"/>
            <a:ext cx="647700" cy="1162050"/>
          </a:xfrm>
          <a:prstGeom prst="rect">
            <a:avLst/>
          </a:prstGeom>
        </p:spPr>
      </p:pic>
      <p:sp>
        <p:nvSpPr>
          <p:cNvPr id="12" name="TextBox 11"/>
          <p:cNvSpPr txBox="1"/>
          <p:nvPr/>
        </p:nvSpPr>
        <p:spPr>
          <a:xfrm>
            <a:off x="2847975" y="742950"/>
            <a:ext cx="6286500" cy="0"/>
          </a:xfrm>
          <a:prstGeom prst="rect">
            <a:avLst/>
          </a:prstGeom>
          <a:noFill/>
        </p:spPr>
        <p:txBody>
          <a:bodyPr lIns="0" tIns="0" rIns="0" bIns="0" rtlCol="0">
            <a:spAutoFit/>
          </a:bodyPr>
          <a:lstStyle/>
          <a:p>
            <a:pPr marL="0" marR="0" lvl="0" indent="0" algn="l" fontAlgn="base">
              <a:lnSpc>
                <a:spcPct val="125000"/>
              </a:lnSpc>
            </a:pPr>
            <a:r>
              <a:rPr lang="en-US" sz="4100" u="none" spc="0">
                <a:solidFill>
                  <a:srgbClr val="FFFFFF">
                    <a:alpha val="100000"/>
                  </a:srgbClr>
                </a:solidFill>
                <a:latin typeface="微软雅黑" panose="020B0503020204020204" pitchFamily="34" charset="-122"/>
              </a:rPr>
              <a:t>检</a:t>
            </a:r>
            <a:endParaRPr lang="en-US" sz="4100" u="none" spc="0">
              <a:solidFill>
                <a:srgbClr val="FFFFFF">
                  <a:alpha val="100000"/>
                </a:srgbClr>
              </a:solidFill>
              <a:latin typeface="微软雅黑" panose="020B0503020204020204" pitchFamily="34" charset="-122"/>
            </a:endParaRPr>
          </a:p>
        </p:txBody>
      </p:sp>
      <p:sp>
        <p:nvSpPr>
          <p:cNvPr id="13" name="TextBox 12"/>
          <p:cNvSpPr txBox="1"/>
          <p:nvPr/>
        </p:nvSpPr>
        <p:spPr>
          <a:xfrm>
            <a:off x="3505200" y="742950"/>
            <a:ext cx="5629275" cy="0"/>
          </a:xfrm>
          <a:prstGeom prst="rect">
            <a:avLst/>
          </a:prstGeom>
          <a:noFill/>
        </p:spPr>
        <p:txBody>
          <a:bodyPr lIns="0" tIns="0" rIns="0" bIns="0" rtlCol="0">
            <a:spAutoFit/>
          </a:bodyPr>
          <a:lstStyle/>
          <a:p>
            <a:pPr marL="0" marR="0" lvl="0" indent="0" algn="l" fontAlgn="base">
              <a:lnSpc>
                <a:spcPct val="125000"/>
              </a:lnSpc>
            </a:pPr>
            <a:r>
              <a:rPr lang="en-US" sz="4100" u="none" spc="0">
                <a:solidFill>
                  <a:srgbClr val="FFFFFF">
                    <a:alpha val="100000"/>
                  </a:srgbClr>
                </a:solidFill>
                <a:latin typeface="微软雅黑" panose="020B0503020204020204" pitchFamily="34" charset="-122"/>
              </a:rPr>
              <a:t>查</a:t>
            </a:r>
            <a:endParaRPr lang="en-US" sz="4100" u="none" spc="0">
              <a:solidFill>
                <a:srgbClr val="FFFFFF">
                  <a:alpha val="100000"/>
                </a:srgbClr>
              </a:solidFill>
              <a:latin typeface="微软雅黑" panose="020B0503020204020204" pitchFamily="34" charset="-122"/>
            </a:endParaRPr>
          </a:p>
        </p:txBody>
      </p:sp>
      <p:sp>
        <p:nvSpPr>
          <p:cNvPr id="14" name="TextBox 13"/>
          <p:cNvSpPr txBox="1"/>
          <p:nvPr/>
        </p:nvSpPr>
        <p:spPr>
          <a:xfrm>
            <a:off x="4162425" y="742950"/>
            <a:ext cx="4972050" cy="0"/>
          </a:xfrm>
          <a:prstGeom prst="rect">
            <a:avLst/>
          </a:prstGeom>
          <a:noFill/>
        </p:spPr>
        <p:txBody>
          <a:bodyPr lIns="0" tIns="0" rIns="0" bIns="0" rtlCol="0">
            <a:spAutoFit/>
          </a:bodyPr>
          <a:lstStyle/>
          <a:p>
            <a:pPr marL="0" marR="0" lvl="0" indent="0" algn="l" fontAlgn="base">
              <a:lnSpc>
                <a:spcPct val="125000"/>
              </a:lnSpc>
            </a:pPr>
            <a:r>
              <a:rPr lang="en-US" sz="4100" u="none" spc="0">
                <a:solidFill>
                  <a:srgbClr val="FFFFFF">
                    <a:alpha val="100000"/>
                  </a:srgbClr>
                </a:solidFill>
                <a:latin typeface="微软雅黑" panose="020B0503020204020204" pitchFamily="34" charset="-122"/>
              </a:rPr>
              <a:t>自</a:t>
            </a:r>
            <a:endParaRPr lang="en-US" sz="4100" u="none" spc="0">
              <a:solidFill>
                <a:srgbClr val="FFFFFF">
                  <a:alpha val="100000"/>
                </a:srgbClr>
              </a:solidFill>
              <a:latin typeface="微软雅黑" panose="020B0503020204020204" pitchFamily="34" charset="-122"/>
            </a:endParaRPr>
          </a:p>
        </p:txBody>
      </p:sp>
      <p:sp>
        <p:nvSpPr>
          <p:cNvPr id="15" name="TextBox 14"/>
          <p:cNvSpPr txBox="1"/>
          <p:nvPr/>
        </p:nvSpPr>
        <p:spPr>
          <a:xfrm>
            <a:off x="4819650" y="742950"/>
            <a:ext cx="4314825" cy="0"/>
          </a:xfrm>
          <a:prstGeom prst="rect">
            <a:avLst/>
          </a:prstGeom>
          <a:noFill/>
        </p:spPr>
        <p:txBody>
          <a:bodyPr lIns="0" tIns="0" rIns="0" bIns="0" rtlCol="0">
            <a:spAutoFit/>
          </a:bodyPr>
          <a:lstStyle/>
          <a:p>
            <a:pPr marL="0" marR="0" lvl="0" indent="0" algn="l" fontAlgn="base">
              <a:lnSpc>
                <a:spcPct val="125000"/>
              </a:lnSpc>
            </a:pPr>
            <a:r>
              <a:rPr lang="en-US" sz="4100" u="none" spc="0">
                <a:solidFill>
                  <a:srgbClr val="FFFFFF">
                    <a:alpha val="100000"/>
                  </a:srgbClr>
                </a:solidFill>
                <a:latin typeface="微软雅黑" panose="020B0503020204020204" pitchFamily="34" charset="-122"/>
              </a:rPr>
              <a:t>读</a:t>
            </a:r>
            <a:endParaRPr lang="en-US" sz="4100" u="none" spc="0">
              <a:solidFill>
                <a:srgbClr val="FFFFFF">
                  <a:alpha val="100000"/>
                </a:srgbClr>
              </a:solidFill>
              <a:latin typeface="微软雅黑" panose="020B0503020204020204" pitchFamily="34" charset="-122"/>
            </a:endParaRPr>
          </a:p>
        </p:txBody>
      </p:sp>
      <p:sp>
        <p:nvSpPr>
          <p:cNvPr id="16" name="TextBox 15"/>
          <p:cNvSpPr txBox="1"/>
          <p:nvPr/>
        </p:nvSpPr>
        <p:spPr>
          <a:xfrm>
            <a:off x="5476875" y="742950"/>
            <a:ext cx="3657600" cy="0"/>
          </a:xfrm>
          <a:prstGeom prst="rect">
            <a:avLst/>
          </a:prstGeom>
          <a:noFill/>
        </p:spPr>
        <p:txBody>
          <a:bodyPr lIns="0" tIns="0" rIns="0" bIns="0" rtlCol="0">
            <a:spAutoFit/>
          </a:bodyPr>
          <a:lstStyle/>
          <a:p>
            <a:pPr marL="0" marR="0" lvl="0" indent="0" algn="l" fontAlgn="base">
              <a:lnSpc>
                <a:spcPct val="125000"/>
              </a:lnSpc>
            </a:pPr>
            <a:r>
              <a:rPr lang="en-US" sz="4100" u="none" spc="0">
                <a:solidFill>
                  <a:srgbClr val="FFFFFF">
                    <a:alpha val="100000"/>
                  </a:srgbClr>
                </a:solidFill>
                <a:latin typeface="微软雅黑" panose="020B0503020204020204" pitchFamily="34" charset="-122"/>
              </a:rPr>
              <a:t>情</a:t>
            </a:r>
            <a:endParaRPr lang="en-US" sz="4100" u="none" spc="0">
              <a:solidFill>
                <a:srgbClr val="FFFFFF">
                  <a:alpha val="100000"/>
                </a:srgbClr>
              </a:solidFill>
              <a:latin typeface="微软雅黑" panose="020B0503020204020204" pitchFamily="34" charset="-122"/>
            </a:endParaRPr>
          </a:p>
        </p:txBody>
      </p:sp>
      <p:sp>
        <p:nvSpPr>
          <p:cNvPr id="17" name="TextBox 16"/>
          <p:cNvSpPr txBox="1"/>
          <p:nvPr/>
        </p:nvSpPr>
        <p:spPr>
          <a:xfrm>
            <a:off x="6134100" y="742950"/>
            <a:ext cx="3000375" cy="0"/>
          </a:xfrm>
          <a:prstGeom prst="rect">
            <a:avLst/>
          </a:prstGeom>
          <a:noFill/>
        </p:spPr>
        <p:txBody>
          <a:bodyPr lIns="0" tIns="0" rIns="0" bIns="0" rtlCol="0">
            <a:spAutoFit/>
          </a:bodyPr>
          <a:lstStyle/>
          <a:p>
            <a:pPr marL="0" marR="0" lvl="0" indent="0" algn="l" fontAlgn="base">
              <a:lnSpc>
                <a:spcPct val="125000"/>
              </a:lnSpc>
            </a:pPr>
            <a:r>
              <a:rPr lang="en-US" sz="4100" u="none" spc="0">
                <a:solidFill>
                  <a:srgbClr val="FFFFFF">
                    <a:alpha val="100000"/>
                  </a:srgbClr>
                </a:solidFill>
                <a:latin typeface="微软雅黑" panose="020B0503020204020204" pitchFamily="34" charset="-122"/>
              </a:rPr>
              <a:t>况</a:t>
            </a:r>
            <a:endParaRPr lang="en-US" sz="4100" u="none" spc="0">
              <a:solidFill>
                <a:srgbClr val="FFFFFF">
                  <a:alpha val="100000"/>
                </a:srgbClr>
              </a:solidFill>
              <a:latin typeface="微软雅黑" panose="020B0503020204020204" pitchFamily="34"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276225" y="266700"/>
          <a:ext cx="9134475" cy="3505200"/>
          <a:chOff x="276225" y="266700"/>
          <a:chExt cx="9134475" cy="3505200"/>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pic>
        <p:nvPicPr>
          <p:cNvPr id="4" name="图片 3"/>
          <p:cNvPicPr/>
          <p:nvPr/>
        </p:nvPicPr>
        <p:blipFill>
          <a:blip r:embed="rId2" cstate="email"/>
          <a:stretch>
            <a:fillRect/>
          </a:stretch>
        </p:blipFill>
        <p:spPr>
          <a:xfrm>
            <a:off x="276225" y="504825"/>
            <a:ext cx="1819275" cy="1352550"/>
          </a:xfrm>
          <a:prstGeom prst="rect">
            <a:avLst/>
          </a:prstGeom>
        </p:spPr>
      </p:pic>
      <p:sp>
        <p:nvSpPr>
          <p:cNvPr id="5" name="TextBox 4"/>
          <p:cNvSpPr txBox="1"/>
          <p:nvPr/>
        </p:nvSpPr>
        <p:spPr>
          <a:xfrm>
            <a:off x="1552575" y="2190750"/>
            <a:ext cx="7581900"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FFFFF">
                    <a:alpha val="100000"/>
                  </a:srgbClr>
                </a:solidFill>
                <a:latin typeface="微软雅黑" panose="020B0503020204020204" pitchFamily="34" charset="-122"/>
              </a:rPr>
              <a:t>屁      股      昏      泡       尿      茸      醒      晃</a:t>
            </a:r>
            <a:endParaRPr lang="en-US" sz="2300" u="none" spc="0">
              <a:solidFill>
                <a:srgbClr val="FFFFFF">
                  <a:alpha val="100000"/>
                </a:srgbClr>
              </a:solidFill>
              <a:latin typeface="微软雅黑" panose="020B0503020204020204" pitchFamily="34" charset="-122"/>
            </a:endParaRPr>
          </a:p>
        </p:txBody>
      </p:sp>
      <p:sp>
        <p:nvSpPr>
          <p:cNvPr id="6" name="TextBox 5"/>
          <p:cNvSpPr txBox="1"/>
          <p:nvPr/>
        </p:nvSpPr>
        <p:spPr>
          <a:xfrm>
            <a:off x="1552575" y="3505200"/>
            <a:ext cx="7581900"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FFFFF">
                    <a:alpha val="100000"/>
                  </a:srgbClr>
                </a:solidFill>
                <a:latin typeface="微软雅黑" panose="020B0503020204020204" pitchFamily="34" charset="-122"/>
              </a:rPr>
              <a:t>免      费      列      屎      撞       贪      脾      婶</a:t>
            </a:r>
            <a:endParaRPr lang="en-US" sz="2300" u="none" spc="0">
              <a:solidFill>
                <a:srgbClr val="FFFFFF">
                  <a:alpha val="100000"/>
                </a:srgbClr>
              </a:solidFill>
              <a:latin typeface="微软雅黑" panose="020B0503020204020204" pitchFamily="34" charset="-122"/>
            </a:endParaRPr>
          </a:p>
        </p:txBody>
      </p:sp>
      <p:sp>
        <p:nvSpPr>
          <p:cNvPr id="7" name="TextBox 6"/>
          <p:cNvSpPr txBox="1"/>
          <p:nvPr/>
        </p:nvSpPr>
        <p:spPr>
          <a:xfrm>
            <a:off x="1581150" y="1905000"/>
            <a:ext cx="75533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pì</a:t>
            </a:r>
            <a:endParaRPr lang="en-US" sz="1800" u="none" spc="0">
              <a:solidFill>
                <a:srgbClr val="F65E5E">
                  <a:alpha val="100000"/>
                </a:srgbClr>
              </a:solidFill>
              <a:latin typeface="微软雅黑" panose="020B0503020204020204" pitchFamily="34" charset="-122"/>
            </a:endParaRPr>
          </a:p>
        </p:txBody>
      </p:sp>
      <p:sp>
        <p:nvSpPr>
          <p:cNvPr id="8" name="TextBox 7"/>
          <p:cNvSpPr txBox="1"/>
          <p:nvPr/>
        </p:nvSpPr>
        <p:spPr>
          <a:xfrm>
            <a:off x="2333625" y="1905000"/>
            <a:ext cx="68008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gǔ</a:t>
            </a:r>
            <a:endParaRPr lang="en-US" sz="1800" u="none" spc="0">
              <a:solidFill>
                <a:srgbClr val="F65E5E">
                  <a:alpha val="100000"/>
                </a:srgbClr>
              </a:solidFill>
              <a:latin typeface="微软雅黑" panose="020B0503020204020204" pitchFamily="34" charset="-122"/>
            </a:endParaRPr>
          </a:p>
        </p:txBody>
      </p:sp>
      <p:sp>
        <p:nvSpPr>
          <p:cNvPr id="9" name="TextBox 8"/>
          <p:cNvSpPr txBox="1"/>
          <p:nvPr/>
        </p:nvSpPr>
        <p:spPr>
          <a:xfrm>
            <a:off x="3038475" y="1905000"/>
            <a:ext cx="60960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hūn</a:t>
            </a:r>
            <a:endParaRPr lang="en-US" sz="1800" u="none" spc="0">
              <a:solidFill>
                <a:srgbClr val="F65E5E">
                  <a:alpha val="100000"/>
                </a:srgbClr>
              </a:solidFill>
              <a:latin typeface="微软雅黑" panose="020B0503020204020204" pitchFamily="34" charset="-122"/>
            </a:endParaRPr>
          </a:p>
        </p:txBody>
      </p:sp>
      <p:sp>
        <p:nvSpPr>
          <p:cNvPr id="10" name="TextBox 9"/>
          <p:cNvSpPr txBox="1"/>
          <p:nvPr/>
        </p:nvSpPr>
        <p:spPr>
          <a:xfrm>
            <a:off x="3867150" y="1905000"/>
            <a:ext cx="52673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pāo</a:t>
            </a:r>
            <a:endParaRPr lang="en-US" sz="1800" u="none" spc="0">
              <a:solidFill>
                <a:srgbClr val="F65E5E">
                  <a:alpha val="100000"/>
                </a:srgbClr>
              </a:solidFill>
              <a:latin typeface="微软雅黑" panose="020B0503020204020204" pitchFamily="34" charset="-122"/>
            </a:endParaRPr>
          </a:p>
        </p:txBody>
      </p:sp>
      <p:sp>
        <p:nvSpPr>
          <p:cNvPr id="11" name="TextBox 10"/>
          <p:cNvSpPr txBox="1"/>
          <p:nvPr/>
        </p:nvSpPr>
        <p:spPr>
          <a:xfrm>
            <a:off x="4695825" y="1905000"/>
            <a:ext cx="44386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niào</a:t>
            </a:r>
            <a:endParaRPr lang="en-US" sz="1800" u="none" spc="0">
              <a:solidFill>
                <a:srgbClr val="F65E5E">
                  <a:alpha val="100000"/>
                </a:srgbClr>
              </a:solidFill>
              <a:latin typeface="微软雅黑" panose="020B0503020204020204" pitchFamily="34" charset="-122"/>
            </a:endParaRPr>
          </a:p>
        </p:txBody>
      </p:sp>
      <p:sp>
        <p:nvSpPr>
          <p:cNvPr id="12" name="TextBox 11"/>
          <p:cNvSpPr txBox="1"/>
          <p:nvPr/>
        </p:nvSpPr>
        <p:spPr>
          <a:xfrm>
            <a:off x="5448300" y="1905000"/>
            <a:ext cx="36861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róng</a:t>
            </a:r>
            <a:endParaRPr lang="en-US" sz="1800" u="none" spc="0">
              <a:solidFill>
                <a:srgbClr val="F65E5E">
                  <a:alpha val="100000"/>
                </a:srgbClr>
              </a:solidFill>
              <a:latin typeface="微软雅黑" panose="020B0503020204020204" pitchFamily="34" charset="-122"/>
            </a:endParaRPr>
          </a:p>
        </p:txBody>
      </p:sp>
      <p:sp>
        <p:nvSpPr>
          <p:cNvPr id="13" name="TextBox 12"/>
          <p:cNvSpPr txBox="1"/>
          <p:nvPr/>
        </p:nvSpPr>
        <p:spPr>
          <a:xfrm>
            <a:off x="6305550" y="1905000"/>
            <a:ext cx="28289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xǐng</a:t>
            </a:r>
            <a:endParaRPr lang="en-US" sz="1800" u="none" spc="0">
              <a:solidFill>
                <a:srgbClr val="F65E5E">
                  <a:alpha val="100000"/>
                </a:srgbClr>
              </a:solidFill>
              <a:latin typeface="微软雅黑" panose="020B0503020204020204" pitchFamily="34" charset="-122"/>
            </a:endParaRPr>
          </a:p>
        </p:txBody>
      </p:sp>
      <p:sp>
        <p:nvSpPr>
          <p:cNvPr id="14" name="TextBox 13"/>
          <p:cNvSpPr txBox="1"/>
          <p:nvPr/>
        </p:nvSpPr>
        <p:spPr>
          <a:xfrm>
            <a:off x="6943725" y="1905000"/>
            <a:ext cx="21907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huàng</a:t>
            </a:r>
            <a:endParaRPr lang="en-US" sz="1800" u="none" spc="0">
              <a:solidFill>
                <a:srgbClr val="F65E5E">
                  <a:alpha val="100000"/>
                </a:srgbClr>
              </a:solidFill>
              <a:latin typeface="微软雅黑" panose="020B0503020204020204" pitchFamily="34" charset="-122"/>
            </a:endParaRPr>
          </a:p>
        </p:txBody>
      </p:sp>
      <p:sp>
        <p:nvSpPr>
          <p:cNvPr id="15" name="TextBox 14"/>
          <p:cNvSpPr txBox="1"/>
          <p:nvPr/>
        </p:nvSpPr>
        <p:spPr>
          <a:xfrm>
            <a:off x="1428750" y="3209925"/>
            <a:ext cx="77057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miǎn</a:t>
            </a:r>
            <a:endParaRPr lang="en-US" sz="1800" u="none" spc="0">
              <a:solidFill>
                <a:srgbClr val="F65E5E">
                  <a:alpha val="100000"/>
                </a:srgbClr>
              </a:solidFill>
              <a:latin typeface="微软雅黑" panose="020B0503020204020204" pitchFamily="34" charset="-122"/>
            </a:endParaRPr>
          </a:p>
        </p:txBody>
      </p:sp>
      <p:sp>
        <p:nvSpPr>
          <p:cNvPr id="16" name="TextBox 15"/>
          <p:cNvSpPr txBox="1"/>
          <p:nvPr/>
        </p:nvSpPr>
        <p:spPr>
          <a:xfrm>
            <a:off x="2381250" y="3209925"/>
            <a:ext cx="67532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fèi</a:t>
            </a:r>
            <a:endParaRPr lang="en-US" sz="1800" u="none" spc="0">
              <a:solidFill>
                <a:srgbClr val="F65E5E">
                  <a:alpha val="100000"/>
                </a:srgbClr>
              </a:solidFill>
              <a:latin typeface="微软雅黑" panose="020B0503020204020204" pitchFamily="34" charset="-122"/>
            </a:endParaRPr>
          </a:p>
        </p:txBody>
      </p:sp>
      <p:sp>
        <p:nvSpPr>
          <p:cNvPr id="17" name="TextBox 16"/>
          <p:cNvSpPr txBox="1"/>
          <p:nvPr/>
        </p:nvSpPr>
        <p:spPr>
          <a:xfrm>
            <a:off x="3152775" y="3209925"/>
            <a:ext cx="59817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liè</a:t>
            </a:r>
            <a:endParaRPr lang="en-US" sz="1800" u="none" spc="0">
              <a:solidFill>
                <a:srgbClr val="F65E5E">
                  <a:alpha val="100000"/>
                </a:srgbClr>
              </a:solidFill>
              <a:latin typeface="微软雅黑" panose="020B0503020204020204" pitchFamily="34" charset="-122"/>
            </a:endParaRPr>
          </a:p>
        </p:txBody>
      </p:sp>
      <p:sp>
        <p:nvSpPr>
          <p:cNvPr id="18" name="TextBox 17"/>
          <p:cNvSpPr txBox="1"/>
          <p:nvPr/>
        </p:nvSpPr>
        <p:spPr>
          <a:xfrm>
            <a:off x="3952875" y="3209925"/>
            <a:ext cx="51816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shǐ</a:t>
            </a:r>
            <a:endParaRPr lang="en-US" sz="1800" u="none" spc="0">
              <a:solidFill>
                <a:srgbClr val="F65E5E">
                  <a:alpha val="100000"/>
                </a:srgbClr>
              </a:solidFill>
              <a:latin typeface="微软雅黑" panose="020B0503020204020204" pitchFamily="34" charset="-122"/>
            </a:endParaRPr>
          </a:p>
        </p:txBody>
      </p:sp>
      <p:sp>
        <p:nvSpPr>
          <p:cNvPr id="19" name="TextBox 18"/>
          <p:cNvSpPr txBox="1"/>
          <p:nvPr/>
        </p:nvSpPr>
        <p:spPr>
          <a:xfrm>
            <a:off x="4467225" y="3209925"/>
            <a:ext cx="4667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zhuàng</a:t>
            </a:r>
            <a:endParaRPr lang="en-US" sz="1800" u="none" spc="0">
              <a:solidFill>
                <a:srgbClr val="F65E5E">
                  <a:alpha val="100000"/>
                </a:srgbClr>
              </a:solidFill>
              <a:latin typeface="微软雅黑" panose="020B0503020204020204" pitchFamily="34" charset="-122"/>
            </a:endParaRPr>
          </a:p>
        </p:txBody>
      </p:sp>
      <p:sp>
        <p:nvSpPr>
          <p:cNvPr id="20" name="TextBox 19"/>
          <p:cNvSpPr txBox="1"/>
          <p:nvPr/>
        </p:nvSpPr>
        <p:spPr>
          <a:xfrm>
            <a:off x="5572125" y="3209925"/>
            <a:ext cx="35623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tān</a:t>
            </a:r>
            <a:endParaRPr lang="en-US" sz="1800" u="none" spc="0">
              <a:solidFill>
                <a:srgbClr val="F65E5E">
                  <a:alpha val="100000"/>
                </a:srgbClr>
              </a:solidFill>
              <a:latin typeface="微软雅黑" panose="020B0503020204020204" pitchFamily="34" charset="-122"/>
            </a:endParaRPr>
          </a:p>
        </p:txBody>
      </p:sp>
      <p:sp>
        <p:nvSpPr>
          <p:cNvPr id="21" name="TextBox 20"/>
          <p:cNvSpPr txBox="1"/>
          <p:nvPr/>
        </p:nvSpPr>
        <p:spPr>
          <a:xfrm>
            <a:off x="6448425" y="3209925"/>
            <a:ext cx="26860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pí</a:t>
            </a:r>
            <a:endParaRPr lang="en-US" sz="1800" u="none" spc="0">
              <a:solidFill>
                <a:srgbClr val="F65E5E">
                  <a:alpha val="100000"/>
                </a:srgbClr>
              </a:solidFill>
              <a:latin typeface="微软雅黑" panose="020B0503020204020204" pitchFamily="34" charset="-122"/>
            </a:endParaRPr>
          </a:p>
        </p:txBody>
      </p:sp>
      <p:sp>
        <p:nvSpPr>
          <p:cNvPr id="22" name="TextBox 21"/>
          <p:cNvSpPr txBox="1"/>
          <p:nvPr/>
        </p:nvSpPr>
        <p:spPr>
          <a:xfrm>
            <a:off x="7077075" y="3209925"/>
            <a:ext cx="20574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shěn</a:t>
            </a:r>
            <a:endParaRPr lang="en-US" sz="1800" u="none" spc="0">
              <a:solidFill>
                <a:srgbClr val="F65E5E">
                  <a:alpha val="100000"/>
                </a:srgbClr>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57175"/>
          <a:ext cx="9134475" cy="3562350"/>
          <a:chOff x="381000" y="257175"/>
          <a:chExt cx="9134475" cy="3562350"/>
        </a:xfrm>
      </p:grpSpPr>
      <p:sp>
        <p:nvSpPr>
          <p:cNvPr id="2" name="TextBox 1"/>
          <p:cNvSpPr txBox="1"/>
          <p:nvPr/>
        </p:nvSpPr>
        <p:spPr>
          <a:xfrm>
            <a:off x="381000" y="371475"/>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57175"/>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dirty="0" err="1">
                <a:solidFill>
                  <a:srgbClr val="FFFFFF">
                    <a:alpha val="100000"/>
                  </a:srgbClr>
                </a:solidFill>
                <a:latin typeface="微软雅黑" panose="020B0503020204020204" pitchFamily="34" charset="-122"/>
              </a:rPr>
              <a:t>教学目标</a:t>
            </a:r>
            <a:endParaRPr lang="en-US" sz="2300" b="1" u="none" spc="0" dirty="0">
              <a:solidFill>
                <a:srgbClr val="FFFFFF">
                  <a:alpha val="100000"/>
                </a:srgbClr>
              </a:solidFill>
              <a:latin typeface="微软雅黑" panose="020B0503020204020204" pitchFamily="34" charset="-122"/>
            </a:endParaRPr>
          </a:p>
        </p:txBody>
      </p:sp>
      <p:pic>
        <p:nvPicPr>
          <p:cNvPr id="4" name="图片 3"/>
          <p:cNvPicPr/>
          <p:nvPr/>
        </p:nvPicPr>
        <p:blipFill>
          <a:blip r:embed="rId2" cstate="email"/>
          <a:stretch>
            <a:fillRect/>
          </a:stretch>
        </p:blipFill>
        <p:spPr>
          <a:xfrm>
            <a:off x="600075" y="1057275"/>
            <a:ext cx="323850" cy="323850"/>
          </a:xfrm>
          <a:prstGeom prst="rect">
            <a:avLst/>
          </a:prstGeom>
        </p:spPr>
      </p:pic>
      <p:pic>
        <p:nvPicPr>
          <p:cNvPr id="5" name="图片 4"/>
          <p:cNvPicPr/>
          <p:nvPr/>
        </p:nvPicPr>
        <p:blipFill>
          <a:blip r:embed="rId3" cstate="email"/>
          <a:stretch>
            <a:fillRect/>
          </a:stretch>
        </p:blipFill>
        <p:spPr>
          <a:xfrm>
            <a:off x="600075" y="2352675"/>
            <a:ext cx="323850" cy="323850"/>
          </a:xfrm>
          <a:prstGeom prst="rect">
            <a:avLst/>
          </a:prstGeom>
        </p:spPr>
      </p:pic>
      <p:pic>
        <p:nvPicPr>
          <p:cNvPr id="6" name="图片 5"/>
          <p:cNvPicPr/>
          <p:nvPr/>
        </p:nvPicPr>
        <p:blipFill>
          <a:blip r:embed="rId4" cstate="email"/>
          <a:stretch>
            <a:fillRect/>
          </a:stretch>
        </p:blipFill>
        <p:spPr>
          <a:xfrm>
            <a:off x="600075" y="3238500"/>
            <a:ext cx="323850" cy="323850"/>
          </a:xfrm>
          <a:prstGeom prst="rect">
            <a:avLst/>
          </a:prstGeom>
        </p:spPr>
      </p:pic>
      <p:sp>
        <p:nvSpPr>
          <p:cNvPr id="7" name="TextBox 6"/>
          <p:cNvSpPr txBox="1"/>
          <p:nvPr/>
        </p:nvSpPr>
        <p:spPr>
          <a:xfrm>
            <a:off x="1009650" y="1038225"/>
            <a:ext cx="7315200"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FFFFF">
                    <a:alpha val="100000"/>
                  </a:srgbClr>
                </a:solidFill>
                <a:latin typeface="微软雅黑" panose="020B0503020204020204" pitchFamily="34" charset="-122"/>
              </a:rPr>
              <a:t>初读课文，会认“屁、股、昏”等</a:t>
            </a:r>
            <a:r>
              <a:rPr lang="en-US" sz="1800" u="none" spc="0" dirty="0">
                <a:solidFill>
                  <a:srgbClr val="FFFFFF">
                    <a:alpha val="100000"/>
                  </a:srgbClr>
                </a:solidFill>
                <a:latin typeface="微软雅黑" panose="020B0503020204020204" pitchFamily="34" charset="-122"/>
              </a:rPr>
              <a:t> 14 </a:t>
            </a:r>
            <a:r>
              <a:rPr lang="en-US" sz="1800" u="none" spc="0" dirty="0" err="1">
                <a:solidFill>
                  <a:srgbClr val="FFFFFF">
                    <a:alpha val="100000"/>
                  </a:srgbClr>
                </a:solidFill>
                <a:latin typeface="微软雅黑" panose="020B0503020204020204" pitchFamily="34" charset="-122"/>
              </a:rPr>
              <a:t>个生字，会写“屁、股、尿</a:t>
            </a:r>
            <a:r>
              <a:rPr lang="en-US" sz="1800" u="none" spc="0" dirty="0">
                <a:solidFill>
                  <a:srgbClr val="FFFFFF">
                    <a:alpha val="100000"/>
                  </a:srgbClr>
                </a:solidFill>
                <a:latin typeface="微软雅黑" panose="020B0503020204020204" pitchFamily="34" charset="-122"/>
              </a:rPr>
              <a:t>” 等 8 </a:t>
            </a:r>
            <a:r>
              <a:rPr lang="en-US" sz="1800" u="none" spc="0" dirty="0" err="1">
                <a:solidFill>
                  <a:srgbClr val="FFFFFF">
                    <a:alpha val="100000"/>
                  </a:srgbClr>
                </a:solidFill>
                <a:latin typeface="微软雅黑" panose="020B0503020204020204" pitchFamily="34" charset="-122"/>
              </a:rPr>
              <a:t>个生字，会写“屁股、苍耳、留神、干净、列车、从来、幸运、比如</a:t>
            </a: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使劲”等词语</a:t>
            </a:r>
            <a:r>
              <a:rPr lang="en-US" sz="1800" u="none" spc="0" dirty="0">
                <a:solidFill>
                  <a:srgbClr val="FFFFFF">
                    <a:alpha val="100000"/>
                  </a:srgbClr>
                </a:solidFill>
                <a:latin typeface="微软雅黑" panose="020B0503020204020204" pitchFamily="34" charset="-122"/>
              </a:rPr>
              <a:t>。 　</a:t>
            </a:r>
            <a:endParaRPr lang="en-US" sz="1800" u="none" spc="0" dirty="0">
              <a:solidFill>
                <a:srgbClr val="FFFFFF">
                  <a:alpha val="100000"/>
                </a:srgbClr>
              </a:solidFill>
              <a:latin typeface="微软雅黑" panose="020B0503020204020204" pitchFamily="34" charset="-122"/>
            </a:endParaRPr>
          </a:p>
        </p:txBody>
      </p:sp>
      <p:sp>
        <p:nvSpPr>
          <p:cNvPr id="8" name="TextBox 7"/>
          <p:cNvSpPr txBox="1"/>
          <p:nvPr/>
        </p:nvSpPr>
        <p:spPr>
          <a:xfrm>
            <a:off x="1009650" y="2333625"/>
            <a:ext cx="7572375"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FFFFF">
                    <a:alpha val="100000"/>
                  </a:srgbClr>
                </a:solidFill>
                <a:latin typeface="微软雅黑" panose="020B0503020204020204" pitchFamily="34" charset="-122"/>
              </a:rPr>
              <a:t>读懂课文内容，了解当一只小虫子虽然有很多不好的地方，但也有有</a:t>
            </a: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趣的地方。从而激发学生要热爱生活</a:t>
            </a:r>
            <a:endParaRPr lang="en-US" sz="1800" u="none" spc="0" dirty="0">
              <a:solidFill>
                <a:srgbClr val="FFFFFF">
                  <a:alpha val="100000"/>
                </a:srgbClr>
              </a:solidFill>
              <a:latin typeface="微软雅黑" panose="020B0503020204020204" pitchFamily="34" charset="-122"/>
            </a:endParaRPr>
          </a:p>
        </p:txBody>
      </p:sp>
      <p:sp>
        <p:nvSpPr>
          <p:cNvPr id="9" name="TextBox 8"/>
          <p:cNvSpPr txBox="1"/>
          <p:nvPr/>
        </p:nvSpPr>
        <p:spPr>
          <a:xfrm>
            <a:off x="1009650" y="3248025"/>
            <a:ext cx="7419975"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FFFFF">
                    <a:alpha val="100000"/>
                  </a:srgbClr>
                </a:solidFill>
                <a:latin typeface="微软雅黑" panose="020B0503020204020204" pitchFamily="34" charset="-122"/>
              </a:rPr>
              <a:t>熟读课文，流利有感情地朗读课文。培养学生乐观向上的生活态度，敢于追求美好童年，热爱生活</a:t>
            </a:r>
            <a:r>
              <a:rPr lang="en-US" sz="1800" u="none" spc="0" dirty="0">
                <a:solidFill>
                  <a:srgbClr val="FFFFFF">
                    <a:alpha val="100000"/>
                  </a:srgbClr>
                </a:solidFill>
                <a:latin typeface="微软雅黑" panose="020B0503020204020204" pitchFamily="34" charset="-122"/>
              </a:rPr>
              <a:t>。</a:t>
            </a:r>
            <a:endParaRPr lang="en-US" sz="1800" u="none" spc="0" dirty="0">
              <a:solidFill>
                <a:srgbClr val="FFFFFF">
                  <a:alpha val="100000"/>
                </a:srgbClr>
              </a:solidFill>
              <a:latin typeface="微软雅黑" panose="020B0503020204020204"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124325"/>
          <a:chOff x="381000" y="266700"/>
          <a:chExt cx="9134475" cy="412432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1219200" y="1066800"/>
            <a:ext cx="79152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4AF476">
                    <a:alpha val="100000"/>
                  </a:srgbClr>
                </a:solidFill>
                <a:latin typeface="微软雅黑" panose="020B0503020204020204" pitchFamily="34" charset="-122"/>
              </a:rPr>
              <a:t>多音字</a:t>
            </a:r>
            <a:endParaRPr lang="en-US" sz="1800" u="none" spc="0">
              <a:solidFill>
                <a:srgbClr val="4AF476">
                  <a:alpha val="100000"/>
                </a:srgbClr>
              </a:solidFill>
              <a:latin typeface="微软雅黑" panose="020B0503020204020204" pitchFamily="34" charset="-122"/>
            </a:endParaRPr>
          </a:p>
        </p:txBody>
      </p:sp>
      <p:sp>
        <p:nvSpPr>
          <p:cNvPr id="5" name="TextBox 4"/>
          <p:cNvSpPr txBox="1"/>
          <p:nvPr/>
        </p:nvSpPr>
        <p:spPr>
          <a:xfrm>
            <a:off x="1409700" y="1838325"/>
            <a:ext cx="77247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晃</a:t>
            </a:r>
            <a:endParaRPr lang="en-US" sz="1800" u="none" spc="0">
              <a:solidFill>
                <a:srgbClr val="FFFFFF">
                  <a:alpha val="100000"/>
                </a:srgbClr>
              </a:solidFill>
              <a:latin typeface="微软雅黑" panose="020B0503020204020204" pitchFamily="34" charset="-122"/>
            </a:endParaRPr>
          </a:p>
        </p:txBody>
      </p:sp>
      <p:pic>
        <p:nvPicPr>
          <p:cNvPr id="6" name="图片 5"/>
          <p:cNvPicPr/>
          <p:nvPr/>
        </p:nvPicPr>
        <p:blipFill>
          <a:blip r:embed="rId2" cstate="email"/>
          <a:stretch>
            <a:fillRect/>
          </a:stretch>
        </p:blipFill>
        <p:spPr>
          <a:xfrm>
            <a:off x="1771650" y="1581150"/>
            <a:ext cx="104775" cy="876300"/>
          </a:xfrm>
          <a:prstGeom prst="rect">
            <a:avLst/>
          </a:prstGeom>
        </p:spPr>
      </p:pic>
      <p:sp>
        <p:nvSpPr>
          <p:cNvPr id="7" name="TextBox 6"/>
          <p:cNvSpPr txBox="1"/>
          <p:nvPr/>
        </p:nvSpPr>
        <p:spPr>
          <a:xfrm>
            <a:off x="4514850" y="1838325"/>
            <a:ext cx="46196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泡</a:t>
            </a:r>
            <a:endParaRPr lang="en-US" sz="1800" u="none" spc="0">
              <a:solidFill>
                <a:srgbClr val="FFFFFF">
                  <a:alpha val="100000"/>
                </a:srgbClr>
              </a:solidFill>
              <a:latin typeface="微软雅黑" panose="020B0503020204020204" pitchFamily="34" charset="-122"/>
            </a:endParaRPr>
          </a:p>
        </p:txBody>
      </p:sp>
      <p:pic>
        <p:nvPicPr>
          <p:cNvPr id="8" name="图片 7"/>
          <p:cNvPicPr/>
          <p:nvPr/>
        </p:nvPicPr>
        <p:blipFill>
          <a:blip r:embed="rId2" cstate="email"/>
          <a:stretch>
            <a:fillRect/>
          </a:stretch>
        </p:blipFill>
        <p:spPr>
          <a:xfrm>
            <a:off x="4876800" y="1581150"/>
            <a:ext cx="104775" cy="876300"/>
          </a:xfrm>
          <a:prstGeom prst="rect">
            <a:avLst/>
          </a:prstGeom>
        </p:spPr>
      </p:pic>
      <p:sp>
        <p:nvSpPr>
          <p:cNvPr id="9" name="TextBox 8"/>
          <p:cNvSpPr txBox="1"/>
          <p:nvPr/>
        </p:nvSpPr>
        <p:spPr>
          <a:xfrm>
            <a:off x="1409700" y="3505200"/>
            <a:ext cx="77247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劲</a:t>
            </a:r>
            <a:endParaRPr lang="en-US" sz="1800" u="none" spc="0">
              <a:solidFill>
                <a:srgbClr val="FFFFFF">
                  <a:alpha val="100000"/>
                </a:srgbClr>
              </a:solidFill>
              <a:latin typeface="微软雅黑" panose="020B0503020204020204" pitchFamily="34" charset="-122"/>
            </a:endParaRPr>
          </a:p>
        </p:txBody>
      </p:sp>
      <p:pic>
        <p:nvPicPr>
          <p:cNvPr id="10" name="图片 9"/>
          <p:cNvPicPr/>
          <p:nvPr/>
        </p:nvPicPr>
        <p:blipFill>
          <a:blip r:embed="rId2" cstate="email"/>
          <a:stretch>
            <a:fillRect/>
          </a:stretch>
        </p:blipFill>
        <p:spPr>
          <a:xfrm>
            <a:off x="1771650" y="3248025"/>
            <a:ext cx="104775" cy="876300"/>
          </a:xfrm>
          <a:prstGeom prst="rect">
            <a:avLst/>
          </a:prstGeom>
        </p:spPr>
      </p:pic>
      <p:sp>
        <p:nvSpPr>
          <p:cNvPr id="11" name="TextBox 10"/>
          <p:cNvSpPr txBox="1"/>
          <p:nvPr/>
        </p:nvSpPr>
        <p:spPr>
          <a:xfrm>
            <a:off x="1981200" y="1600200"/>
            <a:ext cx="71532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huàng（摇晃）</a:t>
            </a:r>
            <a:endParaRPr lang="en-US" sz="1800" u="none" spc="0">
              <a:solidFill>
                <a:srgbClr val="F65E5E">
                  <a:alpha val="100000"/>
                </a:srgbClr>
              </a:solidFill>
              <a:latin typeface="微软雅黑" panose="020B0503020204020204" pitchFamily="34" charset="-122"/>
            </a:endParaRPr>
          </a:p>
        </p:txBody>
      </p:sp>
      <p:sp>
        <p:nvSpPr>
          <p:cNvPr id="12" name="TextBox 11"/>
          <p:cNvSpPr txBox="1"/>
          <p:nvPr/>
        </p:nvSpPr>
        <p:spPr>
          <a:xfrm>
            <a:off x="1981200" y="2085975"/>
            <a:ext cx="71532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huǎng （明晃晃）</a:t>
            </a:r>
            <a:endParaRPr lang="en-US" sz="1800" u="none" spc="0">
              <a:solidFill>
                <a:srgbClr val="F65E5E">
                  <a:alpha val="100000"/>
                </a:srgbClr>
              </a:solidFill>
              <a:latin typeface="微软雅黑" panose="020B0503020204020204" pitchFamily="34" charset="-122"/>
            </a:endParaRPr>
          </a:p>
        </p:txBody>
      </p:sp>
      <p:sp>
        <p:nvSpPr>
          <p:cNvPr id="13" name="TextBox 12"/>
          <p:cNvSpPr txBox="1"/>
          <p:nvPr/>
        </p:nvSpPr>
        <p:spPr>
          <a:xfrm>
            <a:off x="5114925" y="1562100"/>
            <a:ext cx="40195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pāo（一泡尿）</a:t>
            </a:r>
            <a:endParaRPr lang="en-US" sz="1800" u="none" spc="0">
              <a:solidFill>
                <a:srgbClr val="F65E5E">
                  <a:alpha val="100000"/>
                </a:srgbClr>
              </a:solidFill>
              <a:latin typeface="微软雅黑" panose="020B0503020204020204" pitchFamily="34" charset="-122"/>
            </a:endParaRPr>
          </a:p>
        </p:txBody>
      </p:sp>
      <p:sp>
        <p:nvSpPr>
          <p:cNvPr id="14" name="TextBox 13"/>
          <p:cNvSpPr txBox="1"/>
          <p:nvPr/>
        </p:nvSpPr>
        <p:spPr>
          <a:xfrm>
            <a:off x="5133975" y="2038350"/>
            <a:ext cx="40005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pào（水泡）</a:t>
            </a:r>
            <a:endParaRPr lang="en-US" sz="1800" u="none" spc="0">
              <a:solidFill>
                <a:srgbClr val="F65E5E">
                  <a:alpha val="100000"/>
                </a:srgbClr>
              </a:solidFill>
              <a:latin typeface="微软雅黑" panose="020B0503020204020204" pitchFamily="34" charset="-122"/>
            </a:endParaRPr>
          </a:p>
        </p:txBody>
      </p:sp>
      <p:sp>
        <p:nvSpPr>
          <p:cNvPr id="15" name="TextBox 14"/>
          <p:cNvSpPr txBox="1"/>
          <p:nvPr/>
        </p:nvSpPr>
        <p:spPr>
          <a:xfrm>
            <a:off x="1981200" y="3267075"/>
            <a:ext cx="71532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jìn（使劲）</a:t>
            </a:r>
            <a:endParaRPr lang="en-US" sz="1800" u="none" spc="0">
              <a:solidFill>
                <a:srgbClr val="F65E5E">
                  <a:alpha val="100000"/>
                </a:srgbClr>
              </a:solidFill>
              <a:latin typeface="微软雅黑" panose="020B0503020204020204" pitchFamily="34" charset="-122"/>
            </a:endParaRPr>
          </a:p>
        </p:txBody>
      </p:sp>
      <p:sp>
        <p:nvSpPr>
          <p:cNvPr id="16" name="TextBox 15"/>
          <p:cNvSpPr txBox="1"/>
          <p:nvPr/>
        </p:nvSpPr>
        <p:spPr>
          <a:xfrm>
            <a:off x="1981200" y="3705225"/>
            <a:ext cx="71532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jìng (苍劲）</a:t>
            </a:r>
            <a:endParaRPr lang="en-US" sz="1800" u="none" spc="0">
              <a:solidFill>
                <a:srgbClr val="F65E5E">
                  <a:alpha val="100000"/>
                </a:srgbClr>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352925"/>
          <a:chOff x="381000" y="266700"/>
          <a:chExt cx="9134475" cy="4352925"/>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1152525" y="1076325"/>
            <a:ext cx="7981950"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FFFFF">
                    <a:alpha val="100000"/>
                  </a:srgbClr>
                </a:solidFill>
                <a:latin typeface="微软雅黑" panose="020B0503020204020204" pitchFamily="34" charset="-122"/>
              </a:rPr>
              <a:t>比一比，再组词。</a:t>
            </a:r>
            <a:endParaRPr lang="en-US" sz="2300" u="none" spc="0">
              <a:solidFill>
                <a:srgbClr val="FFFFFF">
                  <a:alpha val="100000"/>
                </a:srgbClr>
              </a:solidFill>
              <a:latin typeface="微软雅黑" panose="020B0503020204020204" pitchFamily="34" charset="-122"/>
            </a:endParaRPr>
          </a:p>
        </p:txBody>
      </p:sp>
      <p:sp>
        <p:nvSpPr>
          <p:cNvPr id="5" name="TextBox 4"/>
          <p:cNvSpPr txBox="1"/>
          <p:nvPr/>
        </p:nvSpPr>
        <p:spPr>
          <a:xfrm>
            <a:off x="1152525" y="1866900"/>
            <a:ext cx="7981950"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FFFFF">
                    <a:alpha val="100000"/>
                  </a:srgbClr>
                </a:solidFill>
                <a:latin typeface="微软雅黑" panose="020B0503020204020204" pitchFamily="34" charset="-122"/>
              </a:rPr>
              <a:t>屁（       ）尿（       ）</a:t>
            </a:r>
            <a:br/>
            <a:r>
              <a:rPr lang="en-US" sz="2300" u="none" spc="0">
                <a:solidFill>
                  <a:srgbClr val="FFFFFF">
                    <a:alpha val="100000"/>
                  </a:srgbClr>
                </a:solidFill>
                <a:latin typeface="微软雅黑" panose="020B0503020204020204" pitchFamily="34" charset="-122"/>
              </a:rPr>
              <a:t>股（　　）没（　　）</a:t>
            </a:r>
            <a:br/>
            <a:r>
              <a:rPr lang="en-US" sz="2300" u="none" spc="0">
                <a:solidFill>
                  <a:srgbClr val="FFFFFF">
                    <a:alpha val="100000"/>
                  </a:srgbClr>
                </a:solidFill>
                <a:latin typeface="微软雅黑" panose="020B0503020204020204" pitchFamily="34" charset="-122"/>
              </a:rPr>
              <a:t>净（　　）争（　　）</a:t>
            </a:r>
            <a:br/>
            <a:r>
              <a:rPr lang="en-US" sz="2300" u="none" spc="0">
                <a:solidFill>
                  <a:srgbClr val="FFFFFF">
                    <a:alpha val="100000"/>
                  </a:srgbClr>
                </a:solidFill>
                <a:latin typeface="微软雅黑" panose="020B0503020204020204" pitchFamily="34" charset="-122"/>
              </a:rPr>
              <a:t>使（　　）便（　　）</a:t>
            </a:r>
            <a:endParaRPr lang="en-US" sz="2300" u="none" spc="0">
              <a:solidFill>
                <a:srgbClr val="FFFFFF">
                  <a:alpha val="100000"/>
                </a:srgbClr>
              </a:solidFill>
              <a:latin typeface="微软雅黑" panose="020B0503020204020204" pitchFamily="34" charset="-122"/>
            </a:endParaRPr>
          </a:p>
        </p:txBody>
      </p:sp>
      <p:sp>
        <p:nvSpPr>
          <p:cNvPr id="6" name="TextBox 5"/>
          <p:cNvSpPr txBox="1"/>
          <p:nvPr/>
        </p:nvSpPr>
        <p:spPr>
          <a:xfrm>
            <a:off x="1724025" y="1838325"/>
            <a:ext cx="7410450"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屁股</a:t>
            </a:r>
            <a:endParaRPr lang="en-US" sz="2300" u="none" spc="0">
              <a:solidFill>
                <a:srgbClr val="F65E5E">
                  <a:alpha val="100000"/>
                </a:srgbClr>
              </a:solidFill>
              <a:latin typeface="微软雅黑" panose="020B0503020204020204" pitchFamily="34" charset="-122"/>
            </a:endParaRPr>
          </a:p>
        </p:txBody>
      </p:sp>
      <p:sp>
        <p:nvSpPr>
          <p:cNvPr id="7" name="TextBox 6"/>
          <p:cNvSpPr txBox="1"/>
          <p:nvPr/>
        </p:nvSpPr>
        <p:spPr>
          <a:xfrm>
            <a:off x="1724025" y="2286000"/>
            <a:ext cx="7410450"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股份</a:t>
            </a:r>
            <a:endParaRPr lang="en-US" sz="2300" u="none" spc="0">
              <a:solidFill>
                <a:srgbClr val="F65E5E">
                  <a:alpha val="100000"/>
                </a:srgbClr>
              </a:solidFill>
              <a:latin typeface="微软雅黑" panose="020B0503020204020204" pitchFamily="34" charset="-122"/>
            </a:endParaRPr>
          </a:p>
        </p:txBody>
      </p:sp>
      <p:sp>
        <p:nvSpPr>
          <p:cNvPr id="8" name="TextBox 7"/>
          <p:cNvSpPr txBox="1"/>
          <p:nvPr/>
        </p:nvSpPr>
        <p:spPr>
          <a:xfrm>
            <a:off x="1724025" y="2705100"/>
            <a:ext cx="7410450"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干净</a:t>
            </a:r>
            <a:endParaRPr lang="en-US" sz="2300" u="none" spc="0">
              <a:solidFill>
                <a:srgbClr val="F65E5E">
                  <a:alpha val="100000"/>
                </a:srgbClr>
              </a:solidFill>
              <a:latin typeface="微软雅黑" panose="020B0503020204020204" pitchFamily="34" charset="-122"/>
            </a:endParaRPr>
          </a:p>
        </p:txBody>
      </p:sp>
      <p:sp>
        <p:nvSpPr>
          <p:cNvPr id="9" name="TextBox 8"/>
          <p:cNvSpPr txBox="1"/>
          <p:nvPr/>
        </p:nvSpPr>
        <p:spPr>
          <a:xfrm>
            <a:off x="1714500" y="3152775"/>
            <a:ext cx="7419975"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使劲</a:t>
            </a:r>
            <a:endParaRPr lang="en-US" sz="2300" u="none" spc="0">
              <a:solidFill>
                <a:srgbClr val="F65E5E">
                  <a:alpha val="100000"/>
                </a:srgbClr>
              </a:solidFill>
              <a:latin typeface="微软雅黑" panose="020B0503020204020204" pitchFamily="34" charset="-122"/>
            </a:endParaRPr>
          </a:p>
        </p:txBody>
      </p:sp>
      <p:sp>
        <p:nvSpPr>
          <p:cNvPr id="10" name="TextBox 9"/>
          <p:cNvSpPr txBox="1"/>
          <p:nvPr/>
        </p:nvSpPr>
        <p:spPr>
          <a:xfrm>
            <a:off x="3162300" y="1838325"/>
            <a:ext cx="5972175"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撒尿</a:t>
            </a:r>
            <a:endParaRPr lang="en-US" sz="2300" u="none" spc="0">
              <a:solidFill>
                <a:srgbClr val="F65E5E">
                  <a:alpha val="100000"/>
                </a:srgbClr>
              </a:solidFill>
              <a:latin typeface="微软雅黑" panose="020B0503020204020204" pitchFamily="34" charset="-122"/>
            </a:endParaRPr>
          </a:p>
        </p:txBody>
      </p:sp>
      <p:sp>
        <p:nvSpPr>
          <p:cNvPr id="11" name="TextBox 10"/>
          <p:cNvSpPr txBox="1"/>
          <p:nvPr/>
        </p:nvSpPr>
        <p:spPr>
          <a:xfrm>
            <a:off x="3162300" y="2286000"/>
            <a:ext cx="5972175"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没有</a:t>
            </a:r>
            <a:endParaRPr lang="en-US" sz="2300" u="none" spc="0">
              <a:solidFill>
                <a:srgbClr val="F65E5E">
                  <a:alpha val="100000"/>
                </a:srgbClr>
              </a:solidFill>
              <a:latin typeface="微软雅黑" panose="020B0503020204020204" pitchFamily="34" charset="-122"/>
            </a:endParaRPr>
          </a:p>
        </p:txBody>
      </p:sp>
      <p:sp>
        <p:nvSpPr>
          <p:cNvPr id="12" name="TextBox 11"/>
          <p:cNvSpPr txBox="1"/>
          <p:nvPr/>
        </p:nvSpPr>
        <p:spPr>
          <a:xfrm>
            <a:off x="3162300" y="2705100"/>
            <a:ext cx="5972175"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争取</a:t>
            </a:r>
            <a:endParaRPr lang="en-US" sz="2300" u="none" spc="0">
              <a:solidFill>
                <a:srgbClr val="F65E5E">
                  <a:alpha val="100000"/>
                </a:srgbClr>
              </a:solidFill>
              <a:latin typeface="微软雅黑" panose="020B0503020204020204" pitchFamily="34" charset="-122"/>
            </a:endParaRPr>
          </a:p>
        </p:txBody>
      </p:sp>
      <p:sp>
        <p:nvSpPr>
          <p:cNvPr id="13" name="TextBox 12"/>
          <p:cNvSpPr txBox="1"/>
          <p:nvPr/>
        </p:nvSpPr>
        <p:spPr>
          <a:xfrm>
            <a:off x="3162300" y="3152775"/>
            <a:ext cx="5972175"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方便</a:t>
            </a:r>
            <a:endParaRPr lang="en-US" sz="2300" u="none" spc="0">
              <a:solidFill>
                <a:srgbClr val="F65E5E">
                  <a:alpha val="100000"/>
                </a:srgbClr>
              </a:solidFill>
              <a:latin typeface="微软雅黑" panose="020B0503020204020204" pitchFamily="34" charset="-122"/>
            </a:endParaRPr>
          </a:p>
        </p:txBody>
      </p:sp>
      <p:pic>
        <p:nvPicPr>
          <p:cNvPr id="14" name="图片 13"/>
          <p:cNvPicPr/>
          <p:nvPr/>
        </p:nvPicPr>
        <p:blipFill>
          <a:blip r:embed="rId2" cstate="email"/>
          <a:stretch>
            <a:fillRect/>
          </a:stretch>
        </p:blipFill>
        <p:spPr>
          <a:xfrm>
            <a:off x="5715000" y="2085975"/>
            <a:ext cx="2162175" cy="2266950"/>
          </a:xfrm>
          <a:prstGeom prst="rect">
            <a:avLst/>
          </a:prstGeom>
        </p:spPr>
      </p:pic>
      <p:sp>
        <p:nvSpPr>
          <p:cNvPr id="15" name="TextBox 14"/>
          <p:cNvSpPr txBox="1"/>
          <p:nvPr/>
        </p:nvSpPr>
        <p:spPr>
          <a:xfrm>
            <a:off x="4333875" y="1619250"/>
            <a:ext cx="48006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D732">
                    <a:alpha val="100000"/>
                  </a:srgbClr>
                </a:solidFill>
                <a:latin typeface="微软雅黑" panose="020B0503020204020204" pitchFamily="34" charset="-122"/>
              </a:rPr>
              <a:t>用对比的方法可以巩固所学的生字。</a:t>
            </a:r>
            <a:endParaRPr lang="en-US" sz="1800" u="none" spc="0">
              <a:solidFill>
                <a:srgbClr val="FFD732">
                  <a:alpha val="100000"/>
                </a:srgbClr>
              </a:solidFill>
              <a:latin typeface="微软雅黑" panose="020B0503020204020204" pitchFamily="34" charset="-122"/>
            </a:endParaRPr>
          </a:p>
        </p:txBody>
      </p:sp>
      <p:sp>
        <p:nvSpPr>
          <p:cNvPr id="16" name="TextBox 15"/>
          <p:cNvSpPr txBox="1"/>
          <p:nvPr/>
        </p:nvSpPr>
        <p:spPr>
          <a:xfrm>
            <a:off x="4133850" y="1590675"/>
            <a:ext cx="3933825" cy="476250"/>
          </a:xfrm>
          <a:prstGeom prst="rect">
            <a:avLst/>
          </a:prstGeom>
          <a:noFill/>
          <a:ln w="25400" cap="flat" cmpd="sng" algn="ctr">
            <a:solidFill>
              <a:srgbClr val="FFD732">
                <a:alpha val="100000"/>
              </a:srgbClr>
            </a:solidFill>
            <a:prstDash val="solid"/>
            <a:round/>
            <a:headEnd type="none" w="med" len="med"/>
            <a:tailEnd type="none" w="med" len="med"/>
          </a:ln>
        </p:spPr>
        <p:txBody>
          <a:bodyPr lIns="91440" tIns="45720" rIns="91440" bIns="45720" rtlCol="0">
            <a:spAutoFit/>
          </a:bodyPr>
          <a:lstStyle/>
          <a:p>
            <a:pPr marL="0" marR="0" lvl="0" indent="0" algn="l" fontAlgn="base">
              <a:lnSpc>
                <a:spcPct val="100000"/>
              </a:lnSpc>
            </a:pPr>
          </a:p>
        </p:txBody>
      </p:sp>
      <p:pic>
        <p:nvPicPr>
          <p:cNvPr id="17" name="图片 16"/>
          <p:cNvPicPr/>
          <p:nvPr/>
        </p:nvPicPr>
        <p:blipFill>
          <a:blip r:embed="rId3"/>
          <a:stretch>
            <a:fillRect/>
          </a:stretch>
        </p:blipFill>
        <p:spPr>
          <a:xfrm>
            <a:off x="5105400" y="2019300"/>
            <a:ext cx="371475" cy="238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4076700"/>
          <a:chOff x="381000" y="266700"/>
          <a:chExt cx="9134475" cy="4076700"/>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1238250" y="752475"/>
            <a:ext cx="7896225"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近义词：</a:t>
            </a:r>
            <a:endParaRPr lang="en-US" sz="2300" u="none" spc="0">
              <a:solidFill>
                <a:srgbClr val="F65E5E">
                  <a:alpha val="100000"/>
                </a:srgbClr>
              </a:solidFill>
              <a:latin typeface="微软雅黑" panose="020B0503020204020204" pitchFamily="34" charset="-122"/>
            </a:endParaRPr>
          </a:p>
        </p:txBody>
      </p:sp>
      <p:sp>
        <p:nvSpPr>
          <p:cNvPr id="5" name="TextBox 4"/>
          <p:cNvSpPr txBox="1"/>
          <p:nvPr/>
        </p:nvSpPr>
        <p:spPr>
          <a:xfrm>
            <a:off x="2181225" y="1314450"/>
            <a:ext cx="6953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留神——小心</a:t>
            </a:r>
            <a:endParaRPr lang="en-US" sz="1800" u="none" spc="0">
              <a:solidFill>
                <a:srgbClr val="FFFFFF">
                  <a:alpha val="100000"/>
                </a:srgbClr>
              </a:solidFill>
              <a:latin typeface="微软雅黑" panose="020B0503020204020204" pitchFamily="34" charset="-122"/>
            </a:endParaRPr>
          </a:p>
        </p:txBody>
      </p:sp>
      <p:sp>
        <p:nvSpPr>
          <p:cNvPr id="6" name="TextBox 5"/>
          <p:cNvSpPr txBox="1"/>
          <p:nvPr/>
        </p:nvSpPr>
        <p:spPr>
          <a:xfrm>
            <a:off x="4667250" y="1314450"/>
            <a:ext cx="44672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干净——清洁</a:t>
            </a:r>
            <a:endParaRPr lang="en-US" sz="1800" u="none" spc="0">
              <a:solidFill>
                <a:srgbClr val="FFFFFF">
                  <a:alpha val="100000"/>
                </a:srgbClr>
              </a:solidFill>
              <a:latin typeface="微软雅黑" panose="020B0503020204020204" pitchFamily="34" charset="-122"/>
            </a:endParaRPr>
          </a:p>
        </p:txBody>
      </p:sp>
      <p:sp>
        <p:nvSpPr>
          <p:cNvPr id="7" name="TextBox 6"/>
          <p:cNvSpPr txBox="1"/>
          <p:nvPr/>
        </p:nvSpPr>
        <p:spPr>
          <a:xfrm>
            <a:off x="2181225" y="2028825"/>
            <a:ext cx="6953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旅行——旅游</a:t>
            </a:r>
            <a:endParaRPr lang="en-US" sz="1800" u="none" spc="0">
              <a:solidFill>
                <a:srgbClr val="FFFFFF">
                  <a:alpha val="100000"/>
                </a:srgbClr>
              </a:solidFill>
              <a:latin typeface="微软雅黑" panose="020B0503020204020204" pitchFamily="34" charset="-122"/>
            </a:endParaRPr>
          </a:p>
        </p:txBody>
      </p:sp>
      <p:sp>
        <p:nvSpPr>
          <p:cNvPr id="8" name="TextBox 7"/>
          <p:cNvSpPr txBox="1"/>
          <p:nvPr/>
        </p:nvSpPr>
        <p:spPr>
          <a:xfrm>
            <a:off x="4667250" y="2028825"/>
            <a:ext cx="44672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幸运——走运</a:t>
            </a:r>
            <a:endParaRPr lang="en-US" sz="1800" u="none" spc="0">
              <a:solidFill>
                <a:srgbClr val="FFFFFF">
                  <a:alpha val="100000"/>
                </a:srgbClr>
              </a:solidFill>
              <a:latin typeface="微软雅黑" panose="020B0503020204020204" pitchFamily="34" charset="-122"/>
            </a:endParaRPr>
          </a:p>
        </p:txBody>
      </p:sp>
      <p:sp>
        <p:nvSpPr>
          <p:cNvPr id="9" name="TextBox 8"/>
          <p:cNvSpPr txBox="1"/>
          <p:nvPr/>
        </p:nvSpPr>
        <p:spPr>
          <a:xfrm>
            <a:off x="1238250" y="2657475"/>
            <a:ext cx="7896225" cy="0"/>
          </a:xfrm>
          <a:prstGeom prst="rect">
            <a:avLst/>
          </a:prstGeom>
          <a:noFill/>
        </p:spPr>
        <p:txBody>
          <a:bodyPr lIns="0" tIns="0" rIns="0" bIns="0" rtlCol="0">
            <a:spAutoFit/>
          </a:bodyPr>
          <a:lstStyle/>
          <a:p>
            <a:pPr marL="0" marR="0" lvl="0" indent="0" algn="l" fontAlgn="base">
              <a:lnSpc>
                <a:spcPct val="125000"/>
              </a:lnSpc>
            </a:pPr>
            <a:r>
              <a:rPr lang="en-US" sz="2300" u="none" spc="0">
                <a:solidFill>
                  <a:srgbClr val="F65E5E">
                    <a:alpha val="100000"/>
                  </a:srgbClr>
                </a:solidFill>
                <a:latin typeface="微软雅黑" panose="020B0503020204020204" pitchFamily="34" charset="-122"/>
              </a:rPr>
              <a:t>反义词：</a:t>
            </a:r>
            <a:endParaRPr lang="en-US" sz="2300" u="none" spc="0">
              <a:solidFill>
                <a:srgbClr val="F65E5E">
                  <a:alpha val="100000"/>
                </a:srgbClr>
              </a:solidFill>
              <a:latin typeface="微软雅黑" panose="020B0503020204020204" pitchFamily="34" charset="-122"/>
            </a:endParaRPr>
          </a:p>
        </p:txBody>
      </p:sp>
      <p:sp>
        <p:nvSpPr>
          <p:cNvPr id="10" name="TextBox 9"/>
          <p:cNvSpPr txBox="1"/>
          <p:nvPr/>
        </p:nvSpPr>
        <p:spPr>
          <a:xfrm>
            <a:off x="2181225" y="3257550"/>
            <a:ext cx="6953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可爱——可恶</a:t>
            </a:r>
            <a:endParaRPr lang="en-US" sz="1800" u="none" spc="0">
              <a:solidFill>
                <a:srgbClr val="FFFFFF">
                  <a:alpha val="100000"/>
                </a:srgbClr>
              </a:solidFill>
              <a:latin typeface="微软雅黑" panose="020B0503020204020204" pitchFamily="34" charset="-122"/>
            </a:endParaRPr>
          </a:p>
        </p:txBody>
      </p:sp>
      <p:sp>
        <p:nvSpPr>
          <p:cNvPr id="11" name="TextBox 10"/>
          <p:cNvSpPr txBox="1"/>
          <p:nvPr/>
        </p:nvSpPr>
        <p:spPr>
          <a:xfrm>
            <a:off x="4667250" y="3257550"/>
            <a:ext cx="44672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干净——肮脏</a:t>
            </a:r>
            <a:endParaRPr lang="en-US" sz="1800" u="none" spc="0">
              <a:solidFill>
                <a:srgbClr val="FFFFFF">
                  <a:alpha val="100000"/>
                </a:srgbClr>
              </a:solidFill>
              <a:latin typeface="微软雅黑" panose="020B0503020204020204" pitchFamily="34" charset="-122"/>
            </a:endParaRPr>
          </a:p>
        </p:txBody>
      </p:sp>
      <p:sp>
        <p:nvSpPr>
          <p:cNvPr id="12" name="TextBox 11"/>
          <p:cNvSpPr txBox="1"/>
          <p:nvPr/>
        </p:nvSpPr>
        <p:spPr>
          <a:xfrm>
            <a:off x="2181225" y="4076700"/>
            <a:ext cx="695325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幸运——不幸</a:t>
            </a:r>
            <a:endParaRPr lang="en-US" sz="1800" u="none" spc="0">
              <a:solidFill>
                <a:srgbClr val="FFFFFF">
                  <a:alpha val="100000"/>
                </a:srgbClr>
              </a:solidFill>
              <a:latin typeface="微软雅黑" panose="020B0503020204020204" pitchFamily="34" charset="-122"/>
            </a:endParaRPr>
          </a:p>
        </p:txBody>
      </p:sp>
      <p:sp>
        <p:nvSpPr>
          <p:cNvPr id="13" name="TextBox 12"/>
          <p:cNvSpPr txBox="1"/>
          <p:nvPr/>
        </p:nvSpPr>
        <p:spPr>
          <a:xfrm>
            <a:off x="4667250" y="4076700"/>
            <a:ext cx="44672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快乐——难过</a:t>
            </a:r>
            <a:endParaRPr lang="en-US" sz="1800" u="none" spc="0">
              <a:solidFill>
                <a:srgbClr val="FFFFFF">
                  <a:alpha val="100000"/>
                </a:srgbClr>
              </a:solidFill>
              <a:latin typeface="微软雅黑" panose="020B0503020204020204" pitchFamily="34"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81000" y="266700"/>
          <a:ext cx="9134475" cy="3771900"/>
          <a:chOff x="381000" y="266700"/>
          <a:chExt cx="9134475" cy="3771900"/>
        </a:xfrm>
      </p:grpSpPr>
      <p:sp>
        <p:nvSpPr>
          <p:cNvPr id="2" name="TextBox 1"/>
          <p:cNvSpPr txBox="1"/>
          <p:nvPr/>
        </p:nvSpPr>
        <p:spPr>
          <a:xfrm>
            <a:off x="381000" y="381000"/>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628650" y="266700"/>
            <a:ext cx="8505825"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字词教学</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3571875" y="762000"/>
            <a:ext cx="5562600" cy="0"/>
          </a:xfrm>
          <a:prstGeom prst="rect">
            <a:avLst/>
          </a:prstGeom>
          <a:noFill/>
        </p:spPr>
        <p:txBody>
          <a:bodyPr lIns="0" tIns="0" rIns="0" bIns="0" rtlCol="0">
            <a:spAutoFit/>
          </a:bodyPr>
          <a:lstStyle/>
          <a:p>
            <a:pPr marL="0" marR="0" lvl="0" indent="0" algn="l" fontAlgn="base">
              <a:lnSpc>
                <a:spcPct val="125000"/>
              </a:lnSpc>
            </a:pPr>
            <a:r>
              <a:rPr lang="en-US" sz="2300" u="none" spc="0" dirty="0" err="1">
                <a:solidFill>
                  <a:srgbClr val="00B0F0">
                    <a:alpha val="100000"/>
                  </a:srgbClr>
                </a:solidFill>
                <a:latin typeface="微软雅黑" panose="020B0503020204020204" pitchFamily="34" charset="-122"/>
              </a:rPr>
              <a:t>旅行</a:t>
            </a:r>
            <a:r>
              <a:rPr lang="en-US" sz="2300" u="none" spc="0" dirty="0">
                <a:solidFill>
                  <a:srgbClr val="00B0F0">
                    <a:alpha val="100000"/>
                  </a:srgbClr>
                </a:solidFill>
                <a:latin typeface="微软雅黑" panose="020B0503020204020204" pitchFamily="34" charset="-122"/>
              </a:rPr>
              <a:t>    </a:t>
            </a:r>
            <a:r>
              <a:rPr lang="en-US" sz="2300" u="none" spc="0" dirty="0" err="1">
                <a:solidFill>
                  <a:srgbClr val="00B0F0">
                    <a:alpha val="100000"/>
                  </a:srgbClr>
                </a:solidFill>
                <a:latin typeface="微软雅黑" panose="020B0503020204020204" pitchFamily="34" charset="-122"/>
              </a:rPr>
              <a:t>旅游</a:t>
            </a:r>
            <a:endParaRPr lang="en-US" sz="2300" u="none" spc="0" dirty="0">
              <a:solidFill>
                <a:srgbClr val="00B0F0">
                  <a:alpha val="100000"/>
                </a:srgbClr>
              </a:solidFill>
              <a:latin typeface="微软雅黑" panose="020B0503020204020204" pitchFamily="34" charset="-122"/>
            </a:endParaRPr>
          </a:p>
        </p:txBody>
      </p:sp>
      <p:sp>
        <p:nvSpPr>
          <p:cNvPr id="5" name="TextBox 4"/>
          <p:cNvSpPr txBox="1"/>
          <p:nvPr/>
        </p:nvSpPr>
        <p:spPr>
          <a:xfrm>
            <a:off x="638175" y="1343025"/>
            <a:ext cx="84963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相同点：</a:t>
            </a:r>
            <a:endParaRPr lang="en-US" sz="1800" u="none" spc="0">
              <a:solidFill>
                <a:srgbClr val="F65E5E">
                  <a:alpha val="100000"/>
                </a:srgbClr>
              </a:solidFill>
              <a:latin typeface="微软雅黑" panose="020B0503020204020204" pitchFamily="34" charset="-122"/>
            </a:endParaRPr>
          </a:p>
        </p:txBody>
      </p:sp>
      <p:sp>
        <p:nvSpPr>
          <p:cNvPr id="6" name="TextBox 5"/>
          <p:cNvSpPr txBox="1"/>
          <p:nvPr/>
        </p:nvSpPr>
        <p:spPr>
          <a:xfrm>
            <a:off x="638175" y="2009775"/>
            <a:ext cx="84963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不同点：</a:t>
            </a:r>
            <a:endParaRPr lang="en-US" sz="1800" u="none" spc="0">
              <a:solidFill>
                <a:srgbClr val="F65E5E">
                  <a:alpha val="100000"/>
                </a:srgbClr>
              </a:solidFill>
              <a:latin typeface="微软雅黑" panose="020B0503020204020204" pitchFamily="34" charset="-122"/>
            </a:endParaRPr>
          </a:p>
        </p:txBody>
      </p:sp>
      <p:sp>
        <p:nvSpPr>
          <p:cNvPr id="7" name="TextBox 6"/>
          <p:cNvSpPr txBox="1"/>
          <p:nvPr/>
        </p:nvSpPr>
        <p:spPr>
          <a:xfrm>
            <a:off x="762000" y="3257550"/>
            <a:ext cx="83724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65E5E">
                    <a:alpha val="100000"/>
                  </a:srgbClr>
                </a:solidFill>
                <a:latin typeface="微软雅黑" panose="020B0503020204020204" pitchFamily="34" charset="-122"/>
              </a:rPr>
              <a:t>造  句：</a:t>
            </a:r>
            <a:endParaRPr lang="en-US" sz="1800" u="none" spc="0">
              <a:solidFill>
                <a:srgbClr val="F65E5E">
                  <a:alpha val="100000"/>
                </a:srgbClr>
              </a:solidFill>
              <a:latin typeface="微软雅黑" panose="020B0503020204020204" pitchFamily="34" charset="-122"/>
            </a:endParaRPr>
          </a:p>
        </p:txBody>
      </p:sp>
      <p:sp>
        <p:nvSpPr>
          <p:cNvPr id="8" name="TextBox 7"/>
          <p:cNvSpPr txBox="1"/>
          <p:nvPr/>
        </p:nvSpPr>
        <p:spPr>
          <a:xfrm>
            <a:off x="1600200" y="1343025"/>
            <a:ext cx="7534275"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FFFFF">
                    <a:alpha val="100000"/>
                  </a:srgbClr>
                </a:solidFill>
                <a:latin typeface="微软雅黑" panose="020B0503020204020204" pitchFamily="34" charset="-122"/>
              </a:rPr>
              <a:t>两个词都有“远行”的意思</a:t>
            </a:r>
            <a:r>
              <a:rPr lang="en-US" sz="1800" u="none" spc="0" dirty="0">
                <a:solidFill>
                  <a:srgbClr val="FFFFFF">
                    <a:alpha val="100000"/>
                  </a:srgbClr>
                </a:solidFill>
                <a:latin typeface="微软雅黑" panose="020B0503020204020204" pitchFamily="34" charset="-122"/>
              </a:rPr>
              <a:t>。</a:t>
            </a:r>
            <a:endParaRPr lang="en-US" sz="1800" u="none" spc="0" dirty="0">
              <a:solidFill>
                <a:srgbClr val="FFFFFF">
                  <a:alpha val="100000"/>
                </a:srgbClr>
              </a:solidFill>
              <a:latin typeface="微软雅黑" panose="020B0503020204020204" pitchFamily="34" charset="-122"/>
            </a:endParaRPr>
          </a:p>
        </p:txBody>
      </p:sp>
      <p:sp>
        <p:nvSpPr>
          <p:cNvPr id="9" name="TextBox 8"/>
          <p:cNvSpPr txBox="1"/>
          <p:nvPr/>
        </p:nvSpPr>
        <p:spPr>
          <a:xfrm>
            <a:off x="1590675" y="2000250"/>
            <a:ext cx="6648450"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FFFFF">
                    <a:alpha val="100000"/>
                  </a:srgbClr>
                </a:solidFill>
                <a:latin typeface="微软雅黑" panose="020B0503020204020204" pitchFamily="34" charset="-122"/>
              </a:rPr>
              <a:t>旅行指远行;去外地办事或游览，旅游指外出旅行游览。旅行的运用更宽泛，可以是游览，还可以是做别的事</a:t>
            </a:r>
            <a:r>
              <a:rPr lang="en-US" sz="1800" u="none" spc="0" dirty="0">
                <a:solidFill>
                  <a:srgbClr val="FFFFFF">
                    <a:alpha val="100000"/>
                  </a:srgbClr>
                </a:solidFill>
                <a:latin typeface="微软雅黑" panose="020B0503020204020204" pitchFamily="34" charset="-122"/>
              </a:rPr>
              <a:t>。</a:t>
            </a:r>
            <a:endParaRPr lang="en-US" sz="1800" u="none" spc="0" dirty="0">
              <a:solidFill>
                <a:srgbClr val="FFFFFF">
                  <a:alpha val="100000"/>
                </a:srgbClr>
              </a:solidFill>
              <a:latin typeface="微软雅黑" panose="020B0503020204020204" pitchFamily="34" charset="-122"/>
            </a:endParaRPr>
          </a:p>
        </p:txBody>
      </p:sp>
      <p:sp>
        <p:nvSpPr>
          <p:cNvPr id="10" name="TextBox 9"/>
          <p:cNvSpPr txBox="1"/>
          <p:nvPr/>
        </p:nvSpPr>
        <p:spPr>
          <a:xfrm>
            <a:off x="1600200" y="3257550"/>
            <a:ext cx="75342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①这真的是一次长途</a:t>
            </a:r>
            <a:r>
              <a:rPr lang="en-US" sz="1800" u="none" spc="0">
                <a:solidFill>
                  <a:srgbClr val="FFFF00">
                    <a:alpha val="100000"/>
                  </a:srgbClr>
                </a:solidFill>
                <a:latin typeface="微软雅黑" panose="020B0503020204020204" pitchFamily="34" charset="-122"/>
              </a:rPr>
              <a:t>旅行</a:t>
            </a:r>
            <a:r>
              <a:rPr lang="en-US" sz="1800" u="none" spc="0">
                <a:solidFill>
                  <a:srgbClr val="FFFFFF">
                    <a:alpha val="100000"/>
                  </a:srgbClr>
                </a:solidFill>
                <a:latin typeface="微软雅黑" panose="020B0503020204020204" pitchFamily="34" charset="-122"/>
              </a:rPr>
              <a:t>。</a:t>
            </a:r>
            <a:endParaRPr lang="en-US" sz="1800" u="none" spc="0">
              <a:solidFill>
                <a:srgbClr val="FFFFFF">
                  <a:alpha val="100000"/>
                </a:srgbClr>
              </a:solidFill>
              <a:latin typeface="微软雅黑" panose="020B0503020204020204" pitchFamily="34" charset="-122"/>
            </a:endParaRPr>
          </a:p>
        </p:txBody>
      </p:sp>
      <p:sp>
        <p:nvSpPr>
          <p:cNvPr id="11" name="TextBox 10"/>
          <p:cNvSpPr txBox="1"/>
          <p:nvPr/>
        </p:nvSpPr>
        <p:spPr>
          <a:xfrm>
            <a:off x="1600200" y="3771900"/>
            <a:ext cx="753427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②暑假，爸爸带我去北京</a:t>
            </a:r>
            <a:r>
              <a:rPr lang="en-US" sz="1800" u="none" spc="0">
                <a:solidFill>
                  <a:srgbClr val="FFFF00">
                    <a:alpha val="100000"/>
                  </a:srgbClr>
                </a:solidFill>
                <a:latin typeface="微软雅黑" panose="020B0503020204020204" pitchFamily="34" charset="-122"/>
              </a:rPr>
              <a:t>旅游</a:t>
            </a:r>
            <a:r>
              <a:rPr lang="en-US" sz="1800" u="none" spc="0">
                <a:solidFill>
                  <a:srgbClr val="FFFFFF">
                    <a:alpha val="100000"/>
                  </a:srgbClr>
                </a:solidFill>
                <a:latin typeface="微软雅黑" panose="020B0503020204020204" pitchFamily="34" charset="-122"/>
              </a:rPr>
              <a:t>。</a:t>
            </a:r>
            <a:endParaRPr lang="en-US" sz="1800" u="none" spc="0">
              <a:solidFill>
                <a:srgbClr val="FFFFFF">
                  <a:alpha val="100000"/>
                </a:srgbClr>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61950" y="304800"/>
          <a:ext cx="9134475" cy="3324225"/>
          <a:chOff x="361950" y="304800"/>
          <a:chExt cx="9134475" cy="3324225"/>
        </a:xfrm>
      </p:grpSpPr>
      <p:sp>
        <p:nvSpPr>
          <p:cNvPr id="2" name="TextBox 1"/>
          <p:cNvSpPr txBox="1"/>
          <p:nvPr/>
        </p:nvSpPr>
        <p:spPr>
          <a:xfrm>
            <a:off x="361950" y="409575"/>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3" name="TextBox 2"/>
          <p:cNvSpPr txBox="1"/>
          <p:nvPr/>
        </p:nvSpPr>
        <p:spPr>
          <a:xfrm>
            <a:off x="581025" y="304800"/>
            <a:ext cx="8553450"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教学重点</a:t>
            </a:r>
            <a:endParaRPr lang="en-US" sz="2300" b="1" u="none" spc="0">
              <a:solidFill>
                <a:srgbClr val="FFFFFF">
                  <a:alpha val="100000"/>
                </a:srgbClr>
              </a:solidFill>
              <a:latin typeface="微软雅黑" panose="020B0503020204020204" pitchFamily="34" charset="-122"/>
            </a:endParaRPr>
          </a:p>
        </p:txBody>
      </p:sp>
      <p:sp>
        <p:nvSpPr>
          <p:cNvPr id="4" name="TextBox 3"/>
          <p:cNvSpPr txBox="1"/>
          <p:nvPr/>
        </p:nvSpPr>
        <p:spPr>
          <a:xfrm>
            <a:off x="361950" y="2847975"/>
            <a:ext cx="57150" cy="285750"/>
          </a:xfrm>
          <a:prstGeom prst="rect">
            <a:avLst/>
          </a:prstGeom>
          <a:solidFill>
            <a:srgbClr val="F65D5D">
              <a:alpha val="100000"/>
            </a:srgbClr>
          </a:solidFill>
        </p:spPr>
        <p:txBody>
          <a:bodyPr lIns="91440" tIns="45720" rIns="91440" bIns="45720" rtlCol="0">
            <a:spAutoFit/>
          </a:bodyPr>
          <a:lstStyle/>
          <a:p>
            <a:pPr marL="0" marR="0" lvl="0" indent="0" algn="l" fontAlgn="base">
              <a:lnSpc>
                <a:spcPct val="100000"/>
              </a:lnSpc>
            </a:pPr>
          </a:p>
        </p:txBody>
      </p:sp>
      <p:sp>
        <p:nvSpPr>
          <p:cNvPr id="5" name="TextBox 4"/>
          <p:cNvSpPr txBox="1"/>
          <p:nvPr/>
        </p:nvSpPr>
        <p:spPr>
          <a:xfrm>
            <a:off x="561975" y="2733675"/>
            <a:ext cx="8572500" cy="0"/>
          </a:xfrm>
          <a:prstGeom prst="rect">
            <a:avLst/>
          </a:prstGeom>
          <a:noFill/>
        </p:spPr>
        <p:txBody>
          <a:bodyPr lIns="0" tIns="0" rIns="0" bIns="0" rtlCol="0">
            <a:spAutoFit/>
          </a:bodyPr>
          <a:lstStyle/>
          <a:p>
            <a:pPr marL="0" marR="0" lvl="0" indent="0" algn="l" fontAlgn="base">
              <a:lnSpc>
                <a:spcPct val="125000"/>
              </a:lnSpc>
            </a:pPr>
            <a:r>
              <a:rPr lang="en-US" sz="2300" b="1" u="none" spc="0">
                <a:solidFill>
                  <a:srgbClr val="FFFFFF">
                    <a:alpha val="100000"/>
                  </a:srgbClr>
                </a:solidFill>
                <a:latin typeface="微软雅黑" panose="020B0503020204020204" pitchFamily="34" charset="-122"/>
              </a:rPr>
              <a:t>教学难点</a:t>
            </a:r>
            <a:endParaRPr lang="en-US" sz="2300" b="1" u="none" spc="0">
              <a:solidFill>
                <a:srgbClr val="FFFFFF">
                  <a:alpha val="100000"/>
                </a:srgbClr>
              </a:solidFill>
              <a:latin typeface="微软雅黑" panose="020B0503020204020204" pitchFamily="34" charset="-122"/>
            </a:endParaRPr>
          </a:p>
        </p:txBody>
      </p:sp>
      <p:sp>
        <p:nvSpPr>
          <p:cNvPr id="6" name="TextBox 5"/>
          <p:cNvSpPr txBox="1"/>
          <p:nvPr/>
        </p:nvSpPr>
        <p:spPr>
          <a:xfrm>
            <a:off x="1133475" y="981075"/>
            <a:ext cx="7400925"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FFFFFF">
                    <a:alpha val="100000"/>
                  </a:srgbClr>
                </a:solidFill>
                <a:latin typeface="微软雅黑" panose="020B0503020204020204" pitchFamily="34" charset="-122"/>
              </a:rPr>
              <a:t>读懂课文内容，了解当一只小虫子虽然有很多不好的地方，但也有有</a:t>
            </a: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趣的地方。从而激发学生要热爱生活</a:t>
            </a:r>
            <a:endParaRPr lang="en-US" sz="1800" u="none" spc="0" dirty="0">
              <a:solidFill>
                <a:srgbClr val="FFFFFF">
                  <a:alpha val="100000"/>
                </a:srgbClr>
              </a:solidFill>
              <a:latin typeface="微软雅黑" panose="020B0503020204020204" pitchFamily="34" charset="-122"/>
            </a:endParaRPr>
          </a:p>
        </p:txBody>
      </p:sp>
      <p:sp>
        <p:nvSpPr>
          <p:cNvPr id="7" name="TextBox 6"/>
          <p:cNvSpPr txBox="1"/>
          <p:nvPr/>
        </p:nvSpPr>
        <p:spPr>
          <a:xfrm>
            <a:off x="1133475" y="3324225"/>
            <a:ext cx="7315200"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熟读课文，流利有感情地朗读课文。培养学生乐观向上的生活态度，敢于追求美好童年，热爱生活。</a:t>
            </a:r>
            <a:endParaRPr lang="en-US" sz="1800" u="none" spc="0">
              <a:solidFill>
                <a:srgbClr val="FFFFFF">
                  <a:alpha val="100000"/>
                </a:srgbClr>
              </a:solidFill>
              <a:latin typeface="微软雅黑" panose="020B0503020204020204" pitchFamily="3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638175" y="904875"/>
          <a:ext cx="8486775" cy="904875"/>
          <a:chOff x="638175" y="904875"/>
          <a:chExt cx="8486775" cy="904875"/>
        </a:xfrm>
      </p:grpSpPr>
      <p:sp>
        <p:nvSpPr>
          <p:cNvPr id="2" name="TextBox 1"/>
          <p:cNvSpPr txBox="1"/>
          <p:nvPr/>
        </p:nvSpPr>
        <p:spPr>
          <a:xfrm>
            <a:off x="638175" y="904875"/>
            <a:ext cx="7848600" cy="0"/>
          </a:xfrm>
          <a:prstGeom prst="rect">
            <a:avLst/>
          </a:prstGeom>
          <a:noFill/>
        </p:spPr>
        <p:txBody>
          <a:bodyPr lIns="0" tIns="0" rIns="0" bIns="0" rtlCol="0">
            <a:spAutoFit/>
          </a:bodyPr>
          <a:lstStyle/>
          <a:p>
            <a:pPr marL="0" marR="0" lvl="0" indent="0" algn="l" fontAlgn="base">
              <a:lnSpc>
                <a:spcPct val="125000"/>
              </a:lnSpc>
            </a:pPr>
            <a:r>
              <a:rPr lang="en-US" sz="2300" u="none" spc="0" dirty="0" err="1">
                <a:solidFill>
                  <a:srgbClr val="FFFFFF">
                    <a:alpha val="100000"/>
                  </a:srgbClr>
                </a:solidFill>
                <a:latin typeface="微软雅黑" panose="020B0503020204020204" pitchFamily="34" charset="-122"/>
              </a:rPr>
              <a:t>昆虫简介</a:t>
            </a:r>
            <a:br>
              <a:rPr dirty="0"/>
            </a:b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昆虫种类繁多、形态各异，属于无脊椎动物中的节肢动物，是地球上数量最多的动物群体，在所有生物种类</a:t>
            </a:r>
            <a:r>
              <a:rPr lang="en-US" sz="1800" u="none" spc="0" dirty="0">
                <a:solidFill>
                  <a:srgbClr val="FFFFFF">
                    <a:alpha val="100000"/>
                  </a:srgbClr>
                </a:solidFill>
                <a:latin typeface="微软雅黑" panose="020B0503020204020204" pitchFamily="34" charset="-122"/>
              </a:rPr>
              <a:t>(</a:t>
            </a:r>
            <a:r>
              <a:rPr lang="en-US" sz="1800" u="none" spc="0" dirty="0" err="1">
                <a:solidFill>
                  <a:srgbClr val="FFFFFF">
                    <a:alpha val="100000"/>
                  </a:srgbClr>
                </a:solidFill>
                <a:latin typeface="微软雅黑" panose="020B0503020204020204" pitchFamily="34" charset="-122"/>
              </a:rPr>
              <a:t>包括细菌、真菌、病毒</a:t>
            </a:r>
            <a:r>
              <a:rPr lang="en-US" sz="1800" u="none" spc="0" dirty="0">
                <a:solidFill>
                  <a:srgbClr val="FFFFFF">
                    <a:alpha val="100000"/>
                  </a:srgbClr>
                </a:solidFill>
                <a:latin typeface="微软雅黑" panose="020B0503020204020204" pitchFamily="34" charset="-122"/>
              </a:rPr>
              <a:t>)中占了超过50%，</a:t>
            </a:r>
            <a:r>
              <a:rPr lang="en-US" sz="1800" u="none" spc="0" dirty="0" err="1">
                <a:solidFill>
                  <a:srgbClr val="FFFFFF">
                    <a:alpha val="100000"/>
                  </a:srgbClr>
                </a:solidFill>
                <a:latin typeface="微软雅黑" panose="020B0503020204020204" pitchFamily="34" charset="-122"/>
              </a:rPr>
              <a:t>它们的踪迹几乎遍布世界的每一个角落</a:t>
            </a:r>
            <a:r>
              <a:rPr lang="en-US" sz="1800" u="none" spc="0" dirty="0">
                <a:solidFill>
                  <a:srgbClr val="FFFFFF">
                    <a:alpha val="100000"/>
                  </a:srgbClr>
                </a:solidFill>
                <a:latin typeface="微软雅黑" panose="020B0503020204020204" pitchFamily="34" charset="-122"/>
              </a:rPr>
              <a:t>。</a:t>
            </a:r>
            <a:br>
              <a:rPr dirty="0"/>
            </a:br>
            <a:r>
              <a:rPr lang="en-US" sz="1800" u="none" spc="0" dirty="0">
                <a:solidFill>
                  <a:srgbClr val="FFFFFF">
                    <a:alpha val="100000"/>
                  </a:srgbClr>
                </a:solidFill>
                <a:latin typeface="微软雅黑" panose="020B0503020204020204" pitchFamily="34" charset="-122"/>
              </a:rPr>
              <a:t>       直到21世纪初，人类已知的昆虫有100余万种，但仍有许多种类尚待发现。昆虫是节肢动物中最多的一类动物，最常见的有蝗虫、蝴蝶、蜜蜂、蜻蜓、苍蝇、草蜢.、蟑螂等。</a:t>
            </a:r>
            <a:endParaRPr lang="en-US" sz="1800" u="none" spc="0" dirty="0">
              <a:solidFill>
                <a:srgbClr val="FFFFFF">
                  <a:alpha val="100000"/>
                </a:srgbClr>
              </a:solidFill>
              <a:latin typeface="微软雅黑" panose="020B0503020204020204" pitchFamily="34"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90525" y="923925"/>
          <a:ext cx="8543925" cy="4505325"/>
          <a:chOff x="390525" y="923925"/>
          <a:chExt cx="8543925" cy="4505325"/>
        </a:xfrm>
      </p:grpSpPr>
      <p:sp>
        <p:nvSpPr>
          <p:cNvPr id="2" name="TextBox 1"/>
          <p:cNvSpPr txBox="1"/>
          <p:nvPr/>
        </p:nvSpPr>
        <p:spPr>
          <a:xfrm>
            <a:off x="390525" y="923925"/>
            <a:ext cx="8153400" cy="0"/>
          </a:xfrm>
          <a:prstGeom prst="rect">
            <a:avLst/>
          </a:prstGeom>
          <a:noFill/>
        </p:spPr>
        <p:txBody>
          <a:bodyPr lIns="0" tIns="0" rIns="0" bIns="0" rtlCol="0">
            <a:spAutoFit/>
          </a:bodyPr>
          <a:lstStyle/>
          <a:p>
            <a:pPr marL="0" marR="0" lvl="0" indent="0" algn="l" fontAlgn="base">
              <a:lnSpc>
                <a:spcPct val="125000"/>
              </a:lnSpc>
            </a:pPr>
            <a:r>
              <a:rPr lang="en-US" sz="1800" u="none" spc="0" dirty="0">
                <a:solidFill>
                  <a:srgbClr val="FFFFFF">
                    <a:alpha val="100000"/>
                  </a:srgbClr>
                </a:solidFill>
                <a:latin typeface="微软雅黑" panose="020B0503020204020204" pitchFamily="34" charset="-122"/>
              </a:rPr>
              <a:t>       昆虫不但种类多，而且同种的个体数量也十分惊人。昆虫的分布面之广，没有其他纲的动物可以与之相比，几乎遍及整个地球。分有不同的种类。</a:t>
            </a:r>
            <a:br>
              <a:rPr dirty="0"/>
            </a:br>
            <a:r>
              <a:rPr lang="en-US" sz="1800" u="none" spc="0" dirty="0">
                <a:solidFill>
                  <a:srgbClr val="FFFFFF">
                    <a:alpha val="100000"/>
                  </a:srgbClr>
                </a:solidFill>
                <a:latin typeface="微软雅黑" panose="020B0503020204020204" pitchFamily="34" charset="-122"/>
              </a:rPr>
              <a:t>       </a:t>
            </a:r>
            <a:r>
              <a:rPr lang="en-US" sz="1800" u="none" spc="0" dirty="0" err="1">
                <a:solidFill>
                  <a:srgbClr val="FFFFFF">
                    <a:alpha val="100000"/>
                  </a:srgbClr>
                </a:solidFill>
                <a:latin typeface="微软雅黑" panose="020B0503020204020204" pitchFamily="34" charset="-122"/>
              </a:rPr>
              <a:t>多数昆虫可以做标本和珍贵的药材，是人类可以利用的良好生物资源</a:t>
            </a:r>
            <a:r>
              <a:rPr lang="en-US" sz="1800" u="none" spc="0" dirty="0">
                <a:solidFill>
                  <a:srgbClr val="FFFFFF">
                    <a:alpha val="100000"/>
                  </a:srgbClr>
                </a:solidFill>
                <a:latin typeface="微软雅黑" panose="020B0503020204020204" pitchFamily="34" charset="-122"/>
              </a:rPr>
              <a:t>。</a:t>
            </a:r>
            <a:endParaRPr lang="en-US" sz="1800" u="none" spc="0" dirty="0">
              <a:solidFill>
                <a:srgbClr val="FFFFFF">
                  <a:alpha val="100000"/>
                </a:srgbClr>
              </a:solidFill>
              <a:latin typeface="微软雅黑" panose="020B0503020204020204" pitchFamily="34" charset="-122"/>
            </a:endParaRPr>
          </a:p>
        </p:txBody>
      </p:sp>
      <p:pic>
        <p:nvPicPr>
          <p:cNvPr id="3" name="图片 2"/>
          <p:cNvPicPr/>
          <p:nvPr/>
        </p:nvPicPr>
        <p:blipFill>
          <a:blip r:embed="rId2" cstate="email"/>
          <a:stretch>
            <a:fillRect/>
          </a:stretch>
        </p:blipFill>
        <p:spPr>
          <a:xfrm>
            <a:off x="4819650" y="2219325"/>
            <a:ext cx="3495913" cy="2286000"/>
          </a:xfrm>
          <a:prstGeom prst="rect">
            <a:avLst/>
          </a:prstGeom>
          <a:ln w="63500" cap="flat" cmpd="sng" algn="ctr">
            <a:solidFill>
              <a:srgbClr val="DCDCDC">
                <a:alpha val="100000"/>
              </a:srgbClr>
            </a:solidFill>
            <a:prstDash val="solid"/>
            <a:round/>
            <a:headEnd type="none" w="med" len="med"/>
            <a:tailEnd type="none" w="med" len="me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676275" y="923925"/>
          <a:ext cx="8782050" cy="923925"/>
          <a:chOff x="676275" y="923925"/>
          <a:chExt cx="8782050" cy="923925"/>
        </a:xfrm>
      </p:grpSpPr>
      <p:sp>
        <p:nvSpPr>
          <p:cNvPr id="2" name="TextBox 1"/>
          <p:cNvSpPr txBox="1"/>
          <p:nvPr/>
        </p:nvSpPr>
        <p:spPr>
          <a:xfrm>
            <a:off x="676275" y="923925"/>
            <a:ext cx="8105775" cy="0"/>
          </a:xfrm>
          <a:prstGeom prst="rect">
            <a:avLst/>
          </a:prstGeom>
          <a:noFill/>
        </p:spPr>
        <p:txBody>
          <a:bodyPr lIns="0" tIns="0" rIns="0" bIns="0" rtlCol="0">
            <a:spAutoFit/>
          </a:bodyPr>
          <a:lstStyle/>
          <a:p>
            <a:pPr marL="0" marR="0" lvl="0" indent="0" algn="l" fontAlgn="base">
              <a:lnSpc>
                <a:spcPct val="125000"/>
              </a:lnSpc>
            </a:pPr>
            <a:r>
              <a:rPr lang="en-US" sz="2300" u="none" spc="0" dirty="0">
                <a:solidFill>
                  <a:srgbClr val="FFFFFF">
                    <a:alpha val="100000"/>
                  </a:srgbClr>
                </a:solidFill>
                <a:latin typeface="微软雅黑" panose="020B0503020204020204" pitchFamily="34" charset="-122"/>
              </a:rPr>
              <a:t>       什么虫儿嗡嗡嗡？什么虫儿㘗（qū）㘗㘗？什么虫儿爱跳舞？蜜蜂飞来嗡嗡嗡，蟋蟀唱歌㘗㘗㘗，花间蝴蝶爱跳舞。很多虫子认为当虫子不好，可是有一只小虫子却和同伴们的看法不同，他认为当一只小虫子还真不错。这是为什么呢？让我们去课文寻找答案吧！</a:t>
            </a:r>
            <a:endParaRPr lang="en-US" sz="2300" u="none" spc="0" dirty="0">
              <a:solidFill>
                <a:srgbClr val="FFFFFF">
                  <a:alpha val="100000"/>
                </a:srgbClr>
              </a:solidFill>
              <a:latin typeface="微软雅黑" panose="020B0503020204020204" pitchFamily="3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52425" y="457200"/>
          <a:ext cx="9134475" cy="4876800"/>
          <a:chOff x="352425" y="457200"/>
          <a:chExt cx="9134475" cy="4876800"/>
        </a:xfrm>
      </p:grpSpPr>
      <p:sp>
        <p:nvSpPr>
          <p:cNvPr id="2" name="TextBox 1"/>
          <p:cNvSpPr txBox="1"/>
          <p:nvPr/>
        </p:nvSpPr>
        <p:spPr>
          <a:xfrm>
            <a:off x="1352550" y="1123950"/>
            <a:ext cx="7781925"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4AF476">
                    <a:alpha val="100000"/>
                  </a:srgbClr>
                </a:solidFill>
                <a:latin typeface="微软雅黑" panose="020B0503020204020204" pitchFamily="34" charset="-122"/>
              </a:rPr>
              <a:t>苍耳</a:t>
            </a:r>
            <a:endParaRPr lang="en-US" sz="3000" u="none" spc="0">
              <a:solidFill>
                <a:srgbClr val="4AF476">
                  <a:alpha val="100000"/>
                </a:srgbClr>
              </a:solidFill>
              <a:latin typeface="微软雅黑" panose="020B0503020204020204" pitchFamily="34" charset="-122"/>
            </a:endParaRPr>
          </a:p>
        </p:txBody>
      </p:sp>
      <p:pic>
        <p:nvPicPr>
          <p:cNvPr id="3" name="图片 2"/>
          <p:cNvPicPr/>
          <p:nvPr/>
        </p:nvPicPr>
        <p:blipFill>
          <a:blip r:embed="rId2" cstate="email"/>
          <a:stretch>
            <a:fillRect/>
          </a:stretch>
        </p:blipFill>
        <p:spPr>
          <a:xfrm>
            <a:off x="352425" y="1809750"/>
            <a:ext cx="2952750" cy="2095500"/>
          </a:xfrm>
          <a:prstGeom prst="rect">
            <a:avLst/>
          </a:prstGeom>
        </p:spPr>
      </p:pic>
      <p:sp>
        <p:nvSpPr>
          <p:cNvPr id="4" name="TextBox 3"/>
          <p:cNvSpPr txBox="1"/>
          <p:nvPr/>
        </p:nvSpPr>
        <p:spPr>
          <a:xfrm>
            <a:off x="4229100" y="1219200"/>
            <a:ext cx="37052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苍耳为菊科植物苍耳的干燥成熟带总苞的果实。一年生草本，高可达1米。全株都有其毒（贝壳杉烯毒苷），以果实、特别是种子毒性较大。</a:t>
            </a:r>
            <a:endParaRPr lang="en-US" sz="1800" u="none" spc="0">
              <a:solidFill>
                <a:srgbClr val="FFFFFF">
                  <a:alpha val="100000"/>
                </a:srgbClr>
              </a:solidFill>
              <a:latin typeface="微软雅黑" panose="020B0503020204020204" pitchFamily="34" charset="-122"/>
            </a:endParaRPr>
          </a:p>
        </p:txBody>
      </p:sp>
      <p:pic>
        <p:nvPicPr>
          <p:cNvPr id="5" name="图片 4"/>
          <p:cNvPicPr/>
          <p:nvPr/>
        </p:nvPicPr>
        <p:blipFill>
          <a:blip r:embed="rId3" cstate="email"/>
          <a:stretch>
            <a:fillRect/>
          </a:stretch>
        </p:blipFill>
        <p:spPr>
          <a:xfrm>
            <a:off x="6657975" y="2628900"/>
            <a:ext cx="2133600" cy="2247900"/>
          </a:xfrm>
          <a:prstGeom prst="rect">
            <a:avLst/>
          </a:prstGeom>
        </p:spPr>
      </p:pic>
      <p:pic>
        <p:nvPicPr>
          <p:cNvPr id="6" name="图片 5"/>
          <p:cNvPicPr/>
          <p:nvPr/>
        </p:nvPicPr>
        <p:blipFill>
          <a:blip r:embed="rId4"/>
          <a:stretch>
            <a:fillRect/>
          </a:stretch>
        </p:blipFill>
        <p:spPr>
          <a:xfrm>
            <a:off x="3514725" y="457200"/>
            <a:ext cx="5057775" cy="30289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352425" y="457200"/>
          <a:ext cx="9134475" cy="4876800"/>
          <a:chOff x="352425" y="457200"/>
          <a:chExt cx="9134475" cy="4876800"/>
        </a:xfrm>
      </p:grpSpPr>
      <p:sp>
        <p:nvSpPr>
          <p:cNvPr id="2" name="TextBox 1"/>
          <p:cNvSpPr txBox="1"/>
          <p:nvPr/>
        </p:nvSpPr>
        <p:spPr>
          <a:xfrm>
            <a:off x="1419225" y="1295400"/>
            <a:ext cx="7715250" cy="0"/>
          </a:xfrm>
          <a:prstGeom prst="rect">
            <a:avLst/>
          </a:prstGeom>
          <a:noFill/>
        </p:spPr>
        <p:txBody>
          <a:bodyPr lIns="0" tIns="0" rIns="0" bIns="0" rtlCol="0">
            <a:spAutoFit/>
          </a:bodyPr>
          <a:lstStyle/>
          <a:p>
            <a:pPr marL="0" marR="0" lvl="0" indent="0" algn="l" fontAlgn="base">
              <a:lnSpc>
                <a:spcPct val="125000"/>
              </a:lnSpc>
            </a:pPr>
            <a:r>
              <a:rPr lang="en-US" sz="3000" u="none" spc="0">
                <a:solidFill>
                  <a:srgbClr val="4AF476">
                    <a:alpha val="100000"/>
                  </a:srgbClr>
                </a:solidFill>
                <a:latin typeface="微软雅黑" panose="020B0503020204020204" pitchFamily="34" charset="-122"/>
              </a:rPr>
              <a:t>螳螂</a:t>
            </a:r>
            <a:endParaRPr lang="en-US" sz="3000" u="none" spc="0">
              <a:solidFill>
                <a:srgbClr val="4AF476">
                  <a:alpha val="100000"/>
                </a:srgbClr>
              </a:solidFill>
              <a:latin typeface="微软雅黑" panose="020B0503020204020204" pitchFamily="34" charset="-122"/>
            </a:endParaRPr>
          </a:p>
        </p:txBody>
      </p:sp>
      <p:pic>
        <p:nvPicPr>
          <p:cNvPr id="3" name="图片 2"/>
          <p:cNvPicPr/>
          <p:nvPr/>
        </p:nvPicPr>
        <p:blipFill>
          <a:blip r:embed="rId2" cstate="email"/>
          <a:stretch>
            <a:fillRect/>
          </a:stretch>
        </p:blipFill>
        <p:spPr>
          <a:xfrm>
            <a:off x="6657975" y="2628900"/>
            <a:ext cx="2133600" cy="2247900"/>
          </a:xfrm>
          <a:prstGeom prst="rect">
            <a:avLst/>
          </a:prstGeom>
        </p:spPr>
      </p:pic>
      <p:pic>
        <p:nvPicPr>
          <p:cNvPr id="4" name="图片 3"/>
          <p:cNvPicPr/>
          <p:nvPr/>
        </p:nvPicPr>
        <p:blipFill>
          <a:blip r:embed="rId3"/>
          <a:stretch>
            <a:fillRect/>
          </a:stretch>
        </p:blipFill>
        <p:spPr>
          <a:xfrm>
            <a:off x="3514725" y="457200"/>
            <a:ext cx="5057775" cy="3028950"/>
          </a:xfrm>
          <a:prstGeom prst="rect">
            <a:avLst/>
          </a:prstGeom>
        </p:spPr>
      </p:pic>
      <p:sp>
        <p:nvSpPr>
          <p:cNvPr id="5" name="TextBox 4"/>
          <p:cNvSpPr txBox="1"/>
          <p:nvPr/>
        </p:nvSpPr>
        <p:spPr>
          <a:xfrm>
            <a:off x="4067175" y="1228725"/>
            <a:ext cx="39338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FF">
                    <a:alpha val="100000"/>
                  </a:srgbClr>
                </a:solidFill>
                <a:latin typeface="微软雅黑" panose="020B0503020204020204" pitchFamily="34" charset="-122"/>
              </a:rPr>
              <a:t>螳螂，亦称刀螂，无脊椎动物，属肉食性昆虫。世界已知2000多种。中国已知约147种。包括中华大刀螳、狭翅大刀螳、广斧螳、棕静螳、薄翅螳螂、绿静螳等，螳螂是农业害虫的重要天敌。</a:t>
            </a:r>
            <a:endParaRPr lang="en-US" sz="1800" u="none" spc="0">
              <a:solidFill>
                <a:srgbClr val="FFFFFF">
                  <a:alpha val="100000"/>
                </a:srgbClr>
              </a:solidFill>
              <a:latin typeface="微软雅黑" panose="020B0503020204020204" pitchFamily="34" charset="-122"/>
            </a:endParaRPr>
          </a:p>
        </p:txBody>
      </p:sp>
      <p:pic>
        <p:nvPicPr>
          <p:cNvPr id="6" name="图片 5"/>
          <p:cNvPicPr/>
          <p:nvPr/>
        </p:nvPicPr>
        <p:blipFill>
          <a:blip r:embed="rId4" cstate="email"/>
          <a:stretch>
            <a:fillRect/>
          </a:stretch>
        </p:blipFill>
        <p:spPr>
          <a:xfrm>
            <a:off x="352425" y="1966913"/>
            <a:ext cx="3124200" cy="2047875"/>
          </a:xfrm>
          <a:prstGeom prst="rect">
            <a:avLst/>
          </a:prstGeom>
          <a:ln w="63500" cap="flat" cmpd="sng" algn="ctr">
            <a:solidFill>
              <a:srgbClr val="FFFFFF">
                <a:alpha val="14900"/>
              </a:srgbClr>
            </a:solidFill>
            <a:prstDash val="solid"/>
            <a:round/>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676275" y="523875"/>
          <a:ext cx="8639175" cy="4286250"/>
          <a:chOff x="676275" y="523875"/>
          <a:chExt cx="8639175" cy="4286250"/>
        </a:xfrm>
      </p:grpSpPr>
      <p:sp>
        <p:nvSpPr>
          <p:cNvPr id="2" name="TextBox 1"/>
          <p:cNvSpPr txBox="1"/>
          <p:nvPr/>
        </p:nvSpPr>
        <p:spPr>
          <a:xfrm>
            <a:off x="2571750" y="523875"/>
            <a:ext cx="5610225" cy="0"/>
          </a:xfrm>
          <a:prstGeom prst="rect">
            <a:avLst/>
          </a:prstGeom>
          <a:noFill/>
        </p:spPr>
        <p:txBody>
          <a:bodyPr lIns="0" tIns="0" rIns="0" bIns="0" rtlCol="0">
            <a:spAutoFit/>
          </a:bodyPr>
          <a:lstStyle/>
          <a:p>
            <a:pPr marL="0" marR="0" lvl="0" indent="0" algn="l" fontAlgn="base">
              <a:lnSpc>
                <a:spcPct val="125000"/>
              </a:lnSpc>
            </a:pPr>
            <a:r>
              <a:rPr lang="en-US" sz="1800" u="none" spc="0">
                <a:solidFill>
                  <a:srgbClr val="FFFF00">
                    <a:alpha val="100000"/>
                  </a:srgbClr>
                </a:solidFill>
                <a:latin typeface="微软雅黑" panose="020B0503020204020204" pitchFamily="34" charset="-122"/>
              </a:rPr>
              <a:t>     “毛毛虫，爬呀爬，爬过草地，爬过枝芽。饿了吃树叶，累了睡一下，呼呼呼 呼呼呼，睡了几天 有了变化，毛毛虫变成美丽的蝴蝶了。”</a:t>
            </a:r>
            <a:endParaRPr lang="en-US" sz="1800" u="none" spc="0">
              <a:solidFill>
                <a:srgbClr val="FFFF00">
                  <a:alpha val="100000"/>
                </a:srgbClr>
              </a:solidFill>
              <a:latin typeface="微软雅黑" panose="020B0503020204020204" pitchFamily="34" charset="-122"/>
            </a:endParaRPr>
          </a:p>
        </p:txBody>
      </p:sp>
      <p:pic>
        <p:nvPicPr>
          <p:cNvPr id="3" name="图片 2"/>
          <p:cNvPicPr/>
          <p:nvPr/>
        </p:nvPicPr>
        <p:blipFill>
          <a:blip r:embed="rId2" cstate="email"/>
          <a:stretch>
            <a:fillRect/>
          </a:stretch>
        </p:blipFill>
        <p:spPr>
          <a:xfrm>
            <a:off x="2562225" y="1562100"/>
            <a:ext cx="6076950" cy="1781175"/>
          </a:xfrm>
          <a:prstGeom prst="rect">
            <a:avLst/>
          </a:prstGeom>
        </p:spPr>
      </p:pic>
      <p:sp>
        <p:nvSpPr>
          <p:cNvPr id="4" name="TextBox 3"/>
          <p:cNvSpPr txBox="1"/>
          <p:nvPr/>
        </p:nvSpPr>
        <p:spPr>
          <a:xfrm>
            <a:off x="4505325" y="1876425"/>
            <a:ext cx="3705225" cy="0"/>
          </a:xfrm>
          <a:prstGeom prst="rect">
            <a:avLst/>
          </a:prstGeom>
          <a:noFill/>
        </p:spPr>
        <p:txBody>
          <a:bodyPr lIns="0" tIns="0" rIns="0" bIns="0" rtlCol="0">
            <a:spAutoFit/>
          </a:bodyPr>
          <a:lstStyle/>
          <a:p>
            <a:pPr marL="0" marR="0" lvl="0" indent="0" algn="l" fontAlgn="base">
              <a:lnSpc>
                <a:spcPct val="125000"/>
              </a:lnSpc>
            </a:pPr>
            <a:r>
              <a:rPr lang="en-US" sz="1800" u="none" spc="0" dirty="0" err="1">
                <a:solidFill>
                  <a:srgbClr val="7030A0">
                    <a:alpha val="100000"/>
                  </a:srgbClr>
                </a:solidFill>
                <a:latin typeface="微软雅黑" panose="020B0503020204020204" pitchFamily="34" charset="-122"/>
              </a:rPr>
              <a:t>让我们伴随着这首动听的儿歌走进课文了解一下我这只小虫的心理活动吧</a:t>
            </a:r>
            <a:r>
              <a:rPr lang="en-US" sz="1800" u="none" spc="0" dirty="0">
                <a:solidFill>
                  <a:srgbClr val="7030A0">
                    <a:alpha val="100000"/>
                  </a:srgbClr>
                </a:solidFill>
                <a:latin typeface="微软雅黑" panose="020B0503020204020204" pitchFamily="34" charset="-122"/>
              </a:rPr>
              <a:t>！</a:t>
            </a:r>
            <a:endParaRPr lang="en-US" sz="1800" u="none" spc="0" dirty="0">
              <a:solidFill>
                <a:srgbClr val="7030A0">
                  <a:alpha val="100000"/>
                </a:srgbClr>
              </a:solidFill>
              <a:latin typeface="微软雅黑" panose="020B0503020204020204" pitchFamily="34" charset="-122"/>
            </a:endParaRPr>
          </a:p>
        </p:txBody>
      </p:sp>
      <p:pic>
        <p:nvPicPr>
          <p:cNvPr id="5" name="图片 4"/>
          <p:cNvPicPr/>
          <p:nvPr/>
        </p:nvPicPr>
        <p:blipFill>
          <a:blip r:embed="rId3" cstate="email"/>
          <a:stretch>
            <a:fillRect/>
          </a:stretch>
        </p:blipFill>
        <p:spPr>
          <a:xfrm>
            <a:off x="676275" y="1714500"/>
            <a:ext cx="1857375" cy="2571750"/>
          </a:xfrm>
          <a:prstGeom prst="rect">
            <a:avLst/>
          </a:prstGeom>
        </p:spPr>
      </p:pic>
    </p:spTree>
  </p:cSld>
  <p:clrMapOvr>
    <a:masterClrMapping/>
  </p:clrMapOvr>
  <p:transition/>
</p:sld>
</file>

<file path=ppt/tags/tag1.xml><?xml version="1.0" encoding="utf-8"?>
<p:tagLst xmlns:p="http://schemas.openxmlformats.org/presentationml/2006/main">
  <p:tag name="AS_OS" val="Unix 3.10 unknown"/>
  <p:tag name="AS_RELEASE_DATE" val="2020.11.30"/>
  <p:tag name="AS_TITLE" val="Aspose.Slides for Java"/>
  <p:tag name="AS_VERSION" val="20.11"/>
  <p:tag name="KSO_WPP_MARK_KEY" val="6b22fce4-0d2c-4471-9d8d-3d861e164b10"/>
  <p:tag name="COMMONDATA" val="eyJoZGlkIjoiNTEwZDYwYjA4ODUyYzA2MmI0M2EzZjhhMWY0NWI4YWEifQ=="/>
</p:tagLst>
</file>

<file path=ppt/theme/theme1.xml><?xml version="1.0" encoding="utf-8"?>
<a:theme xmlns:a="http://schemas.openxmlformats.org/drawingml/2006/main" name="第一PPT模板网-WWW.1PPT.COM">
  <a:themeElements>
    <a:clrScheme name="Theme7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heme78">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heme78">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2480</Words>
  <Application>WPS 演示</Application>
  <PresentationFormat>全屏显示(16:9)</PresentationFormat>
  <Paragraphs>307</Paragraphs>
  <Slides>23</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Arial</vt:lpstr>
      <vt:lpstr>宋体</vt:lpstr>
      <vt:lpstr>Wingdings</vt:lpstr>
      <vt:lpstr>微软雅黑</vt:lpstr>
      <vt:lpstr>Arial Unicode MS</vt:lpstr>
      <vt:lpstr>Calibri</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5</cp:revision>
  <cp:lastPrinted>2022-11-01T14:28:00Z</cp:lastPrinted>
  <dcterms:created xsi:type="dcterms:W3CDTF">2022-11-01T14:28:00Z</dcterms:created>
  <dcterms:modified xsi:type="dcterms:W3CDTF">2023-01-15T09:10:52Z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808D4667DFD04F9394CF252D3C321AE0</vt:lpwstr>
  </property>
  <property fmtid="{D5CDD505-2E9C-101B-9397-08002B2CF9AE}" pid="3" name="KSOProductBuildVer">
    <vt:lpwstr>2052-11.1.0.13703</vt:lpwstr>
  </property>
</Properties>
</file>