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324" r:id="rId8"/>
    <p:sldId id="294" r:id="rId9"/>
    <p:sldId id="262" r:id="rId10"/>
    <p:sldId id="263" r:id="rId11"/>
    <p:sldId id="303" r:id="rId12"/>
    <p:sldId id="325" r:id="rId13"/>
    <p:sldId id="360" r:id="rId14"/>
    <p:sldId id="264" r:id="rId15"/>
    <p:sldId id="295" r:id="rId16"/>
    <p:sldId id="271" r:id="rId17"/>
    <p:sldId id="272" r:id="rId18"/>
    <p:sldId id="273" r:id="rId19"/>
    <p:sldId id="326" r:id="rId20"/>
    <p:sldId id="304" r:id="rId21"/>
    <p:sldId id="305" r:id="rId22"/>
    <p:sldId id="350" r:id="rId23"/>
    <p:sldId id="296" r:id="rId24"/>
    <p:sldId id="283" r:id="rId25"/>
    <p:sldId id="297" r:id="rId26"/>
    <p:sldId id="285" r:id="rId27"/>
    <p:sldId id="298" r:id="rId28"/>
    <p:sldId id="288" r:id="rId29"/>
    <p:sldId id="299" r:id="rId30"/>
    <p:sldId id="290" r:id="rId31"/>
    <p:sldId id="292" r:id="rId32"/>
  </p:sldIdLst>
  <p:sldSz cx="12192000" cy="6858000"/>
  <p:notesSz cx="6858000" cy="9144000"/>
  <p:custDataLst>
    <p:tags r:id="rId36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6304" userDrawn="1">
          <p15:clr>
            <a:srgbClr val="A4A3A4"/>
          </p15:clr>
        </p15:guide>
        <p15:guide id="3" pos="13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41" autoAdjust="0"/>
    <p:restoredTop sz="94660"/>
  </p:normalViewPr>
  <p:slideViewPr>
    <p:cSldViewPr>
      <p:cViewPr>
        <p:scale>
          <a:sx n="90" d="100"/>
          <a:sy n="90" d="100"/>
        </p:scale>
        <p:origin x="-666" y="-660"/>
      </p:cViewPr>
      <p:guideLst>
        <p:guide orient="horz" pos="2200"/>
        <p:guide pos="6304"/>
        <p:guide pos="133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5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8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09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4909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09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9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67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28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28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C2372-0927-4873-B8A4-B1D1E29C1C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AF8DC-20F2-49BF-B11F-C9CC37C7D9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09B58-56B3-4178-9362-3D2C0DE1C8E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0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1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B6D-DA5A-4A4A-938E-EC746120D68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7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34E84-DC47-4397-9C71-76D417FEE27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1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72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3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5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2956C-7FEA-40D4-A52F-3B10A3F3B2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9D22-6518-4407-8075-776B9724C3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4BFD-7A44-408A-B9EC-85BC150BAB6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8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8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8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F28E-EED8-4729-918D-2FDEE53838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104905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B5488-F59C-4D31-A337-337F2354E7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5500DD5-F7F3-419B-A00F-B1F475D9CB56}" type="slidenum">
              <a:rPr lang="zh-CN" altLang="zh-CN"/>
            </a:fld>
            <a:endParaRPr lang="zh-CN" altLang="zh-CN"/>
          </a:p>
        </p:txBody>
      </p:sp>
      <p:pic>
        <p:nvPicPr>
          <p:cNvPr id="1048581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slide2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矩形 3"/>
          <p:cNvSpPr/>
          <p:nvPr/>
        </p:nvSpPr>
        <p:spPr>
          <a:xfrm>
            <a:off x="-1" y="2636912"/>
            <a:ext cx="12192001" cy="2305283"/>
          </a:xfrm>
          <a:prstGeom prst="rect">
            <a:avLst/>
          </a:prstGeom>
          <a:solidFill>
            <a:srgbClr val="B0694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48663" name="文本框 4"/>
          <p:cNvSpPr txBox="1"/>
          <p:nvPr/>
        </p:nvSpPr>
        <p:spPr>
          <a:xfrm>
            <a:off x="989338" y="3068960"/>
            <a:ext cx="102133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祖先</a:t>
            </a:r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的摇篮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048664" name="矩形 2"/>
          <p:cNvSpPr/>
          <p:nvPr/>
        </p:nvSpPr>
        <p:spPr>
          <a:xfrm>
            <a:off x="8238604" y="210151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665442"/>
                </a:solidFill>
                <a:latin typeface="+mn-ea"/>
                <a:cs typeface="+mn-ea"/>
                <a:sym typeface="+mn-lt"/>
              </a:rPr>
              <a:t>人教部编版 小学语文 二</a:t>
            </a:r>
            <a:r>
              <a:rPr lang="zh-CN" altLang="en-US" smtClean="0">
                <a:solidFill>
                  <a:srgbClr val="665442"/>
                </a:solidFill>
                <a:latin typeface="+mn-ea"/>
                <a:cs typeface="+mn-ea"/>
                <a:sym typeface="+mn-lt"/>
              </a:rPr>
              <a:t>年级下册</a:t>
            </a:r>
            <a:endParaRPr lang="zh-CN" altLang="en-US">
              <a:solidFill>
                <a:srgbClr val="665442"/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491615" y="4799965"/>
            <a:ext cx="8516620" cy="10801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491615" y="3399790"/>
            <a:ext cx="8516620" cy="10801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491615" y="2112645"/>
            <a:ext cx="8516620" cy="10801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19" name="标题 1"/>
          <p:cNvSpPr txBox="1"/>
          <p:nvPr/>
        </p:nvSpPr>
        <p:spPr>
          <a:xfrm>
            <a:off x="838200" y="96270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读一读，注意红色的词语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  <a:p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6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23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4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3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4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0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5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651635" y="1725930"/>
            <a:ext cx="819721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zh-CN" altLang="en-US" sz="4400">
                <a:solidFill>
                  <a:srgbClr val="FF0000"/>
                </a:solidFill>
              </a:rPr>
              <a:t>摘</a:t>
            </a:r>
            <a:r>
              <a:rPr lang="zh-CN" altLang="en-US" sz="4400"/>
              <a:t> 野 果        </a:t>
            </a:r>
            <a:r>
              <a:rPr lang="zh-CN" altLang="en-US" sz="4400">
                <a:solidFill>
                  <a:srgbClr val="FF0000"/>
                </a:solidFill>
              </a:rPr>
              <a:t>采</a:t>
            </a:r>
            <a:r>
              <a:rPr lang="zh-CN" altLang="en-US" sz="4400"/>
              <a:t> 蘑 菇         </a:t>
            </a:r>
            <a:r>
              <a:rPr lang="zh-CN" altLang="en-US" sz="4400">
                <a:solidFill>
                  <a:srgbClr val="FF0000"/>
                </a:solidFill>
              </a:rPr>
              <a:t>挖</a:t>
            </a:r>
            <a:r>
              <a:rPr lang="zh-CN" altLang="en-US" sz="4400"/>
              <a:t> 野 菜</a:t>
            </a:r>
            <a:endParaRPr lang="zh-CN" altLang="en-US" sz="4400"/>
          </a:p>
          <a:p>
            <a:pPr latinLnBrk="0">
              <a:lnSpc>
                <a:spcPct val="200000"/>
              </a:lnSpc>
            </a:pPr>
            <a:r>
              <a:rPr lang="zh-CN" altLang="en-US" sz="4400">
                <a:solidFill>
                  <a:srgbClr val="FF0000"/>
                </a:solidFill>
              </a:rPr>
              <a:t>逗</a:t>
            </a:r>
            <a:r>
              <a:rPr lang="zh-CN" altLang="en-US" sz="4400"/>
              <a:t> 松 鼠        </a:t>
            </a:r>
            <a:r>
              <a:rPr lang="zh-CN" altLang="en-US" sz="4400">
                <a:solidFill>
                  <a:srgbClr val="FF0000"/>
                </a:solidFill>
              </a:rPr>
              <a:t>捉</a:t>
            </a:r>
            <a:r>
              <a:rPr lang="zh-CN" altLang="en-US" sz="4400"/>
              <a:t> 蜻 蜓         </a:t>
            </a:r>
            <a:r>
              <a:rPr lang="zh-CN" altLang="en-US" sz="4400">
                <a:solidFill>
                  <a:srgbClr val="FF0000"/>
                </a:solidFill>
              </a:rPr>
              <a:t>逮</a:t>
            </a:r>
            <a:r>
              <a:rPr lang="zh-CN" altLang="en-US" sz="4400"/>
              <a:t> 蝈 蝈</a:t>
            </a:r>
            <a:endParaRPr lang="zh-CN" altLang="en-US" sz="4400"/>
          </a:p>
          <a:p>
            <a:pPr latinLnBrk="0">
              <a:lnSpc>
                <a:spcPct val="200000"/>
              </a:lnSpc>
            </a:pPr>
            <a:r>
              <a:rPr lang="zh-CN" altLang="en-US" sz="4400">
                <a:solidFill>
                  <a:srgbClr val="FF0000"/>
                </a:solidFill>
              </a:rPr>
              <a:t>看</a:t>
            </a:r>
            <a:r>
              <a:rPr lang="zh-CN" altLang="en-US" sz="4400"/>
              <a:t> 夕 阳        </a:t>
            </a:r>
            <a:r>
              <a:rPr lang="zh-CN" altLang="en-US" sz="4400">
                <a:solidFill>
                  <a:srgbClr val="FF0000"/>
                </a:solidFill>
              </a:rPr>
              <a:t>赏</a:t>
            </a:r>
            <a:r>
              <a:rPr lang="zh-CN" altLang="en-US" sz="4400"/>
              <a:t> 明 月         </a:t>
            </a:r>
            <a:r>
              <a:rPr lang="zh-CN" altLang="en-US" sz="4400">
                <a:solidFill>
                  <a:srgbClr val="FF0000"/>
                </a:solidFill>
              </a:rPr>
              <a:t>数</a:t>
            </a:r>
            <a:r>
              <a:rPr lang="zh-CN" altLang="en-US" sz="4400"/>
              <a:t> 星 星</a:t>
            </a:r>
            <a:endParaRPr lang="zh-CN" altLang="en-US" sz="4400"/>
          </a:p>
        </p:txBody>
      </p:sp>
    </p:spTree>
  </p:cSld>
  <p:clrMapOvr>
    <a:masterClrMapping/>
  </p:clrMapOvr>
  <p:transition spd="slow" advTm="3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标题 1"/>
          <p:cNvSpPr txBox="1"/>
          <p:nvPr/>
        </p:nvSpPr>
        <p:spPr>
          <a:xfrm>
            <a:off x="782232" y="96270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朗读课文，整体感知课文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3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0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3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4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697" name="文本框 28"/>
          <p:cNvSpPr txBox="1"/>
          <p:nvPr/>
        </p:nvSpPr>
        <p:spPr>
          <a:xfrm>
            <a:off x="782232" y="1461203"/>
            <a:ext cx="10858384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kern="100">
                <a:latin typeface="+mn-ea"/>
                <a:cs typeface="Times New Roman" panose="02020603050405020304" pitchFamily="18" charset="0"/>
              </a:rPr>
              <a:t>朗读课文，掌握文章大意，理清文章结构。</a:t>
            </a:r>
            <a:r>
              <a:rPr lang="zh-CN" altLang="en-US" sz="3600" kern="100">
                <a:latin typeface="+mn-ea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3600" kern="100">
              <a:latin typeface="+mn-ea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endParaRPr lang="zh-CN" altLang="en-US" sz="3600" kern="100">
              <a:solidFill>
                <a:srgbClr val="4B416F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endParaRPr lang="zh-CN" altLang="en-US" sz="3600" kern="100">
              <a:solidFill>
                <a:srgbClr val="4B416F"/>
              </a:solidFill>
              <a:latin typeface="+mn-ea"/>
              <a:cs typeface="Times New Roman" panose="02020603050405020304" pitchFamily="18" charset="0"/>
            </a:endParaRPr>
          </a:p>
          <a:p>
            <a:endParaRPr lang="zh-CN" altLang="en-US" sz="4400" kern="100">
              <a:latin typeface="+mn-ea"/>
              <a:cs typeface="Times New Roman" panose="02020603050405020304" pitchFamily="18" charset="0"/>
            </a:endParaRPr>
          </a:p>
          <a:p>
            <a:endParaRPr lang="zh-CN" altLang="en-US" sz="4400" kern="10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66092" y="3616533"/>
            <a:ext cx="5011033" cy="2939447"/>
          </a:xfrm>
          <a:prstGeom prst="rect">
            <a:avLst/>
          </a:prstGeom>
        </p:spPr>
      </p:pic>
      <p:pic>
        <p:nvPicPr>
          <p:cNvPr id="2" name="《祖先的摇篮》课文朗读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60096" y="93084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标题 1"/>
          <p:cNvSpPr txBox="1"/>
          <p:nvPr/>
        </p:nvSpPr>
        <p:spPr>
          <a:xfrm>
            <a:off x="782232" y="96270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理清文章结构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3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0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3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4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304165" y="3604895"/>
            <a:ext cx="2599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祖先的摇篮</a:t>
            </a:r>
            <a:endParaRPr lang="zh-CN" altLang="en-US" sz="3600"/>
          </a:p>
        </p:txBody>
      </p:sp>
      <p:sp>
        <p:nvSpPr>
          <p:cNvPr id="3" name="左大括号 2"/>
          <p:cNvSpPr/>
          <p:nvPr/>
        </p:nvSpPr>
        <p:spPr>
          <a:xfrm>
            <a:off x="2796540" y="1871345"/>
            <a:ext cx="925830" cy="41122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15410" y="1440815"/>
            <a:ext cx="8082280" cy="5189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第一部分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</a:rPr>
              <a:t>写出了原始森林广阔无边、绿荫蔽日的特点。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第二部分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</a:rPr>
              <a:t>“我”展开的充满童趣的想象，写出了丰富多样的生活场景。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第三部分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</a:rPr>
              <a:t>写对祖先的摇篮发出由衷的感叹，与课文开头相呼应</a:t>
            </a:r>
            <a:r>
              <a:rPr lang="zh-CN" altLang="en-US" sz="2800" dirty="0" smtClean="0">
                <a:solidFill>
                  <a:schemeClr val="tx1"/>
                </a:solidFill>
              </a:rPr>
              <a:t>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深 入 探 究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第三节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7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487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87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2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3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4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5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3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4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5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6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7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20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695960" y="1791335"/>
            <a:ext cx="107397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默读第一小节，想想祖先的摇篮是什么？又是什么样的？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695960" y="2526030"/>
            <a:ext cx="111740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祖先的摇篮指的是原始森林。</a:t>
            </a:r>
            <a:endParaRPr lang="zh-CN" altLang="en-US" sz="3200">
              <a:solidFill>
                <a:srgbClr val="FF0000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非常大，浓绿的树荫一望无际，遮住了天。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960" y="4420235"/>
            <a:ext cx="7993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n-ea"/>
                <a:cs typeface="+mn-ea"/>
              </a:rPr>
              <a:t>试着解释一下</a:t>
            </a:r>
            <a:r>
              <a:rPr lang="en-US" altLang="zh-CN" sz="3200">
                <a:latin typeface="+mn-ea"/>
                <a:cs typeface="+mn-ea"/>
              </a:rPr>
              <a:t>“</a:t>
            </a:r>
            <a:r>
              <a:rPr lang="zh-CN" altLang="en-US" sz="3200">
                <a:latin typeface="+mn-ea"/>
                <a:cs typeface="+mn-ea"/>
              </a:rPr>
              <a:t>一望无际</a:t>
            </a:r>
            <a:r>
              <a:rPr lang="en-US" altLang="zh-CN" sz="3200">
                <a:latin typeface="+mn-ea"/>
                <a:cs typeface="+mn-ea"/>
              </a:rPr>
              <a:t>”</a:t>
            </a:r>
            <a:r>
              <a:rPr lang="zh-CN" altLang="en-US" sz="3200">
                <a:latin typeface="+mn-ea"/>
                <a:cs typeface="+mn-ea"/>
              </a:rPr>
              <a:t>的意思吧！</a:t>
            </a:r>
            <a:endParaRPr lang="zh-CN" altLang="en-US" sz="3200">
              <a:latin typeface="+mn-ea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2000" y="5327015"/>
            <a:ext cx="8687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一望无际：一眼望不到边，形容非常辽阔。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矩形 2"/>
          <p:cNvSpPr>
            <a:spLocks noChangeArrowheads="1"/>
          </p:cNvSpPr>
          <p:nvPr/>
        </p:nvSpPr>
        <p:spPr bwMode="auto">
          <a:xfrm>
            <a:off x="1490370" y="3285113"/>
            <a:ext cx="9893653" cy="16677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ea"/>
                <a:ea typeface="+mn-ea"/>
              </a:rPr>
              <a:t>                </a:t>
            </a:r>
            <a:r>
              <a:rPr lang="zh-CN" altLang="en-US" sz="2400">
                <a:latin typeface="+mn-ea"/>
                <a:ea typeface="+mn-ea"/>
              </a:rPr>
              <a:t>           </a:t>
            </a:r>
            <a:endParaRPr lang="zh-CN" altLang="en-US" sz="240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40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ea"/>
                <a:ea typeface="+mn-ea"/>
              </a:rPr>
              <a:t>                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1048795" name="标题 1"/>
          <p:cNvSpPr txBox="1"/>
          <p:nvPr/>
        </p:nvSpPr>
        <p:spPr>
          <a:xfrm>
            <a:off x="248285" y="1000596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5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5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1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3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72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>
          <a:xfrm>
            <a:off x="8184232" y="4100330"/>
            <a:ext cx="288032" cy="13397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8328248" y="3900457"/>
            <a:ext cx="1915132" cy="218538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10280871" y="3867471"/>
            <a:ext cx="274532" cy="8923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H="1">
            <a:off x="10198406" y="4009726"/>
            <a:ext cx="362090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328025" y="2123440"/>
            <a:ext cx="4653280" cy="46443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666990" y="3642995"/>
            <a:ext cx="1782445" cy="2765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5960" y="1598295"/>
            <a:ext cx="111137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>
                <a:latin typeface="+mn-ea"/>
                <a:cs typeface="+mn-ea"/>
              </a:rPr>
              <a:t>阅读课文第</a:t>
            </a:r>
            <a:r>
              <a:rPr lang="en-US" altLang="zh-CN" sz="3200">
                <a:latin typeface="+mn-ea"/>
                <a:cs typeface="+mn-ea"/>
              </a:rPr>
              <a:t>2</a:t>
            </a:r>
            <a:r>
              <a:rPr lang="zh-CN" altLang="en-US" sz="3200">
                <a:latin typeface="+mn-ea"/>
                <a:cs typeface="+mn-ea"/>
              </a:rPr>
              <a:t>、</a:t>
            </a:r>
            <a:r>
              <a:rPr lang="en-US" altLang="zh-CN" sz="3200">
                <a:latin typeface="+mn-ea"/>
                <a:cs typeface="+mn-ea"/>
              </a:rPr>
              <a:t>3</a:t>
            </a:r>
            <a:r>
              <a:rPr lang="zh-CN" altLang="en-US" sz="3200">
                <a:latin typeface="+mn-ea"/>
                <a:cs typeface="+mn-ea"/>
              </a:rPr>
              <a:t>小节，说一说，爷爷的话让我想起祖先会做什么呢？</a:t>
            </a:r>
            <a:endParaRPr lang="zh-CN" altLang="en-US" sz="3200">
              <a:latin typeface="+mn-ea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960" y="3284855"/>
            <a:ext cx="69710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在大树上摘野果，掏鹊蛋。</a:t>
            </a:r>
            <a:endParaRPr lang="zh-CN" altLang="en-US" sz="3200">
              <a:solidFill>
                <a:srgbClr val="FF0000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在草地上和野兔赛跑，看蘑菇打伞。</a:t>
            </a:r>
            <a:endParaRPr lang="zh-CN" altLang="en-US" sz="3200">
              <a:solidFill>
                <a:srgbClr val="FF0000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孩子们逗小松鼠，采野蔷薇，捉红蜻蜓，逮绿蝈蝈。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2" name="标题 1"/>
          <p:cNvSpPr txBox="1"/>
          <p:nvPr/>
        </p:nvSpPr>
        <p:spPr>
          <a:xfrm>
            <a:off x="163587" y="10194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43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4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9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5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0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095" y="1694815"/>
            <a:ext cx="7369810" cy="484505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2" name="标题 1"/>
          <p:cNvSpPr txBox="1"/>
          <p:nvPr/>
        </p:nvSpPr>
        <p:spPr>
          <a:xfrm>
            <a:off x="163587" y="10194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43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4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9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5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0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6482"/>
          <a:stretch>
            <a:fillRect/>
          </a:stretch>
        </p:blipFill>
        <p:spPr>
          <a:xfrm>
            <a:off x="7371715" y="2190115"/>
            <a:ext cx="4154805" cy="38855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85775" y="1713230"/>
            <a:ext cx="5423535" cy="4241165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2" name="标题 1"/>
          <p:cNvSpPr txBox="1"/>
          <p:nvPr/>
        </p:nvSpPr>
        <p:spPr>
          <a:xfrm>
            <a:off x="163587" y="10194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43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4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9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5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0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695960" y="1754505"/>
            <a:ext cx="107130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>
                <a:latin typeface="+mn-ea"/>
                <a:cs typeface="+mn-ea"/>
              </a:rPr>
              <a:t>阅读第</a:t>
            </a:r>
            <a:r>
              <a:rPr lang="en-US" altLang="zh-CN" sz="3200">
                <a:latin typeface="+mn-ea"/>
                <a:cs typeface="+mn-ea"/>
              </a:rPr>
              <a:t>4</a:t>
            </a:r>
            <a:r>
              <a:rPr lang="zh-CN" altLang="en-US" sz="3200">
                <a:latin typeface="+mn-ea"/>
                <a:cs typeface="+mn-ea"/>
              </a:rPr>
              <a:t>小节，想一想</a:t>
            </a:r>
            <a:r>
              <a:rPr lang="en-US" altLang="zh-CN" sz="3200">
                <a:latin typeface="+mn-ea"/>
                <a:cs typeface="+mn-ea"/>
              </a:rPr>
              <a:t>“</a:t>
            </a:r>
            <a:r>
              <a:rPr lang="zh-CN" altLang="en-US" sz="3200">
                <a:latin typeface="+mn-ea"/>
                <a:cs typeface="+mn-ea"/>
              </a:rPr>
              <a:t>祖先的摇篮</a:t>
            </a:r>
            <a:r>
              <a:rPr lang="en-US" altLang="zh-CN" sz="3200">
                <a:latin typeface="+mn-ea"/>
                <a:cs typeface="+mn-ea"/>
              </a:rPr>
              <a:t>”</a:t>
            </a:r>
            <a:r>
              <a:rPr lang="zh-CN" altLang="en-US" sz="3200">
                <a:latin typeface="+mn-ea"/>
                <a:cs typeface="+mn-ea"/>
              </a:rPr>
              <a:t>怎样才能地久天长，永远不被污染？</a:t>
            </a:r>
            <a:endParaRPr lang="zh-CN" altLang="en-US" sz="3200"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885" y="3759835"/>
            <a:ext cx="87185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</a:rPr>
              <a:t>1.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</a:rPr>
              <a:t>我们不应该滥砍滥伐，不要随便狩猎。</a:t>
            </a:r>
            <a:endParaRPr lang="zh-CN" altLang="en-US" sz="3200">
              <a:solidFill>
                <a:srgbClr val="FF0000"/>
              </a:solidFill>
              <a:latin typeface="+mn-ea"/>
              <a:cs typeface="+mn-ea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</a:rPr>
              <a:t>2.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</a:rPr>
              <a:t>森林附近不能开一些工厂，排放废气。</a:t>
            </a:r>
            <a:endParaRPr lang="zh-CN" altLang="en-US" sz="3200">
              <a:solidFill>
                <a:srgbClr val="FF0000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2" name="标题 1"/>
          <p:cNvSpPr txBox="1"/>
          <p:nvPr/>
        </p:nvSpPr>
        <p:spPr>
          <a:xfrm>
            <a:off x="163587" y="10194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想一想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43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4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9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5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0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564515" y="1958340"/>
            <a:ext cx="110623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600"/>
              <a:t>让我们像文中的小朋友一样插上想象的翅膀，说一说如果我们的祖先在森林里会做些什么事情呢？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565150" y="4134485"/>
            <a:ext cx="10280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钻木取火、集体狩猎、打造石器、建房搭窝。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文本框 2"/>
          <p:cNvSpPr txBox="1">
            <a:spLocks noChangeArrowheads="1"/>
          </p:cNvSpPr>
          <p:nvPr/>
        </p:nvSpPr>
        <p:spPr bwMode="auto">
          <a:xfrm>
            <a:off x="1294764" y="2324338"/>
            <a:ext cx="2879214" cy="1569660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 b="1">
                <a:solidFill>
                  <a:srgbClr val="5E0E04"/>
                </a:solidFill>
                <a:latin typeface="+mn-ea"/>
                <a:cs typeface="+mn-ea"/>
                <a:sym typeface="+mn-lt"/>
              </a:rPr>
              <a:t>目录</a:t>
            </a:r>
            <a:endParaRPr lang="zh-CN" altLang="en-US" sz="9600" b="1">
              <a:solidFill>
                <a:srgbClr val="5E0E04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8670" name="MH_Number_1">
            <a:hlinkClick r:id="rId2" action="ppaction://hlinksldjump"/>
          </p:cNvPr>
          <p:cNvSpPr/>
          <p:nvPr>
            <p:custDataLst>
              <p:tags r:id="rId3"/>
            </p:custDataLst>
          </p:nvPr>
        </p:nvSpPr>
        <p:spPr bwMode="auto">
          <a:xfrm>
            <a:off x="4606384" y="1282740"/>
            <a:ext cx="1200316" cy="471566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第一节</a:t>
            </a:r>
            <a:endParaRPr lang="en-US" altLang="zh-CN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1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51984" y="1145050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n cmpd="dbl">
                  <a:noFill/>
                </a:ln>
                <a:solidFill>
                  <a:schemeClr val="bg1"/>
                </a:solidFill>
              </a:rPr>
              <a:t>新课导入</a:t>
            </a:r>
            <a:endParaRPr lang="en-US" altLang="zh-CN">
              <a:ln cmpd="dbl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48672" name="MH_Number_2">
            <a:hlinkClick r:id="rId2" action="ppaction://hlinksldjump"/>
          </p:cNvPr>
          <p:cNvSpPr/>
          <p:nvPr>
            <p:custDataLst>
              <p:tags r:id="rId5"/>
            </p:custDataLst>
          </p:nvPr>
        </p:nvSpPr>
        <p:spPr bwMode="auto">
          <a:xfrm>
            <a:off x="4617817" y="2380199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第二节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31788" y="2241585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整体感知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74" name="MH_Number_1">
            <a:hlinkClick r:id="rId2" action="ppaction://hlinksldjump"/>
          </p:cNvPr>
          <p:cNvSpPr/>
          <p:nvPr>
            <p:custDataLst>
              <p:tags r:id="rId7"/>
            </p:custDataLst>
          </p:nvPr>
        </p:nvSpPr>
        <p:spPr bwMode="auto">
          <a:xfrm>
            <a:off x="4623227" y="3422432"/>
            <a:ext cx="1200316" cy="471566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第三节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5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51984" y="3275273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n cmpd="dbl">
                  <a:noFill/>
                </a:ln>
                <a:solidFill>
                  <a:schemeClr val="bg1"/>
                </a:solidFill>
              </a:rPr>
              <a:t>深入探究</a:t>
            </a:r>
            <a:endParaRPr lang="en-US" altLang="zh-CN">
              <a:ln cmpd="dbl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48676" name="MH_Number_2">
            <a:hlinkClick r:id="rId2" action="ppaction://hlinksldjump"/>
          </p:cNvPr>
          <p:cNvSpPr/>
          <p:nvPr>
            <p:custDataLst>
              <p:tags r:id="rId9"/>
            </p:custDataLst>
          </p:nvPr>
        </p:nvSpPr>
        <p:spPr bwMode="auto">
          <a:xfrm>
            <a:off x="4610330" y="4438477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第四节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7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68218" y="1178737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拓展延伸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78" name="MH_Number_2">
            <a:hlinkClick r:id="rId2" action="ppaction://hlinksldjump"/>
          </p:cNvPr>
          <p:cNvSpPr/>
          <p:nvPr>
            <p:custDataLst>
              <p:tags r:id="rId11"/>
            </p:custDataLst>
          </p:nvPr>
        </p:nvSpPr>
        <p:spPr bwMode="auto">
          <a:xfrm>
            <a:off x="8429810" y="1333514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第五节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9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814574" y="2218061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板书设计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80" name="MH_Number_2">
            <a:hlinkClick r:id="rId2" action="ppaction://hlinksldjump"/>
          </p:cNvPr>
          <p:cNvSpPr/>
          <p:nvPr>
            <p:custDataLst>
              <p:tags r:id="rId13"/>
            </p:custDataLst>
          </p:nvPr>
        </p:nvSpPr>
        <p:spPr bwMode="auto">
          <a:xfrm>
            <a:off x="8426704" y="2381405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第六节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1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951984" y="4292267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课堂小结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82" name="MH_Number_2">
            <a:hlinkClick r:id="rId2" action="ppaction://hlinksldjump"/>
          </p:cNvPr>
          <p:cNvSpPr/>
          <p:nvPr>
            <p:custDataLst>
              <p:tags r:id="rId15"/>
            </p:custDataLst>
          </p:nvPr>
        </p:nvSpPr>
        <p:spPr bwMode="auto">
          <a:xfrm>
            <a:off x="8436846" y="3449554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第七节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814574" y="3308474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布置作业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9" grpId="0"/>
      <p:bldP spid="1048670" grpId="0" animBg="1"/>
      <p:bldP spid="1048671" grpId="0"/>
      <p:bldP spid="1048672" grpId="0" animBg="1"/>
      <p:bldP spid="1048673" grpId="0"/>
      <p:bldP spid="1048674" grpId="0" animBg="1"/>
      <p:bldP spid="1048675" grpId="0"/>
      <p:bldP spid="1048676" grpId="0" animBg="1"/>
      <p:bldP spid="1048677" grpId="0"/>
      <p:bldP spid="1048678" grpId="0" animBg="1"/>
      <p:bldP spid="1048679" grpId="0"/>
      <p:bldP spid="1048680" grpId="0" animBg="1"/>
      <p:bldP spid="1048681" grpId="0"/>
      <p:bldP spid="1048682" grpId="0" animBg="1"/>
      <p:bldP spid="104868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2" name="标题 1"/>
          <p:cNvSpPr txBox="1"/>
          <p:nvPr/>
        </p:nvSpPr>
        <p:spPr>
          <a:xfrm>
            <a:off x="163587" y="10194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想一想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43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4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9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5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0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0260" y="1937385"/>
            <a:ext cx="4582795" cy="420560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3503" b="19632"/>
          <a:stretch>
            <a:fillRect/>
          </a:stretch>
        </p:blipFill>
        <p:spPr>
          <a:xfrm>
            <a:off x="5734685" y="1856740"/>
            <a:ext cx="6249035" cy="436753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课 堂 小 结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第四节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7" name="矩形 1"/>
          <p:cNvSpPr>
            <a:spLocks noChangeArrowheads="1"/>
          </p:cNvSpPr>
          <p:nvPr/>
        </p:nvSpPr>
        <p:spPr bwMode="auto">
          <a:xfrm>
            <a:off x="833755" y="1861820"/>
            <a:ext cx="6445250" cy="388683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noProof="0" dirty="0"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200" noProof="0" dirty="0">
                <a:latin typeface="+mn-ea"/>
                <a:ea typeface="+mn-ea"/>
                <a:cs typeface="+mn-ea"/>
                <a:sym typeface="+mn-ea"/>
              </a:rPr>
              <a:t>通过本课的学习，我们不仅认识了更多的生词，我们还感受到原始森林的美好景象，体会到诗歌的美。让我们继续遨游在语文乐园，收获更多的快乐吧！</a:t>
            </a:r>
            <a:endParaRPr lang="zh-CN" altLang="en-US" sz="3200" noProof="0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048948" name="标题 1"/>
          <p:cNvSpPr txBox="1"/>
          <p:nvPr/>
        </p:nvSpPr>
        <p:spPr>
          <a:xfrm>
            <a:off x="307975" y="100041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课堂小结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21" name="图形 1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4" y="1089126"/>
            <a:ext cx="726033" cy="395658"/>
          </a:xfrm>
          <a:prstGeom prst="rect">
            <a:avLst/>
          </a:prstGeom>
        </p:spPr>
      </p:pic>
      <p:grpSp>
        <p:nvGrpSpPr>
          <p:cNvPr id="110" name="组合 30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49" name="矩形 31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0" name="矩形 32"/>
            <p:cNvSpPr/>
            <p:nvPr/>
          </p:nvSpPr>
          <p:spPr>
            <a:xfrm>
              <a:off x="4967287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1" name="文本框 33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48" name="直接连接符 34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2" name="文本框 35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3" name="文本框 36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4" name="文本框 37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5" name="文本框 38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6" name="文本框 39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49" name="直接连接符 40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0" name="直接连接符 41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1" name="直接连接符 42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2" name="直接连接符 43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7" name="文本框 44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3" name="直接连接符 45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9005" y="1861820"/>
            <a:ext cx="4912995" cy="499618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拓 展 延 伸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第五节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标题 1"/>
          <p:cNvSpPr txBox="1"/>
          <p:nvPr/>
        </p:nvSpPr>
        <p:spPr>
          <a:xfrm>
            <a:off x="287849" y="10077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拓展延伸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保护地球的宣传语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97227" name="图形 2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69" y="1089126"/>
            <a:ext cx="648072" cy="353173"/>
          </a:xfrm>
          <a:prstGeom prst="rect">
            <a:avLst/>
          </a:prstGeom>
        </p:spPr>
      </p:pic>
      <p:grpSp>
        <p:nvGrpSpPr>
          <p:cNvPr id="113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6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3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4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54" name="直接连接符 30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65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6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7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8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9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5" name="直接连接符 36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6" name="直接连接符 37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7" name="直接连接符 38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8" name="直接连接符 39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70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9" name="直接连接符 41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052195" y="1819910"/>
            <a:ext cx="89865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 dirty="0">
                <a:latin typeface="+mn-ea"/>
                <a:cs typeface="+mn-ea"/>
              </a:rPr>
              <a:t>1、保护环境是每一位公民应尽的责任。</a:t>
            </a:r>
            <a:endParaRPr lang="zh-CN" altLang="en-US" sz="3200" dirty="0">
              <a:latin typeface="+mn-ea"/>
              <a:cs typeface="+mn-ea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dirty="0">
                <a:latin typeface="+mn-ea"/>
                <a:cs typeface="+mn-ea"/>
              </a:rPr>
              <a:t>2、绿色象征生命，珍惜生命，环保第一。</a:t>
            </a:r>
            <a:endParaRPr lang="zh-CN" altLang="en-US" sz="3200" dirty="0">
              <a:latin typeface="+mn-ea"/>
              <a:cs typeface="+mn-ea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dirty="0">
                <a:latin typeface="+mn-ea"/>
                <a:cs typeface="+mn-ea"/>
              </a:rPr>
              <a:t>3、保护环境山河美，持续发展事业兴。</a:t>
            </a:r>
            <a:endParaRPr lang="zh-CN" altLang="en-US" sz="3200" dirty="0">
              <a:latin typeface="+mn-ea"/>
              <a:cs typeface="+mn-ea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dirty="0">
                <a:latin typeface="+mn-ea"/>
                <a:cs typeface="+mn-ea"/>
              </a:rPr>
              <a:t>4、人间知音难觅，校园草坪难培。</a:t>
            </a:r>
            <a:endParaRPr lang="zh-CN" altLang="en-US" sz="3200" dirty="0">
              <a:latin typeface="+mn-ea"/>
              <a:cs typeface="+mn-ea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dirty="0">
                <a:latin typeface="+mn-ea"/>
                <a:cs typeface="+mn-ea"/>
              </a:rPr>
              <a:t>5、为了地球上的生命</a:t>
            </a:r>
            <a:r>
              <a:rPr lang="en-US" altLang="zh-CN" sz="3200" dirty="0">
                <a:latin typeface="+mn-ea"/>
                <a:cs typeface="+mn-ea"/>
              </a:rPr>
              <a:t>——</a:t>
            </a:r>
            <a:r>
              <a:rPr lang="zh-CN" altLang="en-US" sz="3200" dirty="0">
                <a:latin typeface="+mn-ea"/>
                <a:cs typeface="+mn-ea"/>
              </a:rPr>
              <a:t>拯救我们的海洋。</a:t>
            </a:r>
            <a:endParaRPr lang="zh-CN" altLang="en-US" sz="3200" dirty="0">
              <a:latin typeface="+mn-ea"/>
              <a:cs typeface="+mn-ea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板 书 设 计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第六节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5" name="矩形 3"/>
          <p:cNvSpPr>
            <a:spLocks noChangeArrowheads="1"/>
          </p:cNvSpPr>
          <p:nvPr/>
        </p:nvSpPr>
        <p:spPr bwMode="auto">
          <a:xfrm>
            <a:off x="307961" y="3350703"/>
            <a:ext cx="2640358" cy="829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B819B"/>
                </a:solidFill>
                <a:latin typeface="+mn-ea"/>
                <a:ea typeface="+mn-ea"/>
              </a:rPr>
              <a:t>祖先的摇篮</a:t>
            </a:r>
            <a:endParaRPr lang="zh-CN" altLang="en-US" sz="3200" b="1">
              <a:solidFill>
                <a:srgbClr val="0B819B"/>
              </a:solidFill>
              <a:latin typeface="+mn-ea"/>
              <a:ea typeface="+mn-ea"/>
            </a:endParaRPr>
          </a:p>
        </p:txBody>
      </p:sp>
      <p:sp>
        <p:nvSpPr>
          <p:cNvPr id="1048986" name="矩形 67"/>
          <p:cNvSpPr/>
          <p:nvPr/>
        </p:nvSpPr>
        <p:spPr>
          <a:xfrm>
            <a:off x="3193221" y="1817255"/>
            <a:ext cx="556611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+mn-ea"/>
              </a:rPr>
              <a:t>原始森林</a:t>
            </a:r>
            <a:endParaRPr lang="zh-CN" altLang="en-US" sz="3200" b="1">
              <a:latin typeface="+mn-ea"/>
            </a:endParaRPr>
          </a:p>
        </p:txBody>
      </p:sp>
      <p:sp>
        <p:nvSpPr>
          <p:cNvPr id="1048987" name="矩形 68"/>
          <p:cNvSpPr/>
          <p:nvPr/>
        </p:nvSpPr>
        <p:spPr>
          <a:xfrm>
            <a:off x="3111197" y="3473814"/>
            <a:ext cx="556611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+mn-ea"/>
              </a:rPr>
              <a:t>祖先的生活情景</a:t>
            </a:r>
            <a:endParaRPr lang="zh-CN" altLang="en-US" sz="3200" b="1">
              <a:latin typeface="+mn-ea"/>
            </a:endParaRPr>
          </a:p>
        </p:txBody>
      </p:sp>
      <p:sp>
        <p:nvSpPr>
          <p:cNvPr id="1048988" name="矩形 69"/>
          <p:cNvSpPr/>
          <p:nvPr/>
        </p:nvSpPr>
        <p:spPr>
          <a:xfrm>
            <a:off x="3201609" y="5052268"/>
            <a:ext cx="475481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+mn-ea"/>
              </a:rPr>
              <a:t>感叹美好</a:t>
            </a:r>
            <a:endParaRPr lang="zh-CN" altLang="en-US" sz="3200" b="1">
              <a:latin typeface="+mn-ea"/>
            </a:endParaRPr>
          </a:p>
        </p:txBody>
      </p:sp>
      <p:sp>
        <p:nvSpPr>
          <p:cNvPr id="1048989" name="矩形 44"/>
          <p:cNvSpPr/>
          <p:nvPr/>
        </p:nvSpPr>
        <p:spPr>
          <a:xfrm>
            <a:off x="6731000" y="2612689"/>
            <a:ext cx="434721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FF0000"/>
                </a:solidFill>
                <a:latin typeface="+mn-ea"/>
              </a:rPr>
              <a:t>摘野果、掏鹊蛋</a:t>
            </a:r>
            <a:endParaRPr lang="zh-CN" altLang="zh-CN" sz="240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FF0000"/>
                </a:solidFill>
                <a:latin typeface="+mn-ea"/>
              </a:rPr>
              <a:t>和野兔赛跑、看蘑菇打伞</a:t>
            </a:r>
            <a:endParaRPr lang="zh-CN" altLang="zh-CN" sz="240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FF0000"/>
                </a:solidFill>
                <a:latin typeface="+mn-ea"/>
              </a:rPr>
              <a:t>逗小松鼠、采野蔷薇</a:t>
            </a:r>
            <a:endParaRPr lang="zh-CN" altLang="zh-CN" sz="240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FF0000"/>
                </a:solidFill>
                <a:latin typeface="+mn-ea"/>
              </a:rPr>
              <a:t>捉红蜻蜓、逮绿蝈蝈</a:t>
            </a:r>
            <a:endParaRPr lang="zh-CN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48990" name="矩形 45"/>
          <p:cNvSpPr/>
          <p:nvPr/>
        </p:nvSpPr>
        <p:spPr>
          <a:xfrm>
            <a:off x="5749304" y="1683148"/>
            <a:ext cx="323723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一望无际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48991" name="标题 1"/>
          <p:cNvSpPr txBox="1"/>
          <p:nvPr/>
        </p:nvSpPr>
        <p:spPr>
          <a:xfrm>
            <a:off x="91141" y="1046509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板书设计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37" name="图形 3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267" y="1091698"/>
            <a:ext cx="720080" cy="392414"/>
          </a:xfrm>
          <a:prstGeom prst="rect">
            <a:avLst/>
          </a:prstGeom>
        </p:spPr>
      </p:pic>
      <p:sp>
        <p:nvSpPr>
          <p:cNvPr id="1048992" name="左大括号 32"/>
          <p:cNvSpPr/>
          <p:nvPr/>
        </p:nvSpPr>
        <p:spPr>
          <a:xfrm>
            <a:off x="6215688" y="2925108"/>
            <a:ext cx="498157" cy="1682115"/>
          </a:xfrm>
          <a:prstGeom prst="leftBrace">
            <a:avLst>
              <a:gd name="adj1" fmla="val 41656"/>
              <a:gd name="adj2" fmla="val 49841"/>
            </a:avLst>
          </a:prstGeom>
          <a:ln>
            <a:solidFill>
              <a:srgbClr val="4B416F"/>
            </a:solidFill>
            <a:prstDash val="lgDash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18" name="组合 5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93" name="矩形 58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4" name="矩形 59"/>
            <p:cNvSpPr/>
            <p:nvPr/>
          </p:nvSpPr>
          <p:spPr>
            <a:xfrm>
              <a:off x="7954056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5" name="文本框 60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66" name="直接连接符 61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96" name="文本框 62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7" name="文本框 63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8" name="文本框 64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9" name="文本框 65"/>
            <p:cNvSpPr txBox="1"/>
            <p:nvPr/>
          </p:nvSpPr>
          <p:spPr>
            <a:xfrm>
              <a:off x="6550694" y="8330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9000" name="文本框 66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67" name="直接连接符 73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8" name="直接连接符 75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9" name="直接连接符 76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0" name="直接连接符 77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01" name="文本框 7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71" name="直接连接符 79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740" name="AutoShape 5"/>
          <p:cNvSpPr/>
          <p:nvPr/>
        </p:nvSpPr>
        <p:spPr>
          <a:xfrm>
            <a:off x="2583829" y="2208973"/>
            <a:ext cx="609600" cy="3313430"/>
          </a:xfrm>
          <a:prstGeom prst="leftBrace">
            <a:avLst>
              <a:gd name="adj1" fmla="val 5013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2800">
              <a:solidFill>
                <a:srgbClr val="4B416F"/>
              </a:solidFill>
              <a:latin typeface="+mn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7945" y="1948148"/>
            <a:ext cx="609601" cy="261300"/>
          </a:xfrm>
          <a:prstGeom prst="rect">
            <a:avLst/>
          </a:prstGeom>
        </p:spPr>
      </p:pic>
      <p:sp>
        <p:nvSpPr>
          <p:cNvPr id="2" name="左大括号 32"/>
          <p:cNvSpPr/>
          <p:nvPr/>
        </p:nvSpPr>
        <p:spPr>
          <a:xfrm flipH="1">
            <a:off x="10109200" y="1817370"/>
            <a:ext cx="497840" cy="3925570"/>
          </a:xfrm>
          <a:prstGeom prst="leftBrace">
            <a:avLst>
              <a:gd name="adj1" fmla="val 41656"/>
              <a:gd name="adj2" fmla="val 49841"/>
            </a:avLst>
          </a:prstGeom>
          <a:ln>
            <a:solidFill>
              <a:srgbClr val="4B416F"/>
            </a:solidFill>
            <a:prstDash val="lgDash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07040" y="3166110"/>
            <a:ext cx="11499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热爱</a:t>
            </a:r>
            <a:endParaRPr lang="zh-CN" altLang="en-US" sz="3600"/>
          </a:p>
          <a:p>
            <a:r>
              <a:rPr lang="zh-CN" altLang="en-US" sz="3600"/>
              <a:t>自然</a:t>
            </a:r>
            <a:endParaRPr lang="zh-CN" altLang="en-US" sz="360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85" grpId="0"/>
      <p:bldP spid="1048986" grpId="0"/>
      <p:bldP spid="1048987" grpId="0"/>
      <p:bldP spid="1048988" grpId="0"/>
      <p:bldP spid="1048989" grpId="0"/>
      <p:bldP spid="1048990" grpId="0"/>
      <p:bldP spid="1048992" grpId="0" animBg="1"/>
      <p:bldP spid="1048740" grpId="0" animBg="1"/>
      <p:bldP spid="2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布 置 作 业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第七节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7" name="标题 1"/>
          <p:cNvSpPr txBox="1"/>
          <p:nvPr/>
        </p:nvSpPr>
        <p:spPr>
          <a:xfrm>
            <a:off x="754346" y="1045414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布置作业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43" name="图形 2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5" y="1089126"/>
            <a:ext cx="646856" cy="352510"/>
          </a:xfrm>
          <a:prstGeom prst="rect">
            <a:avLst/>
          </a:prstGeom>
        </p:spPr>
      </p:pic>
      <p:grpSp>
        <p:nvGrpSpPr>
          <p:cNvPr id="121" name="组合 25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9008" name="矩形 26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9009" name="矩形 27"/>
            <p:cNvSpPr/>
            <p:nvPr/>
          </p:nvSpPr>
          <p:spPr>
            <a:xfrm>
              <a:off x="9395308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9010" name="文本框 28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2" name="直接连接符 29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1" name="文本框 30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2" name="文本框 31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3" name="文本框 32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4" name="文本框 33"/>
            <p:cNvSpPr txBox="1"/>
            <p:nvPr/>
          </p:nvSpPr>
          <p:spPr>
            <a:xfrm>
              <a:off x="6550694" y="7975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5" name="文本框 34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3" name="直接连接符 35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4" name="直接连接符 36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5" name="直接连接符 37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6" name="直接连接符 38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6" name="文本框 39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7" name="直接连接符 40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9017" name="矩形 1"/>
          <p:cNvSpPr>
            <a:spLocks noChangeArrowheads="1"/>
          </p:cNvSpPr>
          <p:nvPr/>
        </p:nvSpPr>
        <p:spPr bwMode="auto">
          <a:xfrm>
            <a:off x="754380" y="2739390"/>
            <a:ext cx="7512685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b="1">
                <a:latin typeface="+mn-ea"/>
                <a:ea typeface="+mn-ea"/>
              </a:rPr>
              <a:t>在小组里有感情朗读，互相评价。</a:t>
            </a:r>
            <a:endParaRPr lang="zh-CN" altLang="en-US" sz="4000" b="1"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63313" y="1441346"/>
            <a:ext cx="5085184" cy="5085184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9" name="矩形 8"/>
          <p:cNvSpPr/>
          <p:nvPr/>
        </p:nvSpPr>
        <p:spPr>
          <a:xfrm>
            <a:off x="1905" y="3178993"/>
            <a:ext cx="12190095" cy="3679007"/>
          </a:xfrm>
          <a:prstGeom prst="rect">
            <a:avLst/>
          </a:prstGeom>
          <a:solidFill>
            <a:srgbClr val="758A46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030" name="椭圆 99"/>
          <p:cNvSpPr/>
          <p:nvPr/>
        </p:nvSpPr>
        <p:spPr>
          <a:xfrm>
            <a:off x="3397749" y="2636912"/>
            <a:ext cx="1310909" cy="1310909"/>
          </a:xfrm>
          <a:prstGeom prst="ellipse">
            <a:avLst/>
          </a:prstGeom>
          <a:solidFill>
            <a:srgbClr val="F1F1F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1" name="椭圆 101"/>
          <p:cNvSpPr/>
          <p:nvPr/>
        </p:nvSpPr>
        <p:spPr>
          <a:xfrm>
            <a:off x="4801222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2" name="椭圆 102"/>
          <p:cNvSpPr/>
          <p:nvPr/>
        </p:nvSpPr>
        <p:spPr>
          <a:xfrm>
            <a:off x="6204695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观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3" name="椭圆 103"/>
          <p:cNvSpPr/>
          <p:nvPr/>
        </p:nvSpPr>
        <p:spPr>
          <a:xfrm>
            <a:off x="7608168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看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104903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99900" y="108712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048659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新 课 导 入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第一节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标题 1"/>
          <p:cNvSpPr txBox="1"/>
          <p:nvPr/>
        </p:nvSpPr>
        <p:spPr>
          <a:xfrm>
            <a:off x="767408" y="102240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新课导入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5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617" name="矩形 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8" name="矩形 3"/>
            <p:cNvSpPr/>
            <p:nvPr/>
          </p:nvSpPr>
          <p:spPr>
            <a:xfrm>
              <a:off x="334963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9" name="文本框 4"/>
            <p:cNvSpPr txBox="1"/>
            <p:nvPr/>
          </p:nvSpPr>
          <p:spPr>
            <a:xfrm>
              <a:off x="307975" y="92075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rgbClr val="4D8E57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rgbClr val="4D8E57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46" name="直接连接符 5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0" name="文本框 6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1" name="文本框 7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2" name="文本框 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3" name="文本框 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4" name="文本框 1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47" name="直接连接符 19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20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21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22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5" name="文本框 1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51" name="直接连接符 24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63" name="图形 1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640" y="869951"/>
            <a:ext cx="668917" cy="668917"/>
          </a:xfrm>
          <a:prstGeom prst="rect">
            <a:avLst/>
          </a:prstGeom>
        </p:spPr>
      </p:pic>
      <p:sp>
        <p:nvSpPr>
          <p:cNvPr id="1048626" name="矩形 11"/>
          <p:cNvSpPr/>
          <p:nvPr/>
        </p:nvSpPr>
        <p:spPr>
          <a:xfrm>
            <a:off x="885362" y="1672219"/>
            <a:ext cx="7029415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3600" b="1" kern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1" y="1862770"/>
            <a:ext cx="928903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222222"/>
                </a:solidFill>
                <a:latin typeface="+mn-ea"/>
              </a:rPr>
              <a:t>    </a:t>
            </a:r>
            <a:endParaRPr lang="zh-CN" altLang="en-US" sz="280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715" y="1862455"/>
            <a:ext cx="68224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200" dirty="0"/>
              <a:t>        </a:t>
            </a:r>
            <a:r>
              <a:rPr lang="en-US" altLang="zh-CN" sz="3200" dirty="0">
                <a:latin typeface="+mn-ea"/>
              </a:rPr>
              <a:t>“</a:t>
            </a:r>
            <a:r>
              <a:rPr lang="en-US" altLang="zh-CN" sz="3200" dirty="0"/>
              <a:t> </a:t>
            </a:r>
            <a:r>
              <a:rPr lang="zh-CN" altLang="en-US" sz="3200" dirty="0"/>
              <a:t>蓝天是摇篮，摇着星宝宝，白云轻轻飘，星宝宝睡着了。</a:t>
            </a:r>
            <a:r>
              <a:rPr lang="en-US" altLang="zh-CN" sz="3200" dirty="0">
                <a:latin typeface="+mn-ea"/>
              </a:rPr>
              <a:t>”</a:t>
            </a:r>
            <a:r>
              <a:rPr lang="zh-CN" altLang="en-US" sz="3200" dirty="0">
                <a:latin typeface="+mn-ea"/>
              </a:rPr>
              <a:t>同学们在美妙的是诗歌中我们了解到摇篮的温馨，那大家知道中华民族</a:t>
            </a:r>
            <a:r>
              <a:rPr lang="en-US" altLang="zh-CN" sz="3200" dirty="0">
                <a:latin typeface="+mn-ea"/>
              </a:rPr>
              <a:t>“</a:t>
            </a:r>
            <a:r>
              <a:rPr lang="zh-CN" altLang="en-US" sz="3200" dirty="0">
                <a:latin typeface="+mn-ea"/>
              </a:rPr>
              <a:t>祖先的摇篮</a:t>
            </a:r>
            <a:r>
              <a:rPr lang="en-US" altLang="zh-CN" sz="3200" dirty="0">
                <a:latin typeface="+mn-ea"/>
              </a:rPr>
              <a:t>”</a:t>
            </a:r>
            <a:r>
              <a:rPr lang="zh-CN" altLang="en-US" sz="3200" dirty="0">
                <a:latin typeface="+mn-ea"/>
              </a:rPr>
              <a:t>在哪吗？</a:t>
            </a:r>
            <a:endParaRPr lang="zh-CN" altLang="en-US" sz="3200" dirty="0"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38745" y="2203450"/>
            <a:ext cx="4084955" cy="3310255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6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标题 1"/>
          <p:cNvSpPr txBox="1"/>
          <p:nvPr/>
        </p:nvSpPr>
        <p:spPr>
          <a:xfrm>
            <a:off x="767408" y="102240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新课导入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祖先的摇篮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5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617" name="矩形 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8" name="矩形 3"/>
            <p:cNvSpPr/>
            <p:nvPr/>
          </p:nvSpPr>
          <p:spPr>
            <a:xfrm>
              <a:off x="334963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9" name="文本框 4"/>
            <p:cNvSpPr txBox="1"/>
            <p:nvPr/>
          </p:nvSpPr>
          <p:spPr>
            <a:xfrm>
              <a:off x="307975" y="92075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rgbClr val="4D8E57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rgbClr val="4D8E57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46" name="直接连接符 5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0" name="文本框 6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1" name="文本框 7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2" name="文本框 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3" name="文本框 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4" name="文本框 1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47" name="直接连接符 19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20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21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22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5" name="文本框 1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51" name="直接连接符 24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63" name="图形 1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640" y="869951"/>
            <a:ext cx="668917" cy="668917"/>
          </a:xfrm>
          <a:prstGeom prst="rect">
            <a:avLst/>
          </a:prstGeom>
        </p:spPr>
      </p:pic>
      <p:sp>
        <p:nvSpPr>
          <p:cNvPr id="1048626" name="矩形 11"/>
          <p:cNvSpPr/>
          <p:nvPr/>
        </p:nvSpPr>
        <p:spPr>
          <a:xfrm>
            <a:off x="885362" y="1672219"/>
            <a:ext cx="7029415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3600" b="1" kern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1" y="1862770"/>
            <a:ext cx="928903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222222"/>
                </a:solidFill>
                <a:latin typeface="+mn-ea"/>
              </a:rPr>
              <a:t>    </a:t>
            </a:r>
            <a:endParaRPr lang="zh-CN" altLang="en-US" sz="2800"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3570" y="1849120"/>
            <a:ext cx="5419725" cy="3604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550660" y="1849120"/>
            <a:ext cx="5184140" cy="36175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09477" y="5790617"/>
            <a:ext cx="3682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原始森林</a:t>
            </a:r>
            <a:endParaRPr lang="zh-CN" altLang="en-US" sz="400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6" grpId="2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3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4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整 体 感 知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第二节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 txBox="1"/>
          <p:nvPr/>
        </p:nvSpPr>
        <p:spPr>
          <a:xfrm>
            <a:off x="817726" y="949465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学习目标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2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583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4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5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28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6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7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8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9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90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2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33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5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9938" y="1898613"/>
            <a:ext cx="109166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+mn-ea"/>
              </a:rPr>
              <a:t>1.</a:t>
            </a:r>
            <a:r>
              <a:rPr lang="zh-CN" altLang="en-US" sz="3200" dirty="0" smtClean="0">
                <a:latin typeface="+mn-ea"/>
              </a:rPr>
              <a:t>认识“祖、掏”等生字</a:t>
            </a:r>
            <a:r>
              <a:rPr lang="zh-CN" altLang="en-US" sz="3200" dirty="0">
                <a:latin typeface="+mn-ea"/>
              </a:rPr>
              <a:t>，会</a:t>
            </a:r>
            <a:r>
              <a:rPr lang="zh-CN" altLang="en-US" sz="3200" dirty="0" smtClean="0">
                <a:latin typeface="+mn-ea"/>
              </a:rPr>
              <a:t>写“祖、啊”等生字</a:t>
            </a:r>
            <a:r>
              <a:rPr lang="zh-CN" altLang="en-US" sz="3200" dirty="0">
                <a:latin typeface="+mn-ea"/>
              </a:rPr>
              <a:t>。</a:t>
            </a:r>
            <a:r>
              <a:rPr lang="zh-CN" altLang="en-US" sz="3200" dirty="0" smtClean="0">
                <a:latin typeface="+mn-ea"/>
              </a:rPr>
              <a:t> </a:t>
            </a:r>
            <a:endParaRPr lang="zh-CN" altLang="en-US" sz="3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2</a:t>
            </a:r>
            <a:r>
              <a:rPr lang="en-US" altLang="zh-CN" sz="3200" dirty="0">
                <a:latin typeface="+mn-ea"/>
              </a:rPr>
              <a:t>.</a:t>
            </a:r>
            <a:r>
              <a:rPr lang="zh-CN" altLang="en-US" sz="3200" dirty="0" smtClean="0">
                <a:latin typeface="+mn-ea"/>
              </a:rPr>
              <a:t>继续</a:t>
            </a:r>
            <a:r>
              <a:rPr lang="zh-CN" altLang="en-US" sz="3200" dirty="0">
                <a:latin typeface="+mn-ea"/>
              </a:rPr>
              <a:t>培养学生正确、流利、有感情地朗读课文的能力。</a:t>
            </a:r>
            <a:endParaRPr lang="zh-CN" altLang="en-US" sz="3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3.</a:t>
            </a:r>
            <a:r>
              <a:rPr lang="zh-CN" altLang="en-US" sz="3200" dirty="0" smtClean="0">
                <a:latin typeface="+mn-ea"/>
              </a:rPr>
              <a:t>培养</a:t>
            </a:r>
            <a:r>
              <a:rPr lang="zh-CN" altLang="en-US" sz="3200" dirty="0">
                <a:latin typeface="+mn-ea"/>
              </a:rPr>
              <a:t>学生热爱大自然和热爱生活的美好情感。</a:t>
            </a:r>
            <a:endParaRPr lang="zh-CN" altLang="en-US" sz="3200" dirty="0"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087485" y="4206875"/>
            <a:ext cx="2660650" cy="2577465"/>
          </a:xfrm>
          <a:prstGeom prst="rect">
            <a:avLst/>
          </a:prstGeom>
          <a:ln>
            <a:solidFill>
              <a:schemeClr val="bg1"/>
            </a:solidFill>
          </a:ln>
          <a:effectLst>
            <a:softEdge rad="127000"/>
          </a:effectLst>
        </p:spPr>
      </p:pic>
    </p:spTree>
  </p:cSld>
  <p:clrMapOvr>
    <a:masterClrMapping/>
  </p:clrMapOvr>
  <p:transition spd="slow" advTm="3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标题 1"/>
          <p:cNvSpPr txBox="1"/>
          <p:nvPr/>
        </p:nvSpPr>
        <p:spPr>
          <a:xfrm>
            <a:off x="714182" y="935580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我会读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 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23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4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7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3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8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15386" y="1977960"/>
            <a:ext cx="1841915" cy="1729603"/>
          </a:xfrm>
          <a:prstGeom prst="rect">
            <a:avLst/>
          </a:prstGeom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957301" y="1977960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794701" y="1975600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8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623501" y="1975599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2383034" y="1980722"/>
            <a:ext cx="720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祖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178161" y="1968576"/>
            <a:ext cx="1024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掏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55959" y="1998837"/>
            <a:ext cx="1016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逗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82052" y="1998837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蔷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95456" y="4365104"/>
            <a:ext cx="1841915" cy="1729603"/>
          </a:xfrm>
          <a:prstGeom prst="rect">
            <a:avLst/>
          </a:prstGeom>
        </p:spPr>
      </p:pic>
      <p:pic>
        <p:nvPicPr>
          <p:cNvPr id="50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937371" y="4365104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774771" y="4362744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2363104" y="4367866"/>
            <a:ext cx="720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薇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63303" y="4419006"/>
            <a:ext cx="1024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逮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78553" y="4370008"/>
            <a:ext cx="101606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忆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67608" y="1537172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</a:t>
            </a:r>
            <a:r>
              <a:rPr lang="en-US" altLang="zh-CN" sz="2400" smtClean="0"/>
              <a:t> </a:t>
            </a:r>
            <a:r>
              <a:rPr lang="en-US" altLang="zh-CN" sz="2000" err="1" smtClean="0"/>
              <a:t>zǔ                           t</a:t>
            </a:r>
            <a:r>
              <a:rPr lang="en-US" altLang="zh-CN" sz="2000" err="1" smtClean="0">
                <a:latin typeface="+mn-ea"/>
              </a:rPr>
              <a:t>ā</a:t>
            </a:r>
            <a:r>
              <a:rPr lang="en-US" altLang="zh-CN" sz="2000" err="1" smtClean="0"/>
              <a:t>o                         dòu                        qi</a:t>
            </a:r>
            <a:r>
              <a:rPr lang="en-US" altLang="zh-CN" sz="2000" err="1" smtClean="0">
                <a:latin typeface="+mn-ea"/>
              </a:rPr>
              <a:t>á</a:t>
            </a:r>
            <a:r>
              <a:rPr lang="en-US" altLang="zh-CN" sz="2000" err="1" smtClean="0"/>
              <a:t>n</a:t>
            </a:r>
            <a:r>
              <a:rPr lang="en-US" altLang="zh-CN" err="1" smtClean="0">
                <a:latin typeface="+mn-lt"/>
              </a:rPr>
              <a:t>g</a:t>
            </a:r>
            <a:endParaRPr lang="zh-CN" altLang="en-US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95600" y="3861048"/>
            <a:ext cx="525658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</a:t>
            </a:r>
            <a:r>
              <a:rPr lang="en-US" altLang="zh-CN" smtClean="0"/>
              <a:t> </a:t>
            </a:r>
            <a:r>
              <a:rPr lang="en-US" altLang="zh-CN" sz="2000" err="1" smtClean="0"/>
              <a:t>wēi</a:t>
            </a:r>
            <a:r>
              <a:rPr lang="en-US" altLang="zh-CN" sz="2000"/>
              <a:t>                          </a:t>
            </a:r>
            <a:r>
              <a:rPr lang="en-US" altLang="zh-CN" sz="2000" err="1" smtClean="0"/>
              <a:t>d</a:t>
            </a:r>
            <a:r>
              <a:rPr lang="en-US" altLang="zh-CN" sz="2000" err="1" smtClean="0">
                <a:latin typeface="+mn-ea"/>
              </a:rPr>
              <a:t>ǎ</a:t>
            </a:r>
            <a:r>
              <a:rPr lang="en-US" altLang="zh-CN" sz="2000" err="1" smtClean="0"/>
              <a:t>i                            yì</a:t>
            </a:r>
            <a:endParaRPr lang="en-US" altLang="zh-CN" sz="2000" err="1" smtClean="0"/>
          </a:p>
        </p:txBody>
      </p:sp>
    </p:spTree>
  </p:cSld>
  <p:clrMapOvr>
    <a:masterClrMapping/>
  </p:clrMapOvr>
  <p:transition spd="slow" advTm="3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标题 1"/>
          <p:cNvSpPr txBox="1"/>
          <p:nvPr/>
        </p:nvSpPr>
        <p:spPr>
          <a:xfrm>
            <a:off x="714182" y="935580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我会写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 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23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4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7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3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8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43175" y="2132856"/>
            <a:ext cx="1841915" cy="1729603"/>
          </a:xfrm>
          <a:prstGeom prst="rect">
            <a:avLst/>
          </a:prstGeom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785090" y="2132856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622490" y="2130496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8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451290" y="2130495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1210823" y="2135618"/>
            <a:ext cx="720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祖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05950" y="2123472"/>
            <a:ext cx="1024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83748" y="2153733"/>
            <a:ext cx="1016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浓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09841" y="2153733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mtClean="0"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" name="Picture 8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8292790" y="2123472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8551341" y="2146710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mtClean="0">
                <a:latin typeface="楷体" panose="02010609060101010101" pitchFamily="49" charset="-122"/>
                <a:ea typeface="楷体" panose="02010609060101010101" pitchFamily="49" charset="-122"/>
              </a:rPr>
              <a:t>蓝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83277" y="4367464"/>
            <a:ext cx="1841915" cy="1729603"/>
          </a:xfrm>
          <a:prstGeom prst="rect">
            <a:avLst/>
          </a:prstGeom>
        </p:spPr>
      </p:pic>
      <p:pic>
        <p:nvPicPr>
          <p:cNvPr id="58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725192" y="4367464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562592" y="4365104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8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391392" y="4365103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1150925" y="4370226"/>
            <a:ext cx="720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摘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946052" y="4358080"/>
            <a:ext cx="1024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掏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71864" y="4363226"/>
            <a:ext cx="1016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赛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649943" y="4388341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忆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fade/>
  </p:transition>
</p:sld>
</file>

<file path=ppt/tags/tag1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NUMBER"/>
</p:tagLst>
</file>

<file path=ppt/tags/tag10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1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12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3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14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ff5f565f-0c34-4bd6-94bf-8aea78bb911e"/>
</p:tagLst>
</file>

<file path=ppt/tags/tag2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3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4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5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NUMBER"/>
</p:tagLst>
</file>

<file path=ppt/tags/tag6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7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8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9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2040</Words>
  <Application>WPS 演示</Application>
  <PresentationFormat>自定义</PresentationFormat>
  <Paragraphs>498</Paragraphs>
  <Slides>29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楷体</vt:lpstr>
      <vt:lpstr>黑体</vt:lpstr>
      <vt:lpstr>Arial Unicode MS</vt:lpstr>
      <vt:lpstr>Times New Roman</vt:lpstr>
      <vt:lpstr>华文新魏</vt:lpstr>
      <vt:lpstr>Arial</vt:lpstr>
      <vt:lpstr>Microsoft JhengHei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《祖先的摇篮》PPT精品免费课件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10</cp:revision>
  <cp:lastPrinted>2022-07-09T13:17:00Z</cp:lastPrinted>
  <dcterms:created xsi:type="dcterms:W3CDTF">2022-07-09T13:17:00Z</dcterms:created>
  <dcterms:modified xsi:type="dcterms:W3CDTF">2023-01-15T09:01:45Z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C0B64F2A98144C37AEE2A750F5B7765B</vt:lpwstr>
  </property>
  <property fmtid="{D5CDD505-2E9C-101B-9397-08002B2CF9AE}" pid="3" name="KSOProductBuildVer">
    <vt:lpwstr>2052-11.1.0.13703</vt:lpwstr>
  </property>
</Properties>
</file>