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88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GIF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0.GIF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GIF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50959" y="1275606"/>
            <a:ext cx="5591142" cy="1315794"/>
            <a:chOff x="1776429" y="1520739"/>
            <a:chExt cx="5591142" cy="1315794"/>
          </a:xfrm>
        </p:grpSpPr>
        <p:sp>
          <p:nvSpPr>
            <p:cNvPr id="8" name="圆角矩形 7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77190" y="1855470"/>
              <a:ext cx="51845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识字</a:t>
              </a:r>
              <a:r>
                <a:rPr lang="en-US" altLang="zh-CN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 </a:t>
              </a: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“贝”的故事</a:t>
              </a:r>
              <a:endParaRPr lang="zh-CN" altLang="en-US" sz="36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rgbClr val="E5DFEC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087605" y="299392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2280141" y="2334944"/>
            <a:ext cx="572601" cy="796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ct val="120000"/>
              </a:lnSpc>
            </a:pP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510704" y="2084705"/>
            <a:ext cx="2736899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赚：</a:t>
            </a:r>
            <a:r>
              <a:rPr lang="zh-CN" altLang="en-US" sz="2400" dirty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指得利得钱；</a:t>
            </a:r>
            <a:endParaRPr lang="en-US" altLang="zh-CN" sz="2400" dirty="0">
              <a:solidFill>
                <a:srgbClr val="0381C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赔：</a:t>
            </a:r>
            <a:r>
              <a:rPr lang="zh-CN" altLang="en-US" sz="2400" dirty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指损失钱财；</a:t>
            </a:r>
            <a:endParaRPr lang="en-US" altLang="zh-CN" sz="2400" dirty="0">
              <a:solidFill>
                <a:srgbClr val="0381C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购：</a:t>
            </a:r>
            <a:r>
              <a:rPr lang="zh-CN" altLang="en-US" sz="2400" dirty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指用钱买；</a:t>
            </a:r>
            <a:endParaRPr lang="en-US" altLang="zh-CN" sz="2400" dirty="0">
              <a:solidFill>
                <a:srgbClr val="0381C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贫：</a:t>
            </a:r>
            <a:r>
              <a:rPr lang="zh-CN" altLang="en-US" sz="2400" dirty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指穷，没钱；</a:t>
            </a:r>
            <a:endParaRPr lang="en-US" altLang="zh-CN" sz="2400" dirty="0">
              <a:solidFill>
                <a:srgbClr val="0381C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货：</a:t>
            </a:r>
            <a:r>
              <a:rPr lang="zh-CN" altLang="en-US" sz="2400" dirty="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指商品。</a:t>
            </a:r>
            <a:endParaRPr lang="zh-CN" altLang="en-US" sz="2400" dirty="0">
              <a:solidFill>
                <a:srgbClr val="0381C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1572531" y="2286319"/>
            <a:ext cx="553998" cy="1962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defTabSz="685800"/>
            <a:r>
              <a:rPr lang="zh-CN" altLang="en-US" sz="240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都与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钱财</a:t>
            </a:r>
            <a:r>
              <a:rPr lang="zh-CN" altLang="en-US" sz="2400">
                <a:solidFill>
                  <a:srgbClr val="0381C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</a:t>
            </a:r>
            <a:endParaRPr lang="zh-CN" altLang="en-US" sz="1100">
              <a:solidFill>
                <a:srgbClr val="0381C3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19041" y="2439289"/>
            <a:ext cx="2504279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左大括号 25"/>
          <p:cNvSpPr/>
          <p:nvPr/>
        </p:nvSpPr>
        <p:spPr>
          <a:xfrm>
            <a:off x="2151929" y="2250574"/>
            <a:ext cx="287337" cy="1994222"/>
          </a:xfrm>
          <a:prstGeom prst="leftBrace">
            <a:avLst>
              <a:gd name="adj1" fmla="val 53014"/>
              <a:gd name="adj2" fmla="val 50000"/>
            </a:avLst>
          </a:prstGeom>
          <a:ln w="12700">
            <a:solidFill>
              <a:srgbClr val="0381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1025" y="807968"/>
            <a:ext cx="8066247" cy="1062107"/>
            <a:chOff x="581025" y="807968"/>
            <a:chExt cx="8066247" cy="1062107"/>
          </a:xfrm>
        </p:grpSpPr>
        <p:sp>
          <p:nvSpPr>
            <p:cNvPr id="29" name="矩形: 圆角 18"/>
            <p:cNvSpPr/>
            <p:nvPr/>
          </p:nvSpPr>
          <p:spPr>
            <a:xfrm>
              <a:off x="581025" y="807968"/>
              <a:ext cx="7981950" cy="1062107"/>
            </a:xfrm>
            <a:prstGeom prst="roundRect">
              <a:avLst>
                <a:gd name="adj" fmla="val 21999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TextBox 3"/>
            <p:cNvSpPr txBox="1">
              <a:spLocks noChangeArrowheads="1"/>
            </p:cNvSpPr>
            <p:nvPr/>
          </p:nvSpPr>
          <p:spPr bwMode="auto">
            <a:xfrm>
              <a:off x="684213" y="831055"/>
              <a:ext cx="7963059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你知道“赚、赔、购、贫、货”各是什么意思吗？结合本文的提示猜一猜。</a:t>
              </a:r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: 圆角 18"/>
            <p:cNvSpPr/>
            <p:nvPr/>
          </p:nvSpPr>
          <p:spPr>
            <a:xfrm>
              <a:off x="665322" y="872584"/>
              <a:ext cx="7813357" cy="932874"/>
            </a:xfrm>
            <a:prstGeom prst="roundRect">
              <a:avLst>
                <a:gd name="adj" fmla="val 21999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81026" y="699542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BF097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猜一猜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753364" y="1368673"/>
            <a:ext cx="5690844" cy="461665"/>
            <a:chOff x="944556" y="1150539"/>
            <a:chExt cx="5690844" cy="461665"/>
          </a:xfrm>
        </p:grpSpPr>
        <p:sp>
          <p:nvSpPr>
            <p:cNvPr id="23" name="矩形 22"/>
            <p:cNvSpPr/>
            <p:nvPr/>
          </p:nvSpPr>
          <p:spPr>
            <a:xfrm>
              <a:off x="1109136" y="1150539"/>
              <a:ext cx="55262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看图，猜猜加点字的偏旁与什么有关。</a:t>
              </a:r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44556" y="1320862"/>
              <a:ext cx="216024" cy="19525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59632" y="1858508"/>
            <a:ext cx="2552700" cy="2459721"/>
            <a:chOff x="1259632" y="1858508"/>
            <a:chExt cx="2552700" cy="2459721"/>
          </a:xfrm>
        </p:grpSpPr>
        <p:sp>
          <p:nvSpPr>
            <p:cNvPr id="31" name="文本框 30"/>
            <p:cNvSpPr txBox="1"/>
            <p:nvPr/>
          </p:nvSpPr>
          <p:spPr>
            <a:xfrm>
              <a:off x="2028928" y="1858508"/>
              <a:ext cx="10141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spc="3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铜镜</a:t>
              </a:r>
              <a:endParaRPr lang="zh-CN" altLang="en-US" sz="2800" spc="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259632" y="2577752"/>
              <a:ext cx="2552700" cy="174047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5" name="椭圆 34"/>
            <p:cNvSpPr/>
            <p:nvPr/>
          </p:nvSpPr>
          <p:spPr>
            <a:xfrm>
              <a:off x="2277270" y="2327728"/>
              <a:ext cx="54000" cy="54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671214" y="2327728"/>
              <a:ext cx="54000" cy="54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64088" y="1858508"/>
            <a:ext cx="2632945" cy="2431494"/>
            <a:chOff x="5364088" y="1858508"/>
            <a:chExt cx="2632945" cy="2431494"/>
          </a:xfrm>
        </p:grpSpPr>
        <p:sp>
          <p:nvSpPr>
            <p:cNvPr id="33" name="文本框 32"/>
            <p:cNvSpPr txBox="1"/>
            <p:nvPr/>
          </p:nvSpPr>
          <p:spPr>
            <a:xfrm>
              <a:off x="6228184" y="1858508"/>
              <a:ext cx="10141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spc="3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珠宝</a:t>
              </a:r>
              <a:endParaRPr lang="zh-CN" altLang="en-US" sz="2800" spc="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462997" y="2327728"/>
              <a:ext cx="54000" cy="54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5364088" y="2577751"/>
              <a:ext cx="2632945" cy="171225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995" y="967383"/>
            <a:ext cx="7981950" cy="1440160"/>
            <a:chOff x="679995" y="967383"/>
            <a:chExt cx="7981950" cy="1440160"/>
          </a:xfrm>
        </p:grpSpPr>
        <p:sp>
          <p:nvSpPr>
            <p:cNvPr id="34" name="矩形: 圆角 18"/>
            <p:cNvSpPr/>
            <p:nvPr/>
          </p:nvSpPr>
          <p:spPr>
            <a:xfrm>
              <a:off x="679995" y="1140140"/>
              <a:ext cx="7981950" cy="1267403"/>
            </a:xfrm>
            <a:prstGeom prst="roundRect">
              <a:avLst>
                <a:gd name="adj" fmla="val 1626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79995" y="989506"/>
              <a:ext cx="4166843" cy="429944"/>
              <a:chOff x="2693050" y="1543077"/>
              <a:chExt cx="4166843" cy="429944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699792" y="1543077"/>
                <a:ext cx="4160101" cy="397132"/>
              </a:xfrm>
              <a:custGeom>
                <a:avLst/>
                <a:gdLst>
                  <a:gd name="connsiteX0" fmla="*/ 0 w 4160101"/>
                  <a:gd name="connsiteY0" fmla="*/ 0 h 397132"/>
                  <a:gd name="connsiteX1" fmla="*/ 3961535 w 4160101"/>
                  <a:gd name="connsiteY1" fmla="*/ 0 h 397132"/>
                  <a:gd name="connsiteX2" fmla="*/ 4160101 w 4160101"/>
                  <a:gd name="connsiteY2" fmla="*/ 198566 h 397132"/>
                  <a:gd name="connsiteX3" fmla="*/ 4160100 w 4160101"/>
                  <a:gd name="connsiteY3" fmla="*/ 198566 h 397132"/>
                  <a:gd name="connsiteX4" fmla="*/ 3961534 w 4160101"/>
                  <a:gd name="connsiteY4" fmla="*/ 397132 h 397132"/>
                  <a:gd name="connsiteX5" fmla="*/ 0 w 4160101"/>
                  <a:gd name="connsiteY5" fmla="*/ 397131 h 397132"/>
                  <a:gd name="connsiteX6" fmla="*/ 0 w 4160101"/>
                  <a:gd name="connsiteY6" fmla="*/ 0 h 397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0101" h="397132">
                    <a:moveTo>
                      <a:pt x="0" y="0"/>
                    </a:moveTo>
                    <a:lnTo>
                      <a:pt x="3961535" y="0"/>
                    </a:lnTo>
                    <a:cubicBezTo>
                      <a:pt x="4071200" y="0"/>
                      <a:pt x="4160101" y="88901"/>
                      <a:pt x="4160101" y="198566"/>
                    </a:cubicBezTo>
                    <a:lnTo>
                      <a:pt x="4160100" y="198566"/>
                    </a:lnTo>
                    <a:cubicBezTo>
                      <a:pt x="4160100" y="308231"/>
                      <a:pt x="4071199" y="397132"/>
                      <a:pt x="3961534" y="397132"/>
                    </a:cubicBezTo>
                    <a:lnTo>
                      <a:pt x="0" y="3971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699792" y="1563638"/>
                <a:ext cx="4125176" cy="356010"/>
              </a:xfrm>
              <a:custGeom>
                <a:avLst/>
                <a:gdLst>
                  <a:gd name="connsiteX0" fmla="*/ 0 w 4125176"/>
                  <a:gd name="connsiteY0" fmla="*/ 0 h 356010"/>
                  <a:gd name="connsiteX1" fmla="*/ 3947171 w 4125176"/>
                  <a:gd name="connsiteY1" fmla="*/ 0 h 356010"/>
                  <a:gd name="connsiteX2" fmla="*/ 4125176 w 4125176"/>
                  <a:gd name="connsiteY2" fmla="*/ 178005 h 356010"/>
                  <a:gd name="connsiteX3" fmla="*/ 4125175 w 4125176"/>
                  <a:gd name="connsiteY3" fmla="*/ 178005 h 356010"/>
                  <a:gd name="connsiteX4" fmla="*/ 3947170 w 4125176"/>
                  <a:gd name="connsiteY4" fmla="*/ 356010 h 356010"/>
                  <a:gd name="connsiteX5" fmla="*/ 0 w 4125176"/>
                  <a:gd name="connsiteY5" fmla="*/ 356009 h 356010"/>
                  <a:gd name="connsiteX6" fmla="*/ 0 w 4125176"/>
                  <a:gd name="connsiteY6" fmla="*/ 0 h 35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5176" h="356010">
                    <a:moveTo>
                      <a:pt x="0" y="0"/>
                    </a:moveTo>
                    <a:lnTo>
                      <a:pt x="3947171" y="0"/>
                    </a:lnTo>
                    <a:cubicBezTo>
                      <a:pt x="4045480" y="0"/>
                      <a:pt x="4125176" y="79696"/>
                      <a:pt x="4125176" y="178005"/>
                    </a:cubicBezTo>
                    <a:lnTo>
                      <a:pt x="4125175" y="178005"/>
                    </a:lnTo>
                    <a:cubicBezTo>
                      <a:pt x="4125175" y="276314"/>
                      <a:pt x="4045479" y="356010"/>
                      <a:pt x="3947170" y="356010"/>
                    </a:cubicBezTo>
                    <a:lnTo>
                      <a:pt x="0" y="3560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00B0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693050" y="1557030"/>
                <a:ext cx="261333" cy="415991"/>
              </a:xfrm>
              <a:custGeom>
                <a:avLst/>
                <a:gdLst>
                  <a:gd name="connsiteX0" fmla="*/ 0 w 288031"/>
                  <a:gd name="connsiteY0" fmla="*/ 0 h 458489"/>
                  <a:gd name="connsiteX1" fmla="*/ 95179 w 288031"/>
                  <a:gd name="connsiteY1" fmla="*/ 0 h 458489"/>
                  <a:gd name="connsiteX2" fmla="*/ 284113 w 288031"/>
                  <a:gd name="connsiteY2" fmla="*/ 183045 h 458489"/>
                  <a:gd name="connsiteX3" fmla="*/ 288031 w 288031"/>
                  <a:gd name="connsiteY3" fmla="*/ 229245 h 458489"/>
                  <a:gd name="connsiteX4" fmla="*/ 284113 w 288031"/>
                  <a:gd name="connsiteY4" fmla="*/ 275444 h 458489"/>
                  <a:gd name="connsiteX5" fmla="*/ 95179 w 288031"/>
                  <a:gd name="connsiteY5" fmla="*/ 458489 h 458489"/>
                  <a:gd name="connsiteX6" fmla="*/ 0 w 288031"/>
                  <a:gd name="connsiteY6" fmla="*/ 458489 h 458489"/>
                  <a:gd name="connsiteX7" fmla="*/ 0 w 288031"/>
                  <a:gd name="connsiteY7" fmla="*/ 0 h 45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031" h="458489">
                    <a:moveTo>
                      <a:pt x="0" y="0"/>
                    </a:moveTo>
                    <a:lnTo>
                      <a:pt x="95179" y="0"/>
                    </a:lnTo>
                    <a:cubicBezTo>
                      <a:pt x="188374" y="0"/>
                      <a:pt x="266130" y="78582"/>
                      <a:pt x="284113" y="183045"/>
                    </a:cubicBezTo>
                    <a:lnTo>
                      <a:pt x="288031" y="229245"/>
                    </a:lnTo>
                    <a:lnTo>
                      <a:pt x="284113" y="275444"/>
                    </a:lnTo>
                    <a:cubicBezTo>
                      <a:pt x="266130" y="379908"/>
                      <a:pt x="188374" y="458489"/>
                      <a:pt x="95179" y="458489"/>
                    </a:cubicBezTo>
                    <a:lnTo>
                      <a:pt x="0" y="4584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TextBox 18"/>
            <p:cNvSpPr txBox="1"/>
            <p:nvPr/>
          </p:nvSpPr>
          <p:spPr>
            <a:xfrm>
              <a:off x="971600" y="967383"/>
              <a:ext cx="360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许多木字旁的字都和树木有关：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157784" y="1534260"/>
              <a:ext cx="50785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spc="3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材、桂、林、松、桦……</a:t>
              </a:r>
              <a:endParaRPr lang="zh-CN" altLang="en-US" sz="3200" spc="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524" y="3189825"/>
            <a:ext cx="9144000" cy="197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79995" y="2804496"/>
            <a:ext cx="7981950" cy="1431847"/>
            <a:chOff x="679995" y="2804496"/>
            <a:chExt cx="7981950" cy="1431847"/>
          </a:xfrm>
        </p:grpSpPr>
        <p:sp>
          <p:nvSpPr>
            <p:cNvPr id="36" name="矩形: 圆角 18"/>
            <p:cNvSpPr/>
            <p:nvPr/>
          </p:nvSpPr>
          <p:spPr>
            <a:xfrm>
              <a:off x="679995" y="2968940"/>
              <a:ext cx="7981950" cy="1267403"/>
            </a:xfrm>
            <a:prstGeom prst="roundRect">
              <a:avLst>
                <a:gd name="adj" fmla="val 1626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9995" y="2826619"/>
              <a:ext cx="4578082" cy="429944"/>
              <a:chOff x="2693050" y="1543077"/>
              <a:chExt cx="4578082" cy="42994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2699792" y="1543077"/>
                <a:ext cx="4571340" cy="397132"/>
              </a:xfrm>
              <a:custGeom>
                <a:avLst/>
                <a:gdLst>
                  <a:gd name="connsiteX0" fmla="*/ 0 w 4160101"/>
                  <a:gd name="connsiteY0" fmla="*/ 0 h 397132"/>
                  <a:gd name="connsiteX1" fmla="*/ 3961535 w 4160101"/>
                  <a:gd name="connsiteY1" fmla="*/ 0 h 397132"/>
                  <a:gd name="connsiteX2" fmla="*/ 4160101 w 4160101"/>
                  <a:gd name="connsiteY2" fmla="*/ 198566 h 397132"/>
                  <a:gd name="connsiteX3" fmla="*/ 4160100 w 4160101"/>
                  <a:gd name="connsiteY3" fmla="*/ 198566 h 397132"/>
                  <a:gd name="connsiteX4" fmla="*/ 3961534 w 4160101"/>
                  <a:gd name="connsiteY4" fmla="*/ 397132 h 397132"/>
                  <a:gd name="connsiteX5" fmla="*/ 0 w 4160101"/>
                  <a:gd name="connsiteY5" fmla="*/ 397131 h 397132"/>
                  <a:gd name="connsiteX6" fmla="*/ 0 w 4160101"/>
                  <a:gd name="connsiteY6" fmla="*/ 0 h 397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0101" h="397132">
                    <a:moveTo>
                      <a:pt x="0" y="0"/>
                    </a:moveTo>
                    <a:lnTo>
                      <a:pt x="3961535" y="0"/>
                    </a:lnTo>
                    <a:cubicBezTo>
                      <a:pt x="4071200" y="0"/>
                      <a:pt x="4160101" y="88901"/>
                      <a:pt x="4160101" y="198566"/>
                    </a:cubicBezTo>
                    <a:lnTo>
                      <a:pt x="4160100" y="198566"/>
                    </a:lnTo>
                    <a:cubicBezTo>
                      <a:pt x="4160100" y="308231"/>
                      <a:pt x="4071199" y="397132"/>
                      <a:pt x="3961534" y="397132"/>
                    </a:cubicBezTo>
                    <a:lnTo>
                      <a:pt x="0" y="3971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2699791" y="1563638"/>
                <a:ext cx="4532964" cy="356010"/>
              </a:xfrm>
              <a:custGeom>
                <a:avLst/>
                <a:gdLst>
                  <a:gd name="connsiteX0" fmla="*/ 0 w 4125176"/>
                  <a:gd name="connsiteY0" fmla="*/ 0 h 356010"/>
                  <a:gd name="connsiteX1" fmla="*/ 3947171 w 4125176"/>
                  <a:gd name="connsiteY1" fmla="*/ 0 h 356010"/>
                  <a:gd name="connsiteX2" fmla="*/ 4125176 w 4125176"/>
                  <a:gd name="connsiteY2" fmla="*/ 178005 h 356010"/>
                  <a:gd name="connsiteX3" fmla="*/ 4125175 w 4125176"/>
                  <a:gd name="connsiteY3" fmla="*/ 178005 h 356010"/>
                  <a:gd name="connsiteX4" fmla="*/ 3947170 w 4125176"/>
                  <a:gd name="connsiteY4" fmla="*/ 356010 h 356010"/>
                  <a:gd name="connsiteX5" fmla="*/ 0 w 4125176"/>
                  <a:gd name="connsiteY5" fmla="*/ 356009 h 356010"/>
                  <a:gd name="connsiteX6" fmla="*/ 0 w 4125176"/>
                  <a:gd name="connsiteY6" fmla="*/ 0 h 35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5176" h="356010">
                    <a:moveTo>
                      <a:pt x="0" y="0"/>
                    </a:moveTo>
                    <a:lnTo>
                      <a:pt x="3947171" y="0"/>
                    </a:lnTo>
                    <a:cubicBezTo>
                      <a:pt x="4045480" y="0"/>
                      <a:pt x="4125176" y="79696"/>
                      <a:pt x="4125176" y="178005"/>
                    </a:cubicBezTo>
                    <a:lnTo>
                      <a:pt x="4125175" y="178005"/>
                    </a:lnTo>
                    <a:cubicBezTo>
                      <a:pt x="4125175" y="276314"/>
                      <a:pt x="4045479" y="356010"/>
                      <a:pt x="3947170" y="356010"/>
                    </a:cubicBezTo>
                    <a:lnTo>
                      <a:pt x="0" y="3560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00B0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2693050" y="1557030"/>
                <a:ext cx="261333" cy="415991"/>
              </a:xfrm>
              <a:custGeom>
                <a:avLst/>
                <a:gdLst>
                  <a:gd name="connsiteX0" fmla="*/ 0 w 288031"/>
                  <a:gd name="connsiteY0" fmla="*/ 0 h 458489"/>
                  <a:gd name="connsiteX1" fmla="*/ 95179 w 288031"/>
                  <a:gd name="connsiteY1" fmla="*/ 0 h 458489"/>
                  <a:gd name="connsiteX2" fmla="*/ 284113 w 288031"/>
                  <a:gd name="connsiteY2" fmla="*/ 183045 h 458489"/>
                  <a:gd name="connsiteX3" fmla="*/ 288031 w 288031"/>
                  <a:gd name="connsiteY3" fmla="*/ 229245 h 458489"/>
                  <a:gd name="connsiteX4" fmla="*/ 284113 w 288031"/>
                  <a:gd name="connsiteY4" fmla="*/ 275444 h 458489"/>
                  <a:gd name="connsiteX5" fmla="*/ 95179 w 288031"/>
                  <a:gd name="connsiteY5" fmla="*/ 458489 h 458489"/>
                  <a:gd name="connsiteX6" fmla="*/ 0 w 288031"/>
                  <a:gd name="connsiteY6" fmla="*/ 458489 h 458489"/>
                  <a:gd name="connsiteX7" fmla="*/ 0 w 288031"/>
                  <a:gd name="connsiteY7" fmla="*/ 0 h 45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031" h="458489">
                    <a:moveTo>
                      <a:pt x="0" y="0"/>
                    </a:moveTo>
                    <a:lnTo>
                      <a:pt x="95179" y="0"/>
                    </a:lnTo>
                    <a:cubicBezTo>
                      <a:pt x="188374" y="0"/>
                      <a:pt x="266130" y="78582"/>
                      <a:pt x="284113" y="183045"/>
                    </a:cubicBezTo>
                    <a:lnTo>
                      <a:pt x="288031" y="229245"/>
                    </a:lnTo>
                    <a:lnTo>
                      <a:pt x="284113" y="275444"/>
                    </a:lnTo>
                    <a:cubicBezTo>
                      <a:pt x="266130" y="379908"/>
                      <a:pt x="188374" y="458489"/>
                      <a:pt x="95179" y="458489"/>
                    </a:cubicBezTo>
                    <a:lnTo>
                      <a:pt x="0" y="4584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TextBox 18"/>
            <p:cNvSpPr txBox="1"/>
            <p:nvPr/>
          </p:nvSpPr>
          <p:spPr>
            <a:xfrm>
              <a:off x="950640" y="2804496"/>
              <a:ext cx="4104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0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许多心字底的字都和心理活动有关：</a:t>
              </a:r>
              <a:endPara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222865" y="3387495"/>
              <a:ext cx="50854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spc="3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想、思、念、感、恩……</a:t>
              </a:r>
              <a:endParaRPr lang="zh-CN" altLang="en-US" sz="3200" spc="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6" y="1065971"/>
            <a:ext cx="1471085" cy="534600"/>
            <a:chOff x="3131840" y="2188312"/>
            <a:chExt cx="1471085" cy="534600"/>
          </a:xfrm>
        </p:grpSpPr>
        <p:sp>
          <p:nvSpPr>
            <p:cNvPr id="5" name="圆角矩形 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81026" y="1851452"/>
            <a:ext cx="7981950" cy="2952546"/>
            <a:chOff x="581026" y="1509643"/>
            <a:chExt cx="7981950" cy="2952546"/>
          </a:xfrm>
        </p:grpSpPr>
        <p:sp>
          <p:nvSpPr>
            <p:cNvPr id="2" name="矩形: 圆角 18"/>
            <p:cNvSpPr/>
            <p:nvPr/>
          </p:nvSpPr>
          <p:spPr>
            <a:xfrm>
              <a:off x="581026" y="1509643"/>
              <a:ext cx="7981950" cy="2952546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33003" y="1758307"/>
              <a:ext cx="728667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珍贵　珍惜　钱币　纸币　财富　财产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赔本　赔礼　购买　采购　贫苦　贫穷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524" y="3189825"/>
            <a:ext cx="9144000" cy="19795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472" y="1571618"/>
            <a:ext cx="1437573" cy="14375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7620" y="1571618"/>
            <a:ext cx="1428760" cy="1428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4546" y="3214692"/>
            <a:ext cx="1466178" cy="14661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1472" y="3214692"/>
            <a:ext cx="1466178" cy="14661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00694" y="3214692"/>
            <a:ext cx="1466178" cy="14661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43768" y="1571618"/>
            <a:ext cx="1433900" cy="1433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857620" y="3214692"/>
            <a:ext cx="1433900" cy="1433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214546" y="1571618"/>
            <a:ext cx="1428760" cy="14287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500694" y="1571618"/>
            <a:ext cx="1428760" cy="142876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81026" y="755167"/>
            <a:ext cx="1471085" cy="534600"/>
            <a:chOff x="3131840" y="2188312"/>
            <a:chExt cx="1471085" cy="534600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会写字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07983" y="2139702"/>
            <a:ext cx="1620000" cy="162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95993" y="2139702"/>
            <a:ext cx="1620000" cy="162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2943" y="2139702"/>
            <a:ext cx="1620000" cy="162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99043" y="2139702"/>
            <a:ext cx="1620000" cy="16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07983" y="2139702"/>
            <a:ext cx="1620000" cy="162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99043" y="2139702"/>
            <a:ext cx="1620000" cy="162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2943" y="2139702"/>
            <a:ext cx="1620000" cy="16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95993" y="2139702"/>
            <a:ext cx="1620000" cy="16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07983" y="2139702"/>
            <a:ext cx="1620000" cy="162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2943" y="2139702"/>
            <a:ext cx="1620000" cy="162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95993" y="2139702"/>
            <a:ext cx="1620000" cy="162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99043" y="2139702"/>
            <a:ext cx="1620000" cy="16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8357" y="983258"/>
            <a:ext cx="1471085" cy="534600"/>
            <a:chOff x="3131840" y="2188312"/>
            <a:chExt cx="1471085" cy="534600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2943" y="2139702"/>
            <a:ext cx="1620000" cy="162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95993" y="2139702"/>
            <a:ext cx="1620000" cy="16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99043" y="2139702"/>
            <a:ext cx="1620000" cy="16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07983" y="2139702"/>
            <a:ext cx="1620000" cy="16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43558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认一认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635646"/>
            <a:ext cx="7981950" cy="295232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9404" y="3956056"/>
            <a:ext cx="1051562" cy="646177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1029536" y="2289529"/>
            <a:ext cx="7136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　骨　类　漂　珍　饰　品　随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29536" y="3468863"/>
            <a:ext cx="7073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spcAft>
                <a:spcPct val="0"/>
              </a:spcAft>
            </a:pP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　损　币　财　赚　赔　购　贫　</a:t>
            </a:r>
            <a:endParaRPr lang="zh-CN" altLang="en-US" sz="3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717" y="1946953"/>
            <a:ext cx="6925871" cy="492443"/>
            <a:chOff x="1047141" y="1624924"/>
            <a:chExt cx="6925871" cy="492443"/>
          </a:xfrm>
        </p:grpSpPr>
        <p:sp>
          <p:nvSpPr>
            <p:cNvPr id="62" name="矩形 61"/>
            <p:cNvSpPr/>
            <p:nvPr/>
          </p:nvSpPr>
          <p:spPr>
            <a:xfrm>
              <a:off x="1047141" y="1624924"/>
              <a:ext cx="55816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jiǎ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882866" y="1624924"/>
              <a:ext cx="52610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lèi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656985" y="1624924"/>
              <a:ext cx="83869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piào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523858" y="1624924"/>
              <a:ext cx="86914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zhēn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628224" y="1624924"/>
              <a:ext cx="5485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shì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500305" y="1624924"/>
              <a:ext cx="60625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pǐn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951681" y="1624924"/>
              <a:ext cx="51969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gǔ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422860" y="1624924"/>
              <a:ext cx="55015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suí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11913" y="3093924"/>
            <a:ext cx="6942779" cy="492443"/>
            <a:chOff x="1086337" y="3143238"/>
            <a:chExt cx="6942779" cy="492443"/>
          </a:xfrm>
        </p:grpSpPr>
        <p:sp>
          <p:nvSpPr>
            <p:cNvPr id="71" name="矩形 70"/>
            <p:cNvSpPr/>
            <p:nvPr/>
          </p:nvSpPr>
          <p:spPr>
            <a:xfrm>
              <a:off x="1086337" y="3143238"/>
              <a:ext cx="47641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yì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43205" y="3143238"/>
              <a:ext cx="61587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sǔn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722425" y="3143238"/>
              <a:ext cx="63030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cái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445112" y="3143238"/>
              <a:ext cx="103746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</a:rPr>
                <a:t>zhuàn</a:t>
              </a:r>
              <a:endParaRPr lang="zh-CN" altLang="en-US" sz="2600">
                <a:solidFill>
                  <a:srgbClr val="C00000"/>
                </a:solidFill>
                <a:latin typeface="taozhi.cn_PY" panose="02000500000000000000" pitchFamily="2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574961" y="3143238"/>
              <a:ext cx="62389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péi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920205" y="3143238"/>
              <a:ext cx="46519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bì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446605" y="3143238"/>
              <a:ext cx="713657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gòu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422860" y="3143238"/>
              <a:ext cx="60625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/>
              <a:r>
                <a:rPr lang="en-US" altLang="zh-CN" sz="2600">
                  <a:solidFill>
                    <a:srgbClr val="C00000"/>
                  </a:solidFill>
                  <a:latin typeface="taozhi.cn_PY" panose="02000500000000000000" pitchFamily="2" charset="0"/>
                  <a:cs typeface="汉语拼音字母" panose="020B0604020202020204" pitchFamily="34" charset="0"/>
                </a:rPr>
                <a:t>pín</a:t>
              </a:r>
              <a:endParaRPr lang="zh-CN" altLang="en-US" sz="26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9" grpId="0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729925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2142371"/>
            <a:ext cx="7981950" cy="1981954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11592" y="3528675"/>
            <a:ext cx="1051562" cy="64617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077656" y="2228096"/>
            <a:ext cx="7078740" cy="16677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spc="3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一些生活在水里的动物，用贝壳保护自己的身体。甲骨文中的“贝”字，画的就是贝类的两扇壳张开的样子。</a:t>
            </a:r>
            <a:endParaRPr lang="zh-CN" altLang="en-US" sz="2400" spc="3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44556" y="1511202"/>
            <a:ext cx="4570246" cy="461665"/>
            <a:chOff x="944556" y="1349277"/>
            <a:chExt cx="4570246" cy="461665"/>
          </a:xfrm>
        </p:grpSpPr>
        <p:sp>
          <p:nvSpPr>
            <p:cNvPr id="15" name="文本框 14"/>
            <p:cNvSpPr txBox="1"/>
            <p:nvPr/>
          </p:nvSpPr>
          <p:spPr>
            <a:xfrm>
              <a:off x="1021264" y="1349277"/>
              <a:ext cx="44935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“贝”字的甲骨文是什么样的？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944556" y="1482483"/>
              <a:ext cx="216024" cy="1952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8"/>
          <p:cNvSpPr/>
          <p:nvPr/>
        </p:nvSpPr>
        <p:spPr>
          <a:xfrm>
            <a:off x="581026" y="1343026"/>
            <a:ext cx="7981950" cy="269249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9217" y="3423900"/>
            <a:ext cx="1051562" cy="646177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993907" y="1597432"/>
            <a:ext cx="17374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endParaRPr lang="zh-CN" altLang="en-US" sz="1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137213" y="1941471"/>
            <a:ext cx="1470487" cy="156535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894888" y="2009852"/>
            <a:ext cx="1295885" cy="14285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63118" y="2440419"/>
            <a:ext cx="720093" cy="56894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63418" y="2440419"/>
            <a:ext cx="720093" cy="56894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31258" y="2440419"/>
            <a:ext cx="720093" cy="56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220072" y="1923678"/>
            <a:ext cx="1584176" cy="1728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1026" y="583423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707654"/>
            <a:ext cx="7981950" cy="2880320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11592" y="3909675"/>
            <a:ext cx="1051562" cy="6461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5022" y="2002189"/>
            <a:ext cx="1698796" cy="2099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矩形 27"/>
          <p:cNvSpPr/>
          <p:nvPr/>
        </p:nvSpPr>
        <p:spPr>
          <a:xfrm>
            <a:off x="2780220" y="1955798"/>
            <a:ext cx="557216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甲骨文是古人刻在龟甲和兽骨上的文字，是已知的最早的汉字。　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713263" y="3309667"/>
            <a:ext cx="843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6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6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52655" y="3740727"/>
            <a:ext cx="562432" cy="44437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66611" y="3740727"/>
            <a:ext cx="562432" cy="4443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57247" y="3534987"/>
            <a:ext cx="567204" cy="7721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095255" y="3519991"/>
            <a:ext cx="515240" cy="75250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3364" y="1150539"/>
            <a:ext cx="2993044" cy="523220"/>
            <a:chOff x="944556" y="1150539"/>
            <a:chExt cx="2993044" cy="523220"/>
          </a:xfrm>
        </p:grpSpPr>
        <p:sp>
          <p:nvSpPr>
            <p:cNvPr id="26" name="矩形 25"/>
            <p:cNvSpPr/>
            <p:nvPr/>
          </p:nvSpPr>
          <p:spPr>
            <a:xfrm>
              <a:off x="1109136" y="1150539"/>
              <a:ext cx="28284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甲骨文　贝类　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944556" y="1320862"/>
              <a:ext cx="216024" cy="1952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720810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7" name="矩形: 圆角 18"/>
          <p:cNvSpPr/>
          <p:nvPr/>
        </p:nvSpPr>
        <p:spPr>
          <a:xfrm>
            <a:off x="581026" y="1930848"/>
            <a:ext cx="7981950" cy="2399950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9404" y="3698881"/>
            <a:ext cx="1051562" cy="646177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753364" y="1316238"/>
            <a:ext cx="4639720" cy="461665"/>
            <a:chOff x="944556" y="1150539"/>
            <a:chExt cx="4639720" cy="461665"/>
          </a:xfrm>
        </p:grpSpPr>
        <p:sp>
          <p:nvSpPr>
            <p:cNvPr id="60" name="矩形 59"/>
            <p:cNvSpPr/>
            <p:nvPr/>
          </p:nvSpPr>
          <p:spPr>
            <a:xfrm>
              <a:off x="1109136" y="1150539"/>
              <a:ext cx="44751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贝壳为什么会被当作饰品？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944556" y="1320862"/>
              <a:ext cx="216024" cy="195252"/>
            </a:xfrm>
            <a:prstGeom prst="rect">
              <a:avLst/>
            </a:prstGeom>
          </p:spPr>
        </p:pic>
      </p:grpSp>
      <p:sp>
        <p:nvSpPr>
          <p:cNvPr id="62" name="矩形 61"/>
          <p:cNvSpPr/>
          <p:nvPr/>
        </p:nvSpPr>
        <p:spPr>
          <a:xfrm>
            <a:off x="4106311" y="2197548"/>
            <a:ext cx="41037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古时候，人们觉得贝壳很漂亮，很珍贵，喜欢把它们当作饰品戴在身上。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87915" y="2891989"/>
            <a:ext cx="893118" cy="45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383301" y="2891989"/>
            <a:ext cx="950269" cy="45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102909" y="286691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400">
                <a:ln w="6350">
                  <a:noFill/>
                </a:ln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很漂亮  很珍贵</a:t>
            </a:r>
            <a:endParaRPr lang="zh-CN" altLang="en-US" sz="2400">
              <a:ln w="6350">
                <a:noFill/>
              </a:ln>
              <a:solidFill>
                <a:srgbClr val="C00000"/>
              </a:solidFill>
            </a:endParaRPr>
          </a:p>
        </p:txBody>
      </p:sp>
      <p:pic>
        <p:nvPicPr>
          <p:cNvPr id="65" name="图片 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53983" y="2415509"/>
            <a:ext cx="2620857" cy="14742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06 -4.93827E-07 L 4.16667E-06 -0.07222" pathEditMode="relative" rAng="0" ptsTypes="AA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2" grpId="0"/>
      <p:bldP spid="2" grpId="0" animBg="1"/>
      <p:bldP spid="64" grpId="0" animBg="1"/>
      <p:bldP spid="63" grpId="0"/>
      <p:bldP spid="6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720810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81026" y="2270680"/>
            <a:ext cx="8312423" cy="2311331"/>
            <a:chOff x="581026" y="2270680"/>
            <a:chExt cx="8312423" cy="2311331"/>
          </a:xfrm>
        </p:grpSpPr>
        <p:sp>
          <p:nvSpPr>
            <p:cNvPr id="17" name="矩形: 圆角 18"/>
            <p:cNvSpPr/>
            <p:nvPr/>
          </p:nvSpPr>
          <p:spPr>
            <a:xfrm>
              <a:off x="581026" y="2283717"/>
              <a:ext cx="7981950" cy="2167203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841887" y="3935834"/>
              <a:ext cx="1051562" cy="64617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6588224" y="2853433"/>
              <a:ext cx="1636992" cy="1274400"/>
            </a:xfrm>
            <a:prstGeom prst="roundRect">
              <a:avLst/>
            </a:prstGeom>
            <a:ln w="9525">
              <a:solidFill>
                <a:srgbClr val="00B0F0"/>
              </a:solidFill>
              <a:miter lim="800000"/>
              <a:headEnd/>
              <a:tailEnd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913370" y="2853433"/>
              <a:ext cx="1694681" cy="1274400"/>
            </a:xfrm>
            <a:prstGeom prst="roundRect">
              <a:avLst/>
            </a:prstGeom>
            <a:ln w="9525">
              <a:solidFill>
                <a:srgbClr val="00B0F0"/>
              </a:solidFill>
              <a:miter lim="800000"/>
              <a:headEnd/>
              <a:tailEnd/>
            </a:ln>
          </p:spPr>
        </p:pic>
        <p:pic>
          <p:nvPicPr>
            <p:cNvPr id="20" name="图片 6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934543" y="2853433"/>
              <a:ext cx="1793625" cy="1274418"/>
            </a:xfrm>
            <a:prstGeom prst="roundRect">
              <a:avLst/>
            </a:prstGeom>
            <a:ln w="9525">
              <a:solidFill>
                <a:srgbClr val="00B0F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7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93253" y="2853433"/>
              <a:ext cx="1609768" cy="1274400"/>
            </a:xfrm>
            <a:prstGeom prst="roundRect">
              <a:avLst/>
            </a:prstGeom>
            <a:noFill/>
            <a:ln w="9525">
              <a:solidFill>
                <a:srgbClr val="00B0F0"/>
              </a:solidFill>
              <a:miter lim="800000"/>
              <a:headEnd/>
              <a:tailEnd/>
            </a:ln>
          </p:spPr>
        </p:pic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3822862" y="2270680"/>
              <a:ext cx="1498277" cy="5355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4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贝壳饰品</a:t>
              </a:r>
              <a:endPara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97759" y="1542875"/>
            <a:ext cx="1619938" cy="522276"/>
            <a:chOff x="2388284" y="1333325"/>
            <a:chExt cx="1619938" cy="522276"/>
          </a:xfrm>
        </p:grpSpPr>
        <p:sp>
          <p:nvSpPr>
            <p:cNvPr id="29" name="圆角矩形 28"/>
            <p:cNvSpPr/>
            <p:nvPr/>
          </p:nvSpPr>
          <p:spPr>
            <a:xfrm>
              <a:off x="2388284" y="1333325"/>
              <a:ext cx="1618613" cy="522276"/>
            </a:xfrm>
            <a:prstGeom prst="roundRect">
              <a:avLst>
                <a:gd name="adj" fmla="val 33081"/>
              </a:avLst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2436632" y="1379349"/>
              <a:ext cx="1521270" cy="430228"/>
            </a:xfrm>
            <a:prstGeom prst="roundRect">
              <a:avLst>
                <a:gd name="adj" fmla="val 25523"/>
              </a:avLst>
            </a:prstGeom>
            <a:solidFill>
              <a:srgbClr val="FFFFFF"/>
            </a:solidFill>
            <a:ln w="9525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TextBox 22"/>
            <p:cNvSpPr txBox="1"/>
            <p:nvPr/>
          </p:nvSpPr>
          <p:spPr>
            <a:xfrm>
              <a:off x="2496054" y="1347614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defTabSz="685800"/>
              <a:r>
                <a:rPr lang="zh-CN" altLang="en-US">
                  <a:solidFill>
                    <a:prstClr val="black"/>
                  </a:solidFill>
                </a:rPr>
                <a:t>充当饰品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3428" y="1542875"/>
            <a:ext cx="2577310" cy="522276"/>
            <a:chOff x="5023953" y="1333325"/>
            <a:chExt cx="2577310" cy="522276"/>
          </a:xfrm>
        </p:grpSpPr>
        <p:sp>
          <p:nvSpPr>
            <p:cNvPr id="33" name="圆角矩形 32"/>
            <p:cNvSpPr/>
            <p:nvPr/>
          </p:nvSpPr>
          <p:spPr>
            <a:xfrm>
              <a:off x="5023953" y="1333325"/>
              <a:ext cx="2577310" cy="522276"/>
            </a:xfrm>
            <a:prstGeom prst="roundRect">
              <a:avLst>
                <a:gd name="adj" fmla="val 33081"/>
              </a:avLst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072300" y="1379349"/>
              <a:ext cx="2466738" cy="430228"/>
            </a:xfrm>
            <a:prstGeom prst="roundRect">
              <a:avLst>
                <a:gd name="adj" fmla="val 25523"/>
              </a:avLst>
            </a:prstGeom>
            <a:solidFill>
              <a:srgbClr val="FFFFFF"/>
            </a:solidFill>
            <a:ln w="9525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5104533" y="1347614"/>
              <a:ext cx="23557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defTabSz="685800"/>
              <a:r>
                <a:rPr lang="zh-CN" altLang="en-US">
                  <a:solidFill>
                    <a:prstClr val="black"/>
                  </a:solidFill>
                </a:rPr>
                <a:t>很漂亮，很</a:t>
              </a:r>
              <a:r>
                <a:rPr lang="zh-CN" altLang="en-US" smtClean="0">
                  <a:solidFill>
                    <a:prstClr val="black"/>
                  </a:solidFill>
                </a:rPr>
                <a:t>珍贵。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3801601" y="1599607"/>
            <a:ext cx="562432" cy="444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18"/>
          <p:cNvSpPr/>
          <p:nvPr/>
        </p:nvSpPr>
        <p:spPr>
          <a:xfrm>
            <a:off x="581026" y="2088790"/>
            <a:ext cx="7981950" cy="2399950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50000"/>
              </a:lnSpc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6865" y="2360022"/>
            <a:ext cx="73095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而且贝壳可以随身携带，不容易损坏，于是古人还把贝壳当作钱币。所以，用“贝”作偏旁的字大多与钱财有关，比如，“赚、赔、购、贫、货”。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9404" y="3856823"/>
            <a:ext cx="1051562" cy="64617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53364" y="1385267"/>
            <a:ext cx="4639720" cy="461665"/>
            <a:chOff x="944556" y="1150539"/>
            <a:chExt cx="4639720" cy="461665"/>
          </a:xfrm>
        </p:grpSpPr>
        <p:sp>
          <p:nvSpPr>
            <p:cNvPr id="26" name="矩形 25"/>
            <p:cNvSpPr/>
            <p:nvPr/>
          </p:nvSpPr>
          <p:spPr>
            <a:xfrm>
              <a:off x="1109136" y="1150539"/>
              <a:ext cx="44751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贝壳为什么会被当作钱币？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44556" y="1320862"/>
              <a:ext cx="216024" cy="195252"/>
            </a:xfrm>
            <a:prstGeom prst="rect">
              <a:avLst/>
            </a:prstGeom>
          </p:spPr>
        </p:pic>
      </p:grpSp>
      <p:sp>
        <p:nvSpPr>
          <p:cNvPr id="44" name="矩形 43"/>
          <p:cNvSpPr/>
          <p:nvPr/>
        </p:nvSpPr>
        <p:spPr>
          <a:xfrm>
            <a:off x="5077872" y="2447267"/>
            <a:ext cx="1551528" cy="45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43300" y="2447267"/>
            <a:ext cx="1189259" cy="451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46284" y="2482817"/>
            <a:ext cx="1415772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>
                <a:ln w="6350">
                  <a:noFill/>
                </a:ln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随身携带</a:t>
            </a:r>
            <a:endParaRPr lang="zh-CN" altLang="en-US" sz="2400">
              <a:ln w="6350">
                <a:noFill/>
              </a:ln>
              <a:solidFill>
                <a:srgbClr val="C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71975" y="2482817"/>
            <a:ext cx="1723549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>
                <a:ln w="6350">
                  <a:noFill/>
                </a:ln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不容易损坏</a:t>
            </a:r>
            <a:endParaRPr lang="zh-CN" altLang="en-US" sz="2400">
              <a:ln w="6350">
                <a:noFill/>
              </a:ln>
              <a:solidFill>
                <a:srgbClr val="C0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1026" y="583423"/>
            <a:ext cx="1471085" cy="534600"/>
            <a:chOff x="3131840" y="2188312"/>
            <a:chExt cx="1471085" cy="534600"/>
          </a:xfrm>
        </p:grpSpPr>
        <p:sp>
          <p:nvSpPr>
            <p:cNvPr id="19" name="圆角矩形 1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7" grpId="0"/>
      <p:bldP spid="44" grpId="0" animBg="1"/>
      <p:bldP spid="39" grpId="0" animBg="1"/>
      <p:bldP spid="42" grpId="0"/>
      <p:bldP spid="42" grpId="1"/>
      <p:bldP spid="43" grpId="0"/>
      <p:bldP spid="4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1026" y="2067693"/>
            <a:ext cx="8053010" cy="2485528"/>
            <a:chOff x="581026" y="2067693"/>
            <a:chExt cx="8053010" cy="2485528"/>
          </a:xfrm>
        </p:grpSpPr>
        <p:sp>
          <p:nvSpPr>
            <p:cNvPr id="29" name="矩形: 圆角 18"/>
            <p:cNvSpPr/>
            <p:nvPr/>
          </p:nvSpPr>
          <p:spPr>
            <a:xfrm>
              <a:off x="581026" y="2067693"/>
              <a:ext cx="7981950" cy="2417895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82474" y="3907044"/>
              <a:ext cx="1051562" cy="646177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3794689" y="2365371"/>
              <a:ext cx="1385888" cy="1173163"/>
              <a:chOff x="867652" y="2077412"/>
              <a:chExt cx="1384510" cy="1172334"/>
            </a:xfrm>
          </p:grpSpPr>
          <p:pic>
            <p:nvPicPr>
              <p:cNvPr id="25" name="图片 15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67652" y="2077412"/>
                <a:ext cx="1384510" cy="1172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224487" y="2220187"/>
                <a:ext cx="827856" cy="7963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4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赔</a:t>
                </a:r>
                <a:endParaRPr lang="zh-CN" altLang="en-US" sz="4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317909" y="2321715"/>
              <a:ext cx="1368425" cy="1260475"/>
              <a:chOff x="1237600" y="2077412"/>
              <a:chExt cx="1368152" cy="1260697"/>
            </a:xfrm>
          </p:grpSpPr>
          <p:pic>
            <p:nvPicPr>
              <p:cNvPr id="33" name="图片 12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237600" y="2077412"/>
                <a:ext cx="1368152" cy="12606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" name="TextBox 3"/>
              <p:cNvSpPr txBox="1">
                <a:spLocks noChangeArrowheads="1"/>
              </p:cNvSpPr>
              <p:nvPr/>
            </p:nvSpPr>
            <p:spPr bwMode="auto">
              <a:xfrm>
                <a:off x="1594719" y="2220313"/>
                <a:ext cx="572487" cy="7970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4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赚</a:t>
                </a:r>
                <a:endParaRPr lang="zh-CN" altLang="en-US" sz="4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837149" y="2274090"/>
              <a:ext cx="1593850" cy="1355725"/>
              <a:chOff x="4839056" y="2605553"/>
              <a:chExt cx="1594147" cy="1355017"/>
            </a:xfrm>
          </p:grpSpPr>
          <p:pic>
            <p:nvPicPr>
              <p:cNvPr id="36" name="图片 16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839056" y="2605553"/>
                <a:ext cx="1594147" cy="13550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5339215" y="2760147"/>
                <a:ext cx="804869" cy="7965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4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贫</a:t>
                </a:r>
                <a:endParaRPr lang="zh-CN" altLang="en-US" sz="4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288932" y="2321715"/>
              <a:ext cx="1439863" cy="1260475"/>
              <a:chOff x="6484242" y="2190111"/>
              <a:chExt cx="1440160" cy="1260697"/>
            </a:xfrm>
          </p:grpSpPr>
          <p:pic>
            <p:nvPicPr>
              <p:cNvPr id="39" name="图片 19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484242" y="2190111"/>
                <a:ext cx="1440160" cy="12606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6906189" y="2368027"/>
                <a:ext cx="615930" cy="7970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4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购</a:t>
                </a:r>
                <a:endParaRPr lang="zh-CN" altLang="en-US" sz="4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25254" y="2365371"/>
              <a:ext cx="1384300" cy="1173162"/>
              <a:chOff x="8572473" y="2077412"/>
              <a:chExt cx="1384510" cy="1172334"/>
            </a:xfrm>
          </p:grpSpPr>
          <p:pic>
            <p:nvPicPr>
              <p:cNvPr id="42" name="图片 23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572473" y="2077412"/>
                <a:ext cx="1384510" cy="1172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" name="TextBox 3"/>
              <p:cNvSpPr txBox="1">
                <a:spLocks noChangeArrowheads="1"/>
              </p:cNvSpPr>
              <p:nvPr/>
            </p:nvSpPr>
            <p:spPr bwMode="auto">
              <a:xfrm>
                <a:off x="8817244" y="2175626"/>
                <a:ext cx="1047978" cy="79638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4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财</a:t>
                </a:r>
                <a:endParaRPr lang="zh-CN" altLang="en-US" sz="4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1256637" y="3765172"/>
              <a:ext cx="6409407" cy="5355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所以，用“贝”作偏旁的字</a:t>
              </a:r>
              <a:r>
                <a:rPr lang="zh-CN" altLang="en-US" sz="24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大多与钱财有关</a:t>
              </a:r>
              <a:r>
                <a:rPr lang="zh-CN" altLang="en-US" sz="24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52998" y="1146422"/>
            <a:ext cx="1619938" cy="522276"/>
            <a:chOff x="2388284" y="1333325"/>
            <a:chExt cx="1619938" cy="522276"/>
          </a:xfrm>
        </p:grpSpPr>
        <p:sp>
          <p:nvSpPr>
            <p:cNvPr id="28" name="圆角矩形 27"/>
            <p:cNvSpPr/>
            <p:nvPr/>
          </p:nvSpPr>
          <p:spPr>
            <a:xfrm>
              <a:off x="2388284" y="1333325"/>
              <a:ext cx="1618613" cy="522276"/>
            </a:xfrm>
            <a:prstGeom prst="roundRect">
              <a:avLst>
                <a:gd name="adj" fmla="val 33081"/>
              </a:avLst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436632" y="1379349"/>
              <a:ext cx="1521270" cy="430228"/>
            </a:xfrm>
            <a:prstGeom prst="roundRect">
              <a:avLst>
                <a:gd name="adj" fmla="val 25523"/>
              </a:avLst>
            </a:prstGeom>
            <a:solidFill>
              <a:srgbClr val="FFFFFF"/>
            </a:solidFill>
            <a:ln w="9525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2496054" y="1347614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defTabSz="685800"/>
              <a:r>
                <a:rPr lang="zh-CN" altLang="en-US">
                  <a:solidFill>
                    <a:prstClr val="black"/>
                  </a:solidFill>
                </a:rPr>
                <a:t>充当钱币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88667" y="974973"/>
            <a:ext cx="2577310" cy="861077"/>
            <a:chOff x="5023953" y="1314276"/>
            <a:chExt cx="2577310" cy="861077"/>
          </a:xfrm>
        </p:grpSpPr>
        <p:sp>
          <p:nvSpPr>
            <p:cNvPr id="46" name="圆角矩形 45"/>
            <p:cNvSpPr/>
            <p:nvPr/>
          </p:nvSpPr>
          <p:spPr>
            <a:xfrm>
              <a:off x="5023953" y="1333325"/>
              <a:ext cx="2577310" cy="842028"/>
            </a:xfrm>
            <a:prstGeom prst="roundRect">
              <a:avLst>
                <a:gd name="adj" fmla="val 22617"/>
              </a:avLst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5072300" y="1379349"/>
              <a:ext cx="2466738" cy="739890"/>
            </a:xfrm>
            <a:prstGeom prst="roundRect">
              <a:avLst>
                <a:gd name="adj" fmla="val 25523"/>
              </a:avLst>
            </a:prstGeom>
            <a:solidFill>
              <a:srgbClr val="FFFFFF"/>
            </a:solidFill>
            <a:ln w="9525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8" name="TextBox 22"/>
            <p:cNvSpPr txBox="1"/>
            <p:nvPr/>
          </p:nvSpPr>
          <p:spPr>
            <a:xfrm>
              <a:off x="5168033" y="1314276"/>
              <a:ext cx="23557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defTabSz="685800"/>
              <a:r>
                <a:rPr lang="zh-CN" altLang="en-US">
                  <a:solidFill>
                    <a:prstClr val="black"/>
                  </a:solidFill>
                </a:rPr>
                <a:t>可以随身携带，不容易损坏。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756840" y="1203154"/>
            <a:ext cx="562432" cy="444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3898fa9-6d99-4325-8f96-9a1b4d856751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全屏显示(16:9)</PresentationFormat>
  <Paragraphs>141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taozhi.cn_PY</vt:lpstr>
      <vt:lpstr>Sitka Text</vt:lpstr>
      <vt:lpstr>汉语拼音字母</vt:lpstr>
      <vt:lpstr>Arial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2022-12-28T02:23:00Z</dcterms:created>
  <dcterms:modified xsi:type="dcterms:W3CDTF">2023-01-15T09:09:57Z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C6E6B76E8228424A9EBDAD57BC10B5E7</vt:lpwstr>
  </property>
  <property fmtid="{D5CDD505-2E9C-101B-9397-08002B2CF9AE}" pid="3" name="KSOProductBuildVer">
    <vt:lpwstr>2052-11.1.0.13703</vt:lpwstr>
  </property>
</Properties>
</file>