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blipFill dpi="0"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file:///D:\qq&#25991;&#20214;\712321467\Image\C2C\Image2\%7b75232B38-A165-1FB7-499C-2E1C792CACB5%7d.png" TargetMode="External"/><Relationship Id="rId16" Type="http://schemas.openxmlformats.org/officeDocument/2006/relationships/image" Target="../media/image2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8.GIF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3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9.GIF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3.png"/><Relationship Id="rId4" Type="http://schemas.openxmlformats.org/officeDocument/2006/relationships/image" Target="../media/image40.GIF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41.GIF"/><Relationship Id="rId2" Type="http://schemas.openxmlformats.org/officeDocument/2006/relationships/image" Target="../media/image35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42.GIF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76429" y="1240815"/>
            <a:ext cx="5591142" cy="1315794"/>
            <a:chOff x="1776429" y="1520739"/>
            <a:chExt cx="5591142" cy="1315794"/>
          </a:xfrm>
        </p:grpSpPr>
        <p:sp>
          <p:nvSpPr>
            <p:cNvPr id="8" name="圆角矩形 7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979712" y="1855470"/>
              <a:ext cx="51845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识字</a:t>
              </a:r>
              <a:r>
                <a:rPr lang="en-US" altLang="zh-CN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 </a:t>
              </a:r>
              <a:r>
                <a:rPr lang="en-US" altLang="zh-CN" sz="36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r>
                <a:rPr lang="zh-CN" altLang="en-US" sz="36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传</a:t>
              </a:r>
              <a:r>
                <a:rPr lang="zh-CN" altLang="en-US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统节日</a:t>
              </a:r>
              <a:endParaRPr lang="zh-CN" altLang="en-US" sz="3600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rgbClr val="E5DFEC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927432" y="2931790"/>
            <a:ext cx="1289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17940" y="1347614"/>
          <a:ext cx="8321008" cy="315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6584"/>
                <a:gridCol w="1267760"/>
                <a:gridCol w="2592288"/>
                <a:gridCol w="3384376"/>
              </a:tblGrid>
              <a:tr h="394975">
                <a:tc rowSpan="8">
                  <a:txBody>
                    <a:bodyPr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</a:tr>
              <a:tr h="39497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  <a:tr h="39497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  <a:tr h="39497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  <a:tr h="39497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  <a:tr h="39497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  <a:tr h="39497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  <a:tr h="39497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379352" y="26209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活动内容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82280" y="135407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传统节日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29201" y="1354077"/>
            <a:ext cx="2262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文中提到的节日习俗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726" y="135407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节日的其他习俗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813113" y="1758362"/>
            <a:ext cx="6018689" cy="369332"/>
            <a:chOff x="1966645" y="1910928"/>
            <a:chExt cx="6018689" cy="369332"/>
          </a:xfrm>
        </p:grpSpPr>
        <p:sp>
          <p:nvSpPr>
            <p:cNvPr id="19" name="文本框 18"/>
            <p:cNvSpPr txBox="1"/>
            <p:nvPr/>
          </p:nvSpPr>
          <p:spPr>
            <a:xfrm>
              <a:off x="1966645" y="191092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春节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55858" y="1910928"/>
              <a:ext cx="1915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贴窗花 、</a:t>
              </a:r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放鞭炮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415674" y="191092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贴春联、拜年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97697" y="2152346"/>
            <a:ext cx="6595771" cy="369332"/>
            <a:chOff x="1851229" y="2304912"/>
            <a:chExt cx="6595771" cy="369332"/>
          </a:xfrm>
        </p:grpSpPr>
        <p:sp>
          <p:nvSpPr>
            <p:cNvPr id="22" name="文本框 21"/>
            <p:cNvSpPr txBox="1"/>
            <p:nvPr/>
          </p:nvSpPr>
          <p:spPr>
            <a:xfrm>
              <a:off x="1851229" y="2304912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元宵节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775231" y="2304912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</a:t>
              </a:r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花灯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954009" y="2304912"/>
              <a:ext cx="24929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吃</a:t>
              </a:r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汤圆</a:t>
              </a:r>
              <a:r>
                <a:rPr lang="en-US" altLang="zh-CN">
                  <a:solidFill>
                    <a:srgbClr val="C00000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元宵</a:t>
              </a:r>
              <a:r>
                <a:rPr lang="en-US" altLang="zh-CN">
                  <a:solidFill>
                    <a:srgbClr val="C00000"/>
                  </a:solidFill>
                  <a:latin typeface="宋体" panose="02010600030101010101" pitchFamily="2" charset="-122"/>
                </a:rPr>
                <a:t>)</a:t>
              </a:r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猜灯谜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97697" y="2542575"/>
            <a:ext cx="6595770" cy="369332"/>
            <a:chOff x="1851229" y="2695141"/>
            <a:chExt cx="6595770" cy="369332"/>
          </a:xfrm>
        </p:grpSpPr>
        <p:sp>
          <p:nvSpPr>
            <p:cNvPr id="23" name="文本框 22"/>
            <p:cNvSpPr txBox="1"/>
            <p:nvPr/>
          </p:nvSpPr>
          <p:spPr>
            <a:xfrm>
              <a:off x="1851229" y="269514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清明节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890647" y="269514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祭扫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954009" y="2695141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踏青、荡秋千、放风筝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97697" y="2942523"/>
            <a:ext cx="7057435" cy="369332"/>
            <a:chOff x="1851229" y="3095089"/>
            <a:chExt cx="7057435" cy="369332"/>
          </a:xfrm>
        </p:grpSpPr>
        <p:sp>
          <p:nvSpPr>
            <p:cNvPr id="24" name="文本框 23"/>
            <p:cNvSpPr txBox="1"/>
            <p:nvPr/>
          </p:nvSpPr>
          <p:spPr>
            <a:xfrm>
              <a:off x="1851229" y="3095089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端午节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851900" y="3095089"/>
              <a:ext cx="27238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赛龙舟、吃粽子、挂艾草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492344" y="3095089"/>
              <a:ext cx="34163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佩香囊、栓五色丝线、饮雄黄酒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97697" y="3337904"/>
            <a:ext cx="6249522" cy="369332"/>
            <a:chOff x="1851229" y="3490470"/>
            <a:chExt cx="6249522" cy="369332"/>
          </a:xfrm>
        </p:grpSpPr>
        <p:sp>
          <p:nvSpPr>
            <p:cNvPr id="25" name="文本框 24"/>
            <p:cNvSpPr txBox="1"/>
            <p:nvPr/>
          </p:nvSpPr>
          <p:spPr>
            <a:xfrm>
              <a:off x="1851229" y="349047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乞巧节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890647" y="349047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乞巧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300258" y="3490470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拜织女、吃巧果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97697" y="3732700"/>
            <a:ext cx="6364937" cy="369332"/>
            <a:chOff x="1851229" y="3885266"/>
            <a:chExt cx="6364937" cy="369332"/>
          </a:xfrm>
        </p:grpSpPr>
        <p:sp>
          <p:nvSpPr>
            <p:cNvPr id="26" name="文本框 25"/>
            <p:cNvSpPr txBox="1"/>
            <p:nvPr/>
          </p:nvSpPr>
          <p:spPr>
            <a:xfrm>
              <a:off x="1851229" y="388526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中秋节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428984" y="3885266"/>
              <a:ext cx="1569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吃</a:t>
              </a:r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月饼、赏月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184840" y="3885266"/>
              <a:ext cx="20313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赏桂花、</a:t>
              </a:r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饮桂花酒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697697" y="4120057"/>
            <a:ext cx="6364938" cy="369332"/>
            <a:chOff x="1851229" y="4272623"/>
            <a:chExt cx="6364938" cy="369332"/>
          </a:xfrm>
        </p:grpSpPr>
        <p:sp>
          <p:nvSpPr>
            <p:cNvPr id="27" name="文本框 26"/>
            <p:cNvSpPr txBox="1"/>
            <p:nvPr/>
          </p:nvSpPr>
          <p:spPr>
            <a:xfrm>
              <a:off x="1851229" y="4272623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重阳节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851900" y="4272623"/>
              <a:ext cx="27238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敬老、踏秋、赏菊、登高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184841" y="4272623"/>
              <a:ext cx="20313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插茱萸、饮菊花酒</a:t>
              </a:r>
              <a:endParaRPr lang="zh-CN" altLang="en-US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4733" y="602844"/>
            <a:ext cx="1471079" cy="534304"/>
            <a:chOff x="762549" y="827700"/>
            <a:chExt cx="1471079" cy="534304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2549" y="850804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51" name="文本框 3"/>
            <p:cNvSpPr txBox="1"/>
            <p:nvPr/>
          </p:nvSpPr>
          <p:spPr>
            <a:xfrm>
              <a:off x="785786" y="827700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活动卡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99592" y="1491630"/>
            <a:ext cx="7585735" cy="1639780"/>
            <a:chOff x="899592" y="1491630"/>
            <a:chExt cx="7585735" cy="1639780"/>
          </a:xfrm>
        </p:grpSpPr>
        <p:sp>
          <p:nvSpPr>
            <p:cNvPr id="2" name="圆角矩形 1"/>
            <p:cNvSpPr/>
            <p:nvPr/>
          </p:nvSpPr>
          <p:spPr>
            <a:xfrm>
              <a:off x="899592" y="1491630"/>
              <a:ext cx="7416824" cy="146962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733728" y="2485482"/>
              <a:ext cx="751599" cy="645928"/>
              <a:chOff x="7626770" y="3262717"/>
              <a:chExt cx="751599" cy="645928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956376" y="3363838"/>
                <a:ext cx="421993" cy="544807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626770" y="3262717"/>
                <a:ext cx="334586" cy="431962"/>
              </a:xfrm>
              <a:prstGeom prst="rect">
                <a:avLst/>
              </a:prstGeom>
            </p:spPr>
          </p:pic>
        </p:grpSp>
      </p:grpSp>
      <p:sp>
        <p:nvSpPr>
          <p:cNvPr id="15" name="矩形 14"/>
          <p:cNvSpPr/>
          <p:nvPr/>
        </p:nvSpPr>
        <p:spPr>
          <a:xfrm>
            <a:off x="1079612" y="1607502"/>
            <a:ext cx="698477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按照时间顺序排列下面的节日，再选一两个说说你是怎样过节的。</a:t>
            </a:r>
            <a:endParaRPr lang="zh-CN" altLang="zh-CN" sz="2800" kern="1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9552" y="3435846"/>
            <a:ext cx="1106180" cy="502642"/>
            <a:chOff x="1079612" y="3147814"/>
            <a:chExt cx="1106180" cy="502642"/>
          </a:xfrm>
        </p:grpSpPr>
        <p:sp>
          <p:nvSpPr>
            <p:cNvPr id="17" name="圆角矩形 16"/>
            <p:cNvSpPr/>
            <p:nvPr/>
          </p:nvSpPr>
          <p:spPr>
            <a:xfrm>
              <a:off x="1102393" y="3147814"/>
              <a:ext cx="1060619" cy="50264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079612" y="3168303"/>
              <a:ext cx="11061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端午节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14028" y="3435846"/>
            <a:ext cx="1106180" cy="502642"/>
            <a:chOff x="1079612" y="3147814"/>
            <a:chExt cx="1106180" cy="502642"/>
          </a:xfrm>
        </p:grpSpPr>
        <p:sp>
          <p:nvSpPr>
            <p:cNvPr id="20" name="圆角矩形 19"/>
            <p:cNvSpPr/>
            <p:nvPr/>
          </p:nvSpPr>
          <p:spPr>
            <a:xfrm>
              <a:off x="1102393" y="3147814"/>
              <a:ext cx="1060619" cy="50264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079612" y="3168303"/>
              <a:ext cx="11061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zh-CN" altLang="en-US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元宵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节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01266" y="3435846"/>
            <a:ext cx="1106180" cy="502642"/>
            <a:chOff x="1079612" y="3147814"/>
            <a:chExt cx="1106180" cy="502642"/>
          </a:xfrm>
        </p:grpSpPr>
        <p:sp>
          <p:nvSpPr>
            <p:cNvPr id="23" name="圆角矩形 22"/>
            <p:cNvSpPr/>
            <p:nvPr/>
          </p:nvSpPr>
          <p:spPr>
            <a:xfrm>
              <a:off x="1102393" y="3147814"/>
              <a:ext cx="1060619" cy="50264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79612" y="3168303"/>
              <a:ext cx="11061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zh-CN" altLang="en-US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春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节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88504" y="3435846"/>
            <a:ext cx="1106180" cy="502642"/>
            <a:chOff x="1079612" y="3147814"/>
            <a:chExt cx="1106180" cy="502642"/>
          </a:xfrm>
        </p:grpSpPr>
        <p:sp>
          <p:nvSpPr>
            <p:cNvPr id="26" name="圆角矩形 25"/>
            <p:cNvSpPr/>
            <p:nvPr/>
          </p:nvSpPr>
          <p:spPr>
            <a:xfrm>
              <a:off x="1102393" y="3147814"/>
              <a:ext cx="1060619" cy="50264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79612" y="3168303"/>
              <a:ext cx="11061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zh-CN" altLang="en-US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重阳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节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475740" y="3435846"/>
            <a:ext cx="1106180" cy="502642"/>
            <a:chOff x="1079612" y="3147814"/>
            <a:chExt cx="1106180" cy="502642"/>
          </a:xfrm>
        </p:grpSpPr>
        <p:sp>
          <p:nvSpPr>
            <p:cNvPr id="29" name="圆角矩形 28"/>
            <p:cNvSpPr/>
            <p:nvPr/>
          </p:nvSpPr>
          <p:spPr>
            <a:xfrm>
              <a:off x="1102393" y="3147814"/>
              <a:ext cx="1060619" cy="50264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79612" y="3168303"/>
              <a:ext cx="11061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zh-CN" altLang="en-US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中秋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节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8326" y="699542"/>
            <a:ext cx="1471084" cy="534305"/>
            <a:chOff x="762547" y="827700"/>
            <a:chExt cx="1471084" cy="53430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2547" y="850804"/>
              <a:ext cx="1471084" cy="511201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36" name="文本框 3"/>
            <p:cNvSpPr txBox="1"/>
            <p:nvPr/>
          </p:nvSpPr>
          <p:spPr>
            <a:xfrm>
              <a:off x="785786" y="827700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26790" y="3435846"/>
            <a:ext cx="1106180" cy="502642"/>
            <a:chOff x="1079612" y="3147814"/>
            <a:chExt cx="1106180" cy="502642"/>
          </a:xfrm>
        </p:grpSpPr>
        <p:sp>
          <p:nvSpPr>
            <p:cNvPr id="40" name="圆角矩形 39"/>
            <p:cNvSpPr/>
            <p:nvPr/>
          </p:nvSpPr>
          <p:spPr>
            <a:xfrm>
              <a:off x="1102393" y="3147814"/>
              <a:ext cx="1060619" cy="50264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79612" y="3168303"/>
              <a:ext cx="11061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zh-CN" altLang="en-US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清明节</a:t>
              </a:r>
              <a:r>
                <a:rPr lang="zh-CN" altLang="zh-CN" sz="2400" b="1" kern="10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1592" y="1969609"/>
            <a:ext cx="1474632" cy="14746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1" y="1969609"/>
            <a:ext cx="1474632" cy="1474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62050" y="1969609"/>
            <a:ext cx="1474632" cy="14746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31821" y="1969609"/>
            <a:ext cx="1474632" cy="14746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363" y="1969609"/>
            <a:ext cx="1474632" cy="147463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51520" y="843558"/>
            <a:ext cx="1471079" cy="511200"/>
            <a:chOff x="3122352" y="822631"/>
            <a:chExt cx="1471079" cy="5112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122352" y="822631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8" name="文本框 3"/>
            <p:cNvSpPr txBox="1"/>
            <p:nvPr/>
          </p:nvSpPr>
          <p:spPr>
            <a:xfrm>
              <a:off x="3145588" y="8473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1592" y="1969609"/>
            <a:ext cx="1474632" cy="14746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1" y="1969609"/>
            <a:ext cx="1474632" cy="1474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62050" y="1969609"/>
            <a:ext cx="1474632" cy="14746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31821" y="1969609"/>
            <a:ext cx="1474632" cy="14746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363" y="1969609"/>
            <a:ext cx="1474632" cy="147463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51520" y="843558"/>
            <a:ext cx="1471079" cy="511200"/>
            <a:chOff x="3122352" y="822631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122352" y="822631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3145588" y="8473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split orient="vert"/>
      </p:transition>
    </mc:Choice>
    <mc:Fallback>
      <p:transition spd="med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1592" y="1969609"/>
            <a:ext cx="1474632" cy="14746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1" y="1969609"/>
            <a:ext cx="1474632" cy="1474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62050" y="1969609"/>
            <a:ext cx="1474632" cy="14746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31821" y="1969609"/>
            <a:ext cx="1474632" cy="14746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363" y="1969609"/>
            <a:ext cx="1474632" cy="147463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51520" y="843558"/>
            <a:ext cx="1471079" cy="511200"/>
            <a:chOff x="3122352" y="822631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122352" y="822631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3145588" y="8473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1592" y="1969609"/>
            <a:ext cx="1474632" cy="14746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1" y="1969609"/>
            <a:ext cx="1474632" cy="1474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62050" y="1969609"/>
            <a:ext cx="1474632" cy="14746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31821" y="1969609"/>
            <a:ext cx="1474632" cy="14746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363" y="1969609"/>
            <a:ext cx="1474632" cy="147463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51520" y="843558"/>
            <a:ext cx="1471079" cy="511200"/>
            <a:chOff x="3122352" y="822631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122352" y="822631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3145588" y="8473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1592" y="1969609"/>
            <a:ext cx="1474632" cy="14746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1" y="1969609"/>
            <a:ext cx="1474632" cy="1474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62050" y="1969609"/>
            <a:ext cx="1474632" cy="14746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31821" y="1969609"/>
            <a:ext cx="1474632" cy="14746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363" y="1969609"/>
            <a:ext cx="1474632" cy="147463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51520" y="843558"/>
            <a:ext cx="1471079" cy="511200"/>
            <a:chOff x="3122352" y="822631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122352" y="822631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3145588" y="8473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1592" y="1969609"/>
            <a:ext cx="1474632" cy="14746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1" y="1969609"/>
            <a:ext cx="1474632" cy="1474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62050" y="1969609"/>
            <a:ext cx="1474632" cy="14746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31821" y="1969609"/>
            <a:ext cx="1474632" cy="14746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363" y="1969609"/>
            <a:ext cx="1474632" cy="147463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51520" y="843558"/>
            <a:ext cx="1471079" cy="511200"/>
            <a:chOff x="3122352" y="822631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122352" y="822631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3145588" y="8473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1592" y="1969609"/>
            <a:ext cx="1474632" cy="14746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1" y="1969609"/>
            <a:ext cx="1474632" cy="1474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62050" y="1969609"/>
            <a:ext cx="1474632" cy="14746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31821" y="1969609"/>
            <a:ext cx="1474632" cy="14746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363" y="1969609"/>
            <a:ext cx="1474632" cy="147463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51520" y="843558"/>
            <a:ext cx="1471079" cy="511200"/>
            <a:chOff x="3122352" y="822631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122352" y="822631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3145588" y="847399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2"/>
          <p:cNvGrpSpPr/>
          <p:nvPr/>
        </p:nvGrpSpPr>
        <p:grpSpPr>
          <a:xfrm>
            <a:off x="-216532" y="1635646"/>
            <a:ext cx="9577064" cy="1870334"/>
            <a:chOff x="-216532" y="1590805"/>
            <a:chExt cx="9577064" cy="1870334"/>
          </a:xfrm>
        </p:grpSpPr>
        <p:sp>
          <p:nvSpPr>
            <p:cNvPr id="14" name="矩形 13"/>
            <p:cNvSpPr/>
            <p:nvPr/>
          </p:nvSpPr>
          <p:spPr>
            <a:xfrm>
              <a:off x="-216532" y="1590805"/>
              <a:ext cx="9577064" cy="187033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150000"/>
                </a:lnSpc>
              </a:pPr>
              <a:endParaRPr lang="zh-CN" altLang="en-US" sz="1400">
                <a:solidFill>
                  <a:srgbClr val="C0000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541929" y="1848994"/>
              <a:ext cx="6060142" cy="1317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lnSpc>
                  <a:spcPct val="130000"/>
                </a:lnSpc>
              </a:pPr>
              <a:r>
                <a:rPr lang="zh-CN" altLang="zh-CN" sz="3200" kern="100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我国很多民族有自己的传统节日，你知道哪些？</a:t>
              </a:r>
              <a:endParaRPr lang="zh-CN" altLang="en-US" sz="32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1520" y="627534"/>
            <a:ext cx="1471085" cy="534600"/>
            <a:chOff x="3131840" y="2188312"/>
            <a:chExt cx="1471085" cy="534600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099645" y="877964"/>
            <a:ext cx="2952328" cy="1333746"/>
          </a:xfrm>
          <a:prstGeom prst="roundRect">
            <a:avLst>
              <a:gd name="adj" fmla="val 8942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9542" y="877964"/>
            <a:ext cx="2584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过端午，赛龙舟，</a:t>
            </a:r>
            <a:endParaRPr lang="zh-CN" altLang="zh-CN" sz="2400" kern="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粽</a:t>
            </a:r>
            <a:r>
              <a:rPr lang="zh-CN" altLang="en-US" sz="2400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r>
              <a:rPr lang="zh-CN" altLang="zh-CN" sz="2400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艾</a:t>
            </a:r>
            <a:r>
              <a:rPr lang="zh-CN" altLang="zh-CN" sz="2400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香满堂飘。</a:t>
            </a:r>
            <a:endParaRPr lang="zh-CN" altLang="zh-CN" sz="2400" kern="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544" y="2617470"/>
            <a:ext cx="2880320" cy="1691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49435" y="2634252"/>
            <a:ext cx="2481580" cy="16576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32586" y="2638638"/>
            <a:ext cx="2390590" cy="16321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0"/>
          <p:cNvSpPr>
            <a:spLocks noChangeArrowheads="1"/>
          </p:cNvSpPr>
          <p:nvPr/>
        </p:nvSpPr>
        <p:spPr bwMode="auto">
          <a:xfrm>
            <a:off x="709863" y="1644650"/>
            <a:ext cx="3744912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节日名称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泼水节</a:t>
            </a:r>
            <a:endParaRPr lang="zh-CN" altLang="en-US" sz="2800" dirty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4"/>
          <p:cNvSpPr>
            <a:spLocks noChangeArrowheads="1"/>
          </p:cNvSpPr>
          <p:nvPr/>
        </p:nvSpPr>
        <p:spPr bwMode="auto">
          <a:xfrm>
            <a:off x="709863" y="3723878"/>
            <a:ext cx="710249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28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活动形式</a:t>
            </a:r>
            <a:r>
              <a:rPr lang="zh-CN" altLang="en-US" sz="280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泼水、划龙舟、</a:t>
            </a:r>
            <a:r>
              <a:rPr lang="zh-CN" altLang="en-US" sz="28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放孔明灯</a:t>
            </a:r>
            <a:r>
              <a:rPr lang="zh-CN" altLang="en-US" sz="28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等</a:t>
            </a:r>
            <a:endParaRPr lang="zh-CN" altLang="en-US" sz="28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09863" y="2684264"/>
            <a:ext cx="4176712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民族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dirty="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傣族</a:t>
            </a:r>
            <a:endParaRPr lang="en-US" altLang="zh-CN" sz="2800" dirty="0" smtClean="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600750" y="1644650"/>
            <a:ext cx="3278800" cy="1953402"/>
          </a:xfrm>
          <a:prstGeom prst="roundRect">
            <a:avLst>
              <a:gd name="adj" fmla="val 776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51520" y="741006"/>
            <a:ext cx="1471085" cy="534600"/>
            <a:chOff x="3131840" y="2188312"/>
            <a:chExt cx="1471085" cy="534600"/>
          </a:xfrm>
        </p:grpSpPr>
        <p:sp>
          <p:nvSpPr>
            <p:cNvPr id="21" name="圆角矩形 20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0"/>
          <p:cNvSpPr>
            <a:spLocks noChangeArrowheads="1"/>
          </p:cNvSpPr>
          <p:nvPr/>
        </p:nvSpPr>
        <p:spPr bwMode="auto">
          <a:xfrm>
            <a:off x="786926" y="1617212"/>
            <a:ext cx="424815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28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节日名称</a:t>
            </a:r>
            <a:r>
              <a:rPr lang="zh-CN" altLang="en-US" sz="280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那达慕</a:t>
            </a:r>
            <a:endParaRPr lang="zh-CN" altLang="en-US" sz="28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矩形 14"/>
          <p:cNvSpPr>
            <a:spLocks noChangeArrowheads="1"/>
          </p:cNvSpPr>
          <p:nvPr/>
        </p:nvSpPr>
        <p:spPr bwMode="auto">
          <a:xfrm>
            <a:off x="786926" y="3571151"/>
            <a:ext cx="75294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28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活动形式</a:t>
            </a:r>
            <a:r>
              <a:rPr lang="zh-CN" altLang="en-US" sz="280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赛马、摔跤、射箭、棋艺、歌舞等</a:t>
            </a:r>
            <a:endParaRPr lang="zh-CN" altLang="en-US" sz="28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86926" y="2594182"/>
            <a:ext cx="424815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28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日期</a:t>
            </a:r>
            <a:r>
              <a:rPr lang="zh-CN" altLang="en-US" sz="280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蒙古族</a:t>
            </a:r>
            <a:endParaRPr lang="zh-CN" altLang="en-US" sz="28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44008" y="1275606"/>
            <a:ext cx="3498626" cy="2160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17" name="组合 16"/>
          <p:cNvGrpSpPr/>
          <p:nvPr/>
        </p:nvGrpSpPr>
        <p:grpSpPr>
          <a:xfrm>
            <a:off x="251520" y="741006"/>
            <a:ext cx="1471085" cy="534600"/>
            <a:chOff x="3131840" y="2188312"/>
            <a:chExt cx="1471085" cy="534600"/>
          </a:xfrm>
        </p:grpSpPr>
        <p:sp>
          <p:nvSpPr>
            <p:cNvPr id="18" name="圆角矩形 17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95536" y="627534"/>
            <a:ext cx="1471079" cy="534304"/>
            <a:chOff x="762549" y="827700"/>
            <a:chExt cx="1471079" cy="53430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2549" y="850804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5" name="文本框 3"/>
            <p:cNvSpPr txBox="1"/>
            <p:nvPr/>
          </p:nvSpPr>
          <p:spPr>
            <a:xfrm>
              <a:off x="785786" y="827700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板书设计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9175" y="1057653"/>
            <a:ext cx="397394" cy="3184376"/>
            <a:chOff x="2408950" y="2078219"/>
            <a:chExt cx="397394" cy="3184376"/>
          </a:xfrm>
        </p:grpSpPr>
        <p:cxnSp>
          <p:nvCxnSpPr>
            <p:cNvPr id="31" name="直接连接符 30"/>
            <p:cNvCxnSpPr/>
            <p:nvPr/>
          </p:nvCxnSpPr>
          <p:spPr>
            <a:xfrm flipH="1">
              <a:off x="2408950" y="3658569"/>
              <a:ext cx="191595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左中括号 31"/>
            <p:cNvSpPr/>
            <p:nvPr/>
          </p:nvSpPr>
          <p:spPr>
            <a:xfrm>
              <a:off x="2648253" y="2078219"/>
              <a:ext cx="158091" cy="3184376"/>
            </a:xfrm>
            <a:prstGeom prst="leftBracket">
              <a:avLst>
                <a:gd name="adj" fmla="val 1483990"/>
              </a:avLst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48827" y="2152067"/>
            <a:ext cx="1330305" cy="887339"/>
            <a:chOff x="1579796" y="3205136"/>
            <a:chExt cx="1104128" cy="887339"/>
          </a:xfrm>
        </p:grpSpPr>
        <p:sp>
          <p:nvSpPr>
            <p:cNvPr id="29" name="云形 28"/>
            <p:cNvSpPr/>
            <p:nvPr/>
          </p:nvSpPr>
          <p:spPr>
            <a:xfrm rot="902096">
              <a:off x="1579796" y="3205136"/>
              <a:ext cx="1104128" cy="887339"/>
            </a:xfrm>
            <a:prstGeom prst="cloud">
              <a:avLst/>
            </a:prstGeom>
            <a:solidFill>
              <a:srgbClr val="AE7BB4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639264" y="3448750"/>
              <a:ext cx="10035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kern="1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传统节日</a:t>
              </a:r>
              <a:endParaRPr lang="en-US" altLang="zh-CN" sz="2000" kern="100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01328" y="2173299"/>
            <a:ext cx="1114817" cy="885825"/>
            <a:chOff x="3044339" y="2674691"/>
            <a:chExt cx="1114817" cy="885825"/>
          </a:xfrm>
        </p:grpSpPr>
        <p:sp>
          <p:nvSpPr>
            <p:cNvPr id="23" name="圆角矩形 22"/>
            <p:cNvSpPr/>
            <p:nvPr/>
          </p:nvSpPr>
          <p:spPr>
            <a:xfrm>
              <a:off x="3058125" y="2709437"/>
              <a:ext cx="1060451" cy="851079"/>
            </a:xfrm>
            <a:prstGeom prst="roundRect">
              <a:avLst/>
            </a:prstGeom>
            <a:solidFill>
              <a:srgbClr val="E678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044339" y="2674691"/>
              <a:ext cx="1114817" cy="8583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800" kern="1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悠久文化</a:t>
              </a:r>
              <a:endParaRPr lang="en-US" altLang="zh-CN" sz="1800" kern="100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kern="1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家国情怀</a:t>
              </a:r>
              <a:endParaRPr lang="zh-CN" altLang="zh-CN" sz="1800" kern="1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左大括号 20"/>
          <p:cNvSpPr/>
          <p:nvPr/>
        </p:nvSpPr>
        <p:spPr>
          <a:xfrm rot="10800000">
            <a:off x="6660233" y="1035101"/>
            <a:ext cx="210864" cy="3205501"/>
          </a:xfrm>
          <a:prstGeom prst="leftBrace">
            <a:avLst>
              <a:gd name="adj1" fmla="val 70521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059832" y="987574"/>
            <a:ext cx="2808312" cy="369332"/>
            <a:chOff x="2267744" y="1203598"/>
            <a:chExt cx="2808312" cy="3693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267744" y="1203598"/>
              <a:ext cx="707183" cy="369332"/>
              <a:chOff x="2997447" y="2703186"/>
              <a:chExt cx="707183" cy="369332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004373" y="2750714"/>
                <a:ext cx="651700" cy="317559"/>
              </a:xfrm>
              <a:prstGeom prst="roundRect">
                <a:avLst/>
              </a:prstGeom>
              <a:solidFill>
                <a:srgbClr val="E68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997447" y="2703186"/>
                <a:ext cx="70718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dirty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春节</a:t>
                </a:r>
                <a:endParaRPr lang="zh-CN" altLang="zh-CN" sz="1800" kern="1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>
              <a:off x="2926370" y="1388264"/>
              <a:ext cx="432048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/>
          </p:nvGrpSpPr>
          <p:grpSpPr>
            <a:xfrm>
              <a:off x="3256626" y="1203598"/>
              <a:ext cx="1819430" cy="369332"/>
              <a:chOff x="2997446" y="2703186"/>
              <a:chExt cx="1120835" cy="369332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3004373" y="2750714"/>
                <a:ext cx="1020798" cy="317559"/>
              </a:xfrm>
              <a:prstGeom prst="roundRect">
                <a:avLst/>
              </a:prstGeom>
              <a:solidFill>
                <a:srgbClr val="92C7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997446" y="2703186"/>
                <a:ext cx="11208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贴窗花 放鞭炮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3059832" y="1468898"/>
            <a:ext cx="2952328" cy="369332"/>
            <a:chOff x="2267744" y="1698362"/>
            <a:chExt cx="2952328" cy="369332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070386" y="1883028"/>
              <a:ext cx="432048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/>
            <p:cNvGrpSpPr/>
            <p:nvPr/>
          </p:nvGrpSpPr>
          <p:grpSpPr>
            <a:xfrm>
              <a:off x="2267744" y="1698362"/>
              <a:ext cx="893595" cy="369332"/>
              <a:chOff x="2997447" y="2703186"/>
              <a:chExt cx="707183" cy="36933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004373" y="2750714"/>
                <a:ext cx="651700" cy="317559"/>
              </a:xfrm>
              <a:prstGeom prst="roundRect">
                <a:avLst/>
              </a:prstGeom>
              <a:solidFill>
                <a:srgbClr val="E68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997447" y="2703186"/>
                <a:ext cx="70718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元宵节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400642" y="1698362"/>
              <a:ext cx="1819430" cy="369332"/>
              <a:chOff x="2997446" y="2703186"/>
              <a:chExt cx="1120835" cy="369332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004373" y="2750714"/>
                <a:ext cx="1020798" cy="317559"/>
              </a:xfrm>
              <a:prstGeom prst="roundRect">
                <a:avLst/>
              </a:prstGeom>
              <a:solidFill>
                <a:srgbClr val="92C7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997446" y="2703186"/>
                <a:ext cx="11208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看</a:t>
                </a:r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花灯 人如潮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059832" y="1950222"/>
            <a:ext cx="2952328" cy="369332"/>
            <a:chOff x="2267744" y="2285459"/>
            <a:chExt cx="2952328" cy="369332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070386" y="2470125"/>
              <a:ext cx="432048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2267744" y="2285459"/>
              <a:ext cx="893595" cy="369332"/>
              <a:chOff x="2997447" y="2703186"/>
              <a:chExt cx="707183" cy="369332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3004373" y="2750714"/>
                <a:ext cx="651700" cy="317559"/>
              </a:xfrm>
              <a:prstGeom prst="roundRect">
                <a:avLst/>
              </a:prstGeom>
              <a:solidFill>
                <a:srgbClr val="E68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997447" y="2703186"/>
                <a:ext cx="70718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清明节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3400642" y="2285459"/>
              <a:ext cx="1819430" cy="369332"/>
              <a:chOff x="2997446" y="2703186"/>
              <a:chExt cx="1120835" cy="369332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004373" y="2750714"/>
                <a:ext cx="1020798" cy="317559"/>
              </a:xfrm>
              <a:prstGeom prst="roundRect">
                <a:avLst/>
              </a:prstGeom>
              <a:solidFill>
                <a:srgbClr val="92C7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997446" y="2703186"/>
                <a:ext cx="11208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雨纷纷 祭先人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3059832" y="2431546"/>
            <a:ext cx="2952328" cy="369332"/>
            <a:chOff x="2267744" y="2789515"/>
            <a:chExt cx="2952328" cy="36933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070386" y="2974181"/>
              <a:ext cx="432048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>
              <a:off x="2267744" y="2789515"/>
              <a:ext cx="893595" cy="369332"/>
              <a:chOff x="2997447" y="2703186"/>
              <a:chExt cx="707183" cy="369332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3004373" y="2750714"/>
                <a:ext cx="651700" cy="317559"/>
              </a:xfrm>
              <a:prstGeom prst="roundRect">
                <a:avLst/>
              </a:prstGeom>
              <a:solidFill>
                <a:srgbClr val="E68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997447" y="2703186"/>
                <a:ext cx="70718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端午节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3400642" y="2789515"/>
              <a:ext cx="1819430" cy="369332"/>
              <a:chOff x="2997446" y="2703186"/>
              <a:chExt cx="1120835" cy="369332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3004373" y="2750714"/>
                <a:ext cx="1020798" cy="317559"/>
              </a:xfrm>
              <a:prstGeom prst="roundRect">
                <a:avLst/>
              </a:prstGeom>
              <a:solidFill>
                <a:srgbClr val="92C7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997446" y="2703186"/>
                <a:ext cx="11208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赛龙舟 艾满堂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3059832" y="2912870"/>
            <a:ext cx="2952328" cy="369332"/>
            <a:chOff x="2233846" y="3227101"/>
            <a:chExt cx="2952328" cy="369332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3036488" y="3411767"/>
              <a:ext cx="432048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/>
            <p:cNvGrpSpPr/>
            <p:nvPr/>
          </p:nvGrpSpPr>
          <p:grpSpPr>
            <a:xfrm>
              <a:off x="2233846" y="3227101"/>
              <a:ext cx="893595" cy="369332"/>
              <a:chOff x="2997447" y="2703186"/>
              <a:chExt cx="707183" cy="369332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3004373" y="2750714"/>
                <a:ext cx="651700" cy="317559"/>
              </a:xfrm>
              <a:prstGeom prst="roundRect">
                <a:avLst/>
              </a:prstGeom>
              <a:solidFill>
                <a:srgbClr val="E68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997447" y="2703186"/>
                <a:ext cx="70718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乞巧节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3366744" y="3227101"/>
              <a:ext cx="1819430" cy="369332"/>
              <a:chOff x="2997446" y="2703186"/>
              <a:chExt cx="1120835" cy="369332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3004373" y="2750714"/>
                <a:ext cx="1020798" cy="317559"/>
              </a:xfrm>
              <a:prstGeom prst="roundRect">
                <a:avLst/>
              </a:prstGeom>
              <a:solidFill>
                <a:srgbClr val="92C7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997446" y="2703186"/>
                <a:ext cx="11208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乞巧 会鹊桥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3059832" y="3394194"/>
            <a:ext cx="2952328" cy="369332"/>
            <a:chOff x="2195736" y="3651870"/>
            <a:chExt cx="2952328" cy="369332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2998378" y="3836536"/>
              <a:ext cx="432048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组合 66"/>
            <p:cNvGrpSpPr/>
            <p:nvPr/>
          </p:nvGrpSpPr>
          <p:grpSpPr>
            <a:xfrm>
              <a:off x="2195736" y="3651870"/>
              <a:ext cx="893595" cy="369332"/>
              <a:chOff x="2997447" y="2703186"/>
              <a:chExt cx="707183" cy="369332"/>
            </a:xfrm>
          </p:grpSpPr>
          <p:sp>
            <p:nvSpPr>
              <p:cNvPr id="68" name="圆角矩形 67"/>
              <p:cNvSpPr/>
              <p:nvPr/>
            </p:nvSpPr>
            <p:spPr>
              <a:xfrm>
                <a:off x="3004373" y="2750714"/>
                <a:ext cx="651700" cy="317559"/>
              </a:xfrm>
              <a:prstGeom prst="roundRect">
                <a:avLst/>
              </a:prstGeom>
              <a:solidFill>
                <a:srgbClr val="E68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2997447" y="2703186"/>
                <a:ext cx="70718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中秋节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328634" y="3651870"/>
              <a:ext cx="1819430" cy="369332"/>
              <a:chOff x="2997446" y="2703186"/>
              <a:chExt cx="1120835" cy="369332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3004373" y="2750714"/>
                <a:ext cx="1020798" cy="317559"/>
              </a:xfrm>
              <a:prstGeom prst="roundRect">
                <a:avLst/>
              </a:prstGeom>
              <a:solidFill>
                <a:srgbClr val="92C7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997446" y="2703186"/>
                <a:ext cx="11208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吃月饼 圆月照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3059832" y="3875517"/>
            <a:ext cx="3751840" cy="369332"/>
            <a:chOff x="2206463" y="4091541"/>
            <a:chExt cx="3751840" cy="369332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3009105" y="4276207"/>
              <a:ext cx="432048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组合 73"/>
            <p:cNvGrpSpPr/>
            <p:nvPr/>
          </p:nvGrpSpPr>
          <p:grpSpPr>
            <a:xfrm>
              <a:off x="2206463" y="4091541"/>
              <a:ext cx="893595" cy="369332"/>
              <a:chOff x="2997447" y="2703186"/>
              <a:chExt cx="707183" cy="369332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3004373" y="2750714"/>
                <a:ext cx="651700" cy="317559"/>
              </a:xfrm>
              <a:prstGeom prst="roundRect">
                <a:avLst/>
              </a:prstGeom>
              <a:solidFill>
                <a:srgbClr val="E68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2997447" y="2703186"/>
                <a:ext cx="70718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重阳节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3339360" y="4091541"/>
              <a:ext cx="2618943" cy="369332"/>
              <a:chOff x="2997446" y="2703186"/>
              <a:chExt cx="1120835" cy="369332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3004373" y="2750714"/>
                <a:ext cx="1020798" cy="317559"/>
              </a:xfrm>
              <a:prstGeom prst="roundRect">
                <a:avLst/>
              </a:prstGeom>
              <a:solidFill>
                <a:srgbClr val="92C7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2997446" y="2703186"/>
                <a:ext cx="11208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800" kern="10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敬老 踏秋 赏菊 登高</a:t>
                </a:r>
                <a:endParaRPr lang="en-US" altLang="zh-CN" sz="1800" kern="10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82040" y="1563638"/>
            <a:ext cx="6995159" cy="2805658"/>
            <a:chOff x="1051560" y="1540778"/>
            <a:chExt cx="6995159" cy="2805658"/>
          </a:xfrm>
        </p:grpSpPr>
        <p:sp>
          <p:nvSpPr>
            <p:cNvPr id="8" name="圆角矩形 7"/>
            <p:cNvSpPr/>
            <p:nvPr/>
          </p:nvSpPr>
          <p:spPr>
            <a:xfrm>
              <a:off x="1051560" y="1540778"/>
              <a:ext cx="6995159" cy="280565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26516" y="1627862"/>
              <a:ext cx="6645247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2200" kern="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zh-CN" altLang="zh-CN" sz="2200" kern="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农历五月初五是端午节。“端”是“开始、初”的意思</a:t>
              </a:r>
              <a:r>
                <a:rPr lang="zh-CN" altLang="zh-CN" sz="2200" kern="100" spc="-15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；“午”与“五”既</a:t>
              </a:r>
              <a:r>
                <a:rPr lang="zh-CN" altLang="zh-CN" sz="2200" kern="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同音又通用。所谓“端午”就是“初五”。由于午时艳阳高照，阳光灿烂，故又</a:t>
              </a:r>
              <a:r>
                <a:rPr lang="zh-CN" altLang="zh-CN" sz="2200" kern="100" spc="3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名“端阳”；端</a:t>
              </a:r>
              <a:r>
                <a:rPr lang="zh-CN" altLang="zh-CN" sz="2200" kern="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午节这天，月、日皆为五，故又称“重五”；端午节用菖蒲避邪，故又称“蒲节”。</a:t>
              </a:r>
              <a:endParaRPr lang="zh-CN" altLang="en-US" sz="2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552" y="555526"/>
            <a:ext cx="1790650" cy="831515"/>
            <a:chOff x="211539" y="228531"/>
            <a:chExt cx="1790650" cy="831515"/>
          </a:xfrm>
        </p:grpSpPr>
        <p:sp>
          <p:nvSpPr>
            <p:cNvPr id="5" name="对角圆角矩形 4"/>
            <p:cNvSpPr/>
            <p:nvPr/>
          </p:nvSpPr>
          <p:spPr>
            <a:xfrm>
              <a:off x="433416" y="555741"/>
              <a:ext cx="1568773" cy="463865"/>
            </a:xfrm>
            <a:prstGeom prst="round2DiagRect">
              <a:avLst>
                <a:gd name="adj1" fmla="val 16667"/>
                <a:gd name="adj2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11539" y="228531"/>
              <a:ext cx="701928" cy="83151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93783" y="558563"/>
              <a:ext cx="11229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端午节</a:t>
              </a:r>
              <a:endPara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20087" y="-90244"/>
            <a:ext cx="9169802" cy="611837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-5715" y="0"/>
            <a:ext cx="9155430" cy="5143500"/>
          </a:xfrm>
          <a:prstGeom prst="rect">
            <a:avLst/>
          </a:prstGeom>
          <a:solidFill>
            <a:srgbClr val="E5FA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25"/>
          <p:cNvGrpSpPr/>
          <p:nvPr/>
        </p:nvGrpSpPr>
        <p:grpSpPr>
          <a:xfrm>
            <a:off x="-216532" y="1546719"/>
            <a:ext cx="9577064" cy="618229"/>
            <a:chOff x="-216532" y="1590805"/>
            <a:chExt cx="9577064" cy="618229"/>
          </a:xfrm>
        </p:grpSpPr>
        <p:sp>
          <p:nvSpPr>
            <p:cNvPr id="8" name="矩形 7"/>
            <p:cNvSpPr/>
            <p:nvPr/>
          </p:nvSpPr>
          <p:spPr>
            <a:xfrm>
              <a:off x="-216532" y="1590805"/>
              <a:ext cx="9577064" cy="61822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14282" y="1638309"/>
              <a:ext cx="87868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spcAft>
                  <a:spcPct val="0"/>
                </a:spcAft>
              </a:pPr>
              <a:r>
                <a: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你还知道哪些关于端午节的习俗？给同学们讲一讲。</a:t>
              </a:r>
              <a:endParaRPr lang="zh-CN" altLang="zh-CN" sz="2800" kern="100" dirty="0">
                <a:solidFill>
                  <a:prstClr val="white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71472" y="2500312"/>
            <a:ext cx="2876685" cy="1857388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714744" y="2500312"/>
            <a:ext cx="1857388" cy="1857388"/>
          </a:xfrm>
          <a:prstGeom prst="rect">
            <a:avLst/>
          </a:prstGeom>
          <a:noFill/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57884" y="2500312"/>
            <a:ext cx="277931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5"/>
          <p:cNvGrpSpPr/>
          <p:nvPr/>
        </p:nvGrpSpPr>
        <p:grpSpPr>
          <a:xfrm>
            <a:off x="323528" y="669234"/>
            <a:ext cx="1471079" cy="511200"/>
            <a:chOff x="3327224" y="747973"/>
            <a:chExt cx="1471079" cy="5112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327224" y="747973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22" name="文本框 3"/>
            <p:cNvSpPr txBox="1"/>
            <p:nvPr/>
          </p:nvSpPr>
          <p:spPr>
            <a:xfrm>
              <a:off x="3350460" y="772741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06 -4.93827E-07 L 0.00087 -0.14691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7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41427" y="759493"/>
            <a:ext cx="2870734" cy="120032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6093" y="759493"/>
            <a:ext cx="24038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七月七，来乞巧，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牛郎织女会鹊桥。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5576" y="2285171"/>
            <a:ext cx="3956910" cy="20833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64088" y="2281750"/>
            <a:ext cx="2886294" cy="209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141427" y="759493"/>
            <a:ext cx="2870734" cy="120032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3796" y="759492"/>
            <a:ext cx="2528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过中秋，吃月饼，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十五圆月当空照。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9591" y="2508498"/>
            <a:ext cx="2948509" cy="1944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92080" y="2474888"/>
            <a:ext cx="2580708" cy="1978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141427" y="867365"/>
            <a:ext cx="2870734" cy="1200329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6940" y="867365"/>
            <a:ext cx="242212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重阳节，要敬老，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踏秋赏菊去登高。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27898" y="2499742"/>
            <a:ext cx="2111160" cy="1406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2499742"/>
            <a:ext cx="2111160" cy="1406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04276" y="2511027"/>
            <a:ext cx="1943975" cy="1383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913468" y="2500375"/>
            <a:ext cx="1952836" cy="1370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59629" y="-20538"/>
            <a:ext cx="9463258" cy="532859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5715" y="0"/>
            <a:ext cx="9155430" cy="5143500"/>
          </a:xfrm>
          <a:prstGeom prst="rect">
            <a:avLst/>
          </a:prstGeom>
          <a:solidFill>
            <a:srgbClr val="E5FA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25"/>
          <p:cNvGrpSpPr/>
          <p:nvPr/>
        </p:nvGrpSpPr>
        <p:grpSpPr>
          <a:xfrm>
            <a:off x="-216532" y="1131590"/>
            <a:ext cx="9577064" cy="618229"/>
            <a:chOff x="-216532" y="1247684"/>
            <a:chExt cx="9577064" cy="618229"/>
          </a:xfrm>
        </p:grpSpPr>
        <p:sp>
          <p:nvSpPr>
            <p:cNvPr id="8" name="矩形 7"/>
            <p:cNvSpPr/>
            <p:nvPr/>
          </p:nvSpPr>
          <p:spPr>
            <a:xfrm>
              <a:off x="-216532" y="1247684"/>
              <a:ext cx="9577064" cy="61822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14282" y="1295188"/>
              <a:ext cx="87868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spcAft>
                  <a:spcPct val="0"/>
                </a:spcAft>
              </a:pPr>
              <a:r>
                <a: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你还知道哪些关于重阳节的习俗？给同学们讲一讲。</a:t>
              </a:r>
              <a:endParaRPr lang="zh-CN" altLang="zh-CN" sz="2800" kern="100" dirty="0">
                <a:solidFill>
                  <a:prstClr val="white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endParaRPr>
            </a:p>
          </p:txBody>
        </p:sp>
      </p:grp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285852" y="2067694"/>
            <a:ext cx="2643206" cy="2647272"/>
          </a:xfrm>
          <a:prstGeom prst="rect">
            <a:avLst/>
          </a:prstGeom>
          <a:noFill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357686" y="2067694"/>
            <a:ext cx="4173483" cy="2643206"/>
          </a:xfrm>
          <a:prstGeom prst="rect">
            <a:avLst/>
          </a:prstGeom>
          <a:noFill/>
        </p:spPr>
      </p:pic>
      <p:sp>
        <p:nvSpPr>
          <p:cNvPr id="20" name="矩形 19"/>
          <p:cNvSpPr/>
          <p:nvPr/>
        </p:nvSpPr>
        <p:spPr>
          <a:xfrm>
            <a:off x="428596" y="2211710"/>
            <a:ext cx="598467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685800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79646">
                    <a:lumMod val="75000"/>
                  </a:srgbClr>
                </a:solidFill>
                <a:latin typeface="宋体" panose="02010600030101010101" pitchFamily="2" charset="-122"/>
              </a:rPr>
              <a:t>喝</a:t>
            </a:r>
            <a:endParaRPr lang="en-US" altLang="zh-CN" sz="3200" b="1">
              <a:solidFill>
                <a:srgbClr val="F79646">
                  <a:lumMod val="75000"/>
                </a:srgbClr>
              </a:solidFill>
              <a:latin typeface="宋体" panose="02010600030101010101" pitchFamily="2" charset="-122"/>
            </a:endParaRPr>
          </a:p>
          <a:p>
            <a:pPr marL="457200" indent="-457200" defTabSz="685800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79646">
                    <a:lumMod val="75000"/>
                  </a:srgbClr>
                </a:solidFill>
                <a:latin typeface="宋体" panose="02010600030101010101" pitchFamily="2" charset="-122"/>
              </a:rPr>
              <a:t>菊</a:t>
            </a:r>
            <a:endParaRPr lang="en-US" altLang="zh-CN" sz="3200" b="1">
              <a:solidFill>
                <a:srgbClr val="F79646">
                  <a:lumMod val="75000"/>
                </a:srgbClr>
              </a:solidFill>
              <a:latin typeface="宋体" panose="02010600030101010101" pitchFamily="2" charset="-122"/>
            </a:endParaRPr>
          </a:p>
          <a:p>
            <a:pPr marL="457200" indent="-457200" defTabSz="685800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79646">
                    <a:lumMod val="75000"/>
                  </a:srgbClr>
                </a:solidFill>
                <a:latin typeface="宋体" panose="02010600030101010101" pitchFamily="2" charset="-122"/>
              </a:rPr>
              <a:t>花</a:t>
            </a:r>
            <a:endParaRPr lang="en-US" altLang="zh-CN" sz="3200" b="1">
              <a:solidFill>
                <a:srgbClr val="F79646">
                  <a:lumMod val="75000"/>
                </a:srgbClr>
              </a:solidFill>
              <a:latin typeface="宋体" panose="02010600030101010101" pitchFamily="2" charset="-122"/>
            </a:endParaRPr>
          </a:p>
          <a:p>
            <a:pPr marL="457200" indent="-457200" defTabSz="685800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79646">
                    <a:lumMod val="75000"/>
                  </a:srgbClr>
                </a:solidFill>
                <a:latin typeface="宋体" panose="02010600030101010101" pitchFamily="2" charset="-122"/>
              </a:rPr>
              <a:t>酒</a:t>
            </a:r>
            <a:endParaRPr lang="en-US" altLang="zh-CN" sz="3200" b="1">
              <a:solidFill>
                <a:srgbClr val="F79646">
                  <a:lumMod val="75000"/>
                </a:srgbClr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29586" y="2571750"/>
            <a:ext cx="64294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685800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79646">
                    <a:lumMod val="75000"/>
                  </a:srgbClr>
                </a:solidFill>
                <a:latin typeface="宋体" panose="02010600030101010101" pitchFamily="2" charset="-122"/>
              </a:rPr>
              <a:t>插</a:t>
            </a:r>
            <a:endParaRPr lang="en-US" altLang="zh-CN" sz="3200" b="1">
              <a:solidFill>
                <a:srgbClr val="F79646">
                  <a:lumMod val="75000"/>
                </a:srgbClr>
              </a:solidFill>
              <a:latin typeface="宋体" panose="02010600030101010101" pitchFamily="2" charset="-122"/>
            </a:endParaRPr>
          </a:p>
          <a:p>
            <a:pPr marL="457200" indent="-457200" defTabSz="685800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79646">
                    <a:lumMod val="75000"/>
                  </a:srgbClr>
                </a:solidFill>
                <a:latin typeface="宋体" panose="02010600030101010101" pitchFamily="2" charset="-122"/>
              </a:rPr>
              <a:t>茱</a:t>
            </a:r>
            <a:endParaRPr lang="en-US" altLang="zh-CN" sz="3200" b="1">
              <a:solidFill>
                <a:srgbClr val="F79646">
                  <a:lumMod val="75000"/>
                </a:srgbClr>
              </a:solidFill>
              <a:latin typeface="宋体" panose="02010600030101010101" pitchFamily="2" charset="-122"/>
            </a:endParaRPr>
          </a:p>
          <a:p>
            <a:pPr marL="457200" indent="-457200" defTabSz="685800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79646">
                    <a:lumMod val="75000"/>
                  </a:srgbClr>
                </a:solidFill>
                <a:latin typeface="宋体" panose="02010600030101010101" pitchFamily="2" charset="-122"/>
              </a:rPr>
              <a:t>萸</a:t>
            </a:r>
            <a:endParaRPr lang="en-US" altLang="zh-CN" sz="3200" b="1">
              <a:solidFill>
                <a:srgbClr val="F79646">
                  <a:lumMod val="75000"/>
                </a:srgbClr>
              </a:solidFill>
              <a:latin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23528" y="411510"/>
            <a:ext cx="1471079" cy="511200"/>
            <a:chOff x="3327224" y="747973"/>
            <a:chExt cx="1471079" cy="5112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327224" y="747973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25" name="文本框 3"/>
            <p:cNvSpPr txBox="1"/>
            <p:nvPr/>
          </p:nvSpPr>
          <p:spPr>
            <a:xfrm>
              <a:off x="3350460" y="772741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141427" y="759493"/>
            <a:ext cx="2870734" cy="120032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96940" y="759493"/>
            <a:ext cx="24221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转眼又是新春到，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6858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全家团圆真热闹。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1600" y="2283718"/>
            <a:ext cx="3133162" cy="18502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76056" y="2283718"/>
            <a:ext cx="2855168" cy="1876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b41d9e87-ed6b-418b-81e9-a76bd06fcf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689</Words>
  <Application>WPS 演示</Application>
  <PresentationFormat>全屏显示(16:9)</PresentationFormat>
  <Paragraphs>225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思源黑体 CN Bold</vt:lpstr>
      <vt:lpstr>黑体</vt:lpstr>
      <vt:lpstr>微软雅黑</vt:lpstr>
      <vt:lpstr>楷体</vt:lpstr>
      <vt:lpstr>Times New Roman</vt:lpstr>
      <vt:lpstr>方正特粗光辉简体</vt:lpstr>
      <vt:lpstr>Calibri</vt:lpstr>
      <vt:lpstr>Arial Unicode MS</vt:lpstr>
      <vt:lpstr>Calibri Light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传统节日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2022-12-28T01:47:00Z</dcterms:created>
  <dcterms:modified xsi:type="dcterms:W3CDTF">2023-01-15T09:12:03Z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84BE9706C9084163A9D937693F56606C</vt:lpwstr>
  </property>
  <property fmtid="{D5CDD505-2E9C-101B-9397-08002B2CF9AE}" pid="3" name="KSOProductBuildVer">
    <vt:lpwstr>2052-11.1.0.13703</vt:lpwstr>
  </property>
</Properties>
</file>