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</p:sldMasterIdLst>
  <p:sldIdLst>
    <p:sldId id="32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</p:sldIdLst>
  <p:sldSz cx="9144000" cy="5143500" type="screen16x9"/>
  <p:notesSz cx="6858000" cy="9144000"/>
  <p:custDataLst>
    <p:tags r:id="rId7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6" Type="http://schemas.openxmlformats.org/officeDocument/2006/relationships/tags" Target="tags/tag1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algn="ctr">
        <a:defRPr sz="4400" kern="1200">
          <a:solidFill>
            <a:schemeClr val="lt1"/>
          </a:solidFill>
        </a:defRPr>
      </a:lvl1pPr>
    </p:titleStyle>
    <p:bodyStyle>
      <a:lvl1pPr indent="-325120" algn="ctr">
        <a:defRPr sz="3200" kern="1200">
          <a:solidFill>
            <a:schemeClr val="tx1"/>
          </a:solidFill>
        </a:defRPr>
      </a:lvl1pPr>
    </p:bodyStyle>
    <p:otherStyle>
      <a:defPPr algn="ctr">
        <a:defRPr kern="1200">
          <a:solidFill>
            <a:schemeClr val="tx1"/>
          </a:solidFill>
        </a:defRPr>
      </a:def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ransition/>
  <p:txStyles>
    <p:titleStyle>
      <a:lvl1pPr algn="ctr">
        <a:defRPr sz="4400" kern="1200">
          <a:solidFill>
            <a:schemeClr val="lt1"/>
          </a:solidFill>
        </a:defRPr>
      </a:lvl1pPr>
    </p:titleStyle>
    <p:bodyStyle>
      <a:lvl1pPr indent="-325120" algn="ctr">
        <a:defRPr sz="3200" kern="1200">
          <a:solidFill>
            <a:schemeClr val="tx1"/>
          </a:solidFill>
        </a:defRPr>
      </a:lvl1pPr>
    </p:bodyStyle>
    <p:otherStyle>
      <a:defPPr algn="ctr">
        <a:defRPr kern="1200">
          <a:solidFill>
            <a:schemeClr val="tx1"/>
          </a:solidFill>
        </a:defRPr>
      </a:def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5.emf"/><Relationship Id="rId6" Type="http://schemas.openxmlformats.org/officeDocument/2006/relationships/image" Target="../media/image44.png"/><Relationship Id="rId5" Type="http://schemas.openxmlformats.org/officeDocument/2006/relationships/image" Target="../media/image43.GIF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2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GIF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2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55.GIF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GIF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2.jpeg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image" Target="../media/image64.GIF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2.jpeg"/></Relationships>
</file>

<file path=ppt/slides/_rels/slide4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GIF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GIF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2.jpeg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GIF"/><Relationship Id="rId4" Type="http://schemas.openxmlformats.org/officeDocument/2006/relationships/image" Target="../media/image78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1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2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2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2.jpe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image" Target="../media/image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2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8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248025" y="1628775"/>
          <a:ext cx="9134475" cy="1628775"/>
          <a:chOff x="3248025" y="1628775"/>
          <a:chExt cx="9134475" cy="1628775"/>
        </a:xfrm>
      </p:grpSpPr>
      <p:sp>
        <p:nvSpPr>
          <p:cNvPr id="2" name="TextBox 1"/>
          <p:cNvSpPr txBox="1"/>
          <p:nvPr/>
        </p:nvSpPr>
        <p:spPr>
          <a:xfrm>
            <a:off x="-24894" y="1059582"/>
            <a:ext cx="9144000" cy="18928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我是一只小虫</a:t>
            </a:r>
            <a:r>
              <a:rPr lang="zh-CN" altLang="en-US" sz="5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endParaRPr lang="en-US" altLang="zh-CN" sz="5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543300"/>
          <a:chOff x="381000" y="266700"/>
          <a:chExt cx="9134475" cy="35433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1050" y="1343025"/>
            <a:ext cx="8353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我有很多伙伴，每一个都特别有意思。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114925" y="466725"/>
            <a:ext cx="3724275" cy="2686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62050" y="2276475"/>
            <a:ext cx="7972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说说这一小段在文中的作用？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885825" y="2400300"/>
            <a:ext cx="114300" cy="114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7725" y="3543300"/>
            <a:ext cx="7705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这又是一个过渡段。“每一个都特别有意思”从另一个角度说明当小虫子的好处。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6650" y="2762250"/>
            <a:ext cx="5457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过渡段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676525"/>
          <a:chOff x="381000" y="266700"/>
          <a:chExt cx="9134475" cy="26765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9125" y="990600"/>
            <a:ext cx="85153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走在外面一定要小心，别被屎壳螂撞伤，因为它们运食物的时候，从来不看路。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6825" y="1933575"/>
            <a:ext cx="78676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你从这一句中感受到了什么？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962025" y="2057400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09625" y="2676525"/>
            <a:ext cx="7477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这里介绍第一个有意思的小伙伴：屎壳郎。“因为”说明是一个因果关系的句子。有意思在“从来不看路”，我们仿佛看到了一只横冲直撞的傻乎乎的屎壳郎。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1943100"/>
            <a:ext cx="4486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因果关系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143125"/>
          <a:chOff x="381000" y="266700"/>
          <a:chExt cx="9134475" cy="21431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71575" y="1304925"/>
            <a:ext cx="7962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仿写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用“……因为……”仿写一个因果关系的句子。
________________________________________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23950" y="2143125"/>
            <a:ext cx="80105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今天我不能上体育课了，因为我的脚崴了。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29075"/>
          <a:chOff x="381000" y="266700"/>
          <a:chExt cx="9134475" cy="4029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3450" y="952500"/>
            <a:ext cx="820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螳螂特别贪吃，它总希望能把我也吃掉，但真幸运，它不会像我一样跳。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4300" y="1771650"/>
            <a:ext cx="5210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“螳螂”的特点是什么？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724275" y="189547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19500" y="2628900"/>
            <a:ext cx="4991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“螳螂”的特点是“特别贪吃”，而且对我一点儿都不友好。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57200" y="1647825"/>
            <a:ext cx="2947129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038475"/>
          <a:chOff x="381000" y="266700"/>
          <a:chExt cx="9134475" cy="30384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4850" y="1066800"/>
            <a:ext cx="7962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有些虫子的脾气不太好，比如天牛，每次我说“天牛大婶，早上好”，它总是想顶我一下。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6375" y="2286000"/>
            <a:ext cx="7658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你从这句话中体会出了什么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？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171575" y="240982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2975" y="3038475"/>
            <a:ext cx="75533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这里又介绍了一位有意思的小伙伴“天牛大婶”。她的特点是“脾气不太好”，“总是想顶我一下”。诙谐的语言，拟人的手法，使表达生动形象。</a:t>
            </a:r>
            <a:endParaRPr lang="en-US" dirty="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48275" y="2362200"/>
            <a:ext cx="38862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拟人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076575"/>
          <a:chOff x="381000" y="266700"/>
          <a:chExt cx="9134475" cy="30765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0" y="1028700"/>
            <a:ext cx="79819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我喜欢当一只小虫子。当我很快乐的时候，我会使劲儿叫哇叫，所以，如果你在夜晚听见草地里的歌声——你就一定能找到我！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9725" y="2114550"/>
            <a:ext cx="7524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说说你从这句话中体会出了什么？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304925" y="223837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00175" y="3076575"/>
            <a:ext cx="7734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“使劲叫哇叫”进一步写出当一只小虫子的无限快乐和自由。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714500"/>
          <a:chOff x="381000" y="266700"/>
          <a:chExt cx="9134475" cy="17145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5" y="1714500"/>
            <a:ext cx="5591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同学们刚才已经跟随老师走进文本，感受到了作者对小虫的喜爱。让我们拿起金钥匙开启智慧之门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676525"/>
          <a:chOff x="381000" y="266700"/>
          <a:chExt cx="9134475" cy="26765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8725" y="1771650"/>
            <a:ext cx="7905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“我”是一只怎样的小虫子？？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6775" y="2676525"/>
            <a:ext cx="7724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“我”是一只乐观的小虫子。虽然当小虫子有不好的一面，但是“我”认为还真不错。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38225" y="117157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76350" y="971550"/>
            <a:ext cx="7858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核心问题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828925"/>
          <a:chOff x="381000" y="266700"/>
          <a:chExt cx="9134475" cy="28289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600200" y="1819275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14550" y="1781175"/>
            <a:ext cx="7019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读课文，想一想课文是从哪些方面写的。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05025" y="2828925"/>
            <a:ext cx="70294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课文是从当一只小虫子好还是不好两个方面写的。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95325" y="1209675"/>
            <a:ext cx="114300" cy="114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23925" y="1009650"/>
            <a:ext cx="8210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串珠问题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400300"/>
          <a:chOff x="381000" y="266700"/>
          <a:chExt cx="9134475" cy="24003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6375" y="1400175"/>
            <a:ext cx="7658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说说当一只小虫子有哪些不好的方面。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3450" y="2400300"/>
            <a:ext cx="74580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不好的方面是：屁股会被苍耳刺痛，会被狗的一泡尿淹得昏头昏脑，会受到鸟的威胁和侵害。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600200"/>
          <a:chOff x="381000" y="266700"/>
          <a:chExt cx="9134475" cy="16002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1075" y="1600199"/>
            <a:ext cx="7623373" cy="1327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295525"/>
          <a:chOff x="381000" y="266700"/>
          <a:chExt cx="9134475" cy="22955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57225" y="1343025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85850" y="1323975"/>
            <a:ext cx="80486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品读描写当小虫子也不错的内容，说说“我”为什么喜欢当小虫子。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" y="2295525"/>
            <a:ext cx="7677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当小虫子还不错，可以在草叶上伸懒腰，用一滴露珠洗脸，擦触须，可以跳到狗的身上去旅行，还可以很自由、很快乐地唱歌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552700"/>
          <a:chOff x="381000" y="266700"/>
          <a:chExt cx="9134475" cy="2552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25" y="1400175"/>
            <a:ext cx="7562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课文表达了作者怎样的思想感情？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71625" y="2552700"/>
            <a:ext cx="7562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课文表达了作者对生活的热爱之情。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29075"/>
          <a:chOff x="381000" y="266700"/>
          <a:chExt cx="9134475" cy="4029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905000" y="1243013"/>
            <a:ext cx="209550" cy="2752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6000" y="1390650"/>
            <a:ext cx="6848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当小虫子一点儿也不好：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8225" y="1390650"/>
            <a:ext cx="42862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刺痛、昏头昏脑 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3143250"/>
            <a:ext cx="6848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当小虫子好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581400" y="2619375"/>
            <a:ext cx="123825" cy="14097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9525" y="2600325"/>
            <a:ext cx="3067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伸懒腰 洗脸 擦触须 免费旅行
小伙伴有意思：不看路、贪                           吃、脾气不好
使劲叫哇叫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6791325" y="1243013"/>
            <a:ext cx="209550" cy="27527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00175" y="1162050"/>
            <a:ext cx="7734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我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是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一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只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小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虫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子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96150" y="1828800"/>
            <a:ext cx="18383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热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爱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生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活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419600"/>
          <a:chOff x="381000" y="266700"/>
          <a:chExt cx="9134475" cy="44196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00100" y="933450"/>
            <a:ext cx="7419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当一只小虫子好不好？我的伙伴们都说：“当一只小虫子，一点儿都不好。”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219950" y="3181350"/>
            <a:ext cx="1257300" cy="12382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750" y="2667000"/>
            <a:ext cx="7705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当一只小虫哪里不好？请你画出相关的语句。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5400" y="2647950"/>
            <a:ext cx="5781675" cy="571500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581400"/>
          <a:chOff x="381000" y="266700"/>
          <a:chExt cx="9134475" cy="35814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7350" y="971550"/>
            <a:ext cx="7477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屁股会被苍耳刺痛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61975" y="3190875"/>
            <a:ext cx="990600" cy="39052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561975" y="1028700"/>
            <a:ext cx="990600" cy="39052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61975" y="2109788"/>
            <a:ext cx="990600" cy="3905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7350" y="2076450"/>
            <a:ext cx="7058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一个不留神，我们会蹦进很深很深的水里，被淹得昏头昏脑。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7350" y="3152775"/>
            <a:ext cx="7058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孩子们都觉得毛茸茸的小鸟很可爱，但我们小虫子没有谁会喜欢小鸟。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514850"/>
          <a:chOff x="381000" y="266700"/>
          <a:chExt cx="9134475" cy="45148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8300" y="1562100"/>
            <a:ext cx="7496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你觉得当虫子还有哪些不好的地方？请你大胆的想象一下。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57200" y="2667000"/>
            <a:ext cx="1019175" cy="18478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133475" y="809625"/>
            <a:ext cx="7029450" cy="23812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476625"/>
          <a:chOff x="381000" y="266700"/>
          <a:chExt cx="9134475" cy="34766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6375" y="1304925"/>
            <a:ext cx="7658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不过，我觉得当一只小虫子还真不错。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8225" y="1333500"/>
            <a:ext cx="1409700" cy="476250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324475" y="1895475"/>
            <a:ext cx="390525" cy="6762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76700" y="2752725"/>
            <a:ext cx="5057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不错体现在哪些方面？
请你找到相关语句读一读。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71925" y="2724150"/>
            <a:ext cx="2905125" cy="752475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200275"/>
          <a:chOff x="381000" y="266700"/>
          <a:chExt cx="9134475" cy="22002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5" y="962025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不过，我觉得当一只小虫子还真不错。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14475" y="2200275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在草叶上伸懒腰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
</a:t>
            </a: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用露珠把脸洗干净，把触须擦得亮亮的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
</a:t>
            </a: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跳到狗的身上，就可以到很远的地方旅行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295275" y="266700"/>
          <a:ext cx="9134475" cy="4924425"/>
          <a:chOff x="295275" y="266700"/>
          <a:chExt cx="9134475" cy="49244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275" y="885825"/>
            <a:ext cx="88392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我有很多小伙伴，每一个都特别有意思。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48350" y="3914775"/>
            <a:ext cx="3286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我的小伙伴。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7750" y="3009900"/>
            <a:ext cx="8086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屎壳郎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81025" y="1633538"/>
            <a:ext cx="1619250" cy="10477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776538" y="1633538"/>
            <a:ext cx="1619250" cy="10477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086350" y="1643063"/>
            <a:ext cx="1619250" cy="10477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TextBox 9"/>
          <p:cNvSpPr txBox="1"/>
          <p:nvPr/>
        </p:nvSpPr>
        <p:spPr>
          <a:xfrm>
            <a:off x="3419475" y="3009900"/>
            <a:ext cx="5715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螳螂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8775" y="3019425"/>
            <a:ext cx="3695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天牛大婶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5667375" y="3543300"/>
            <a:ext cx="1638300" cy="109537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6"/>
          <a:stretch>
            <a:fillRect/>
          </a:stretch>
        </p:blipFill>
        <p:spPr>
          <a:xfrm>
            <a:off x="7372350" y="3686175"/>
            <a:ext cx="1257300" cy="1238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581150"/>
          <a:chOff x="381000" y="266700"/>
          <a:chExt cx="9134475" cy="15811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52600" y="1581150"/>
            <a:ext cx="73818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小虫子的生活有意思吗？
和同学交流你感兴趣的部分。</a:t>
            </a:r>
            <a:endParaRPr lang="en-US" sz="30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86225"/>
          <a:chOff x="381000" y="266700"/>
          <a:chExt cx="9134475" cy="40862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5775" y="2028825"/>
            <a:ext cx="8648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学会提问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57225" y="2552700"/>
            <a:ext cx="781050" cy="7810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81175" y="1057275"/>
            <a:ext cx="7353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品读描写当小虫子也不错的内容，说说“我”为什么喜欢当小虫子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1175" y="1814513"/>
            <a:ext cx="7353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课文表达了作者怎样的思想感情</a:t>
            </a:r>
            <a:r>
              <a:rPr lang="en-US" dirty="0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？</a:t>
            </a:r>
            <a:endParaRPr lang="en-US" dirty="0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1175" y="2571750"/>
            <a:ext cx="7353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“</a:t>
            </a:r>
            <a:r>
              <a:rPr lang="en-US" dirty="0" err="1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我”是一只怎样的小虫子</a:t>
            </a:r>
            <a:r>
              <a:rPr lang="en-US" dirty="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？</a:t>
            </a:r>
            <a:endParaRPr lang="en-US" dirty="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1175" y="3328988"/>
            <a:ext cx="7353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说说当一只小虫子有哪些不好的方面。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1175" y="4086225"/>
            <a:ext cx="7353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92D050">
                    <a:alpha val="100000"/>
                  </a:srgbClr>
                </a:solidFill>
                <a:latin typeface="微软雅黑" panose="020B0503020204020204" pitchFamily="34" charset="-122"/>
              </a:rPr>
              <a:t>读课文，想一想课文是从哪些方面写的。</a:t>
            </a:r>
            <a:endParaRPr lang="en-US">
              <a:solidFill>
                <a:srgbClr val="92D05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857375"/>
          <a:chOff x="381000" y="266700"/>
          <a:chExt cx="9134475" cy="1857375"/>
        </a:xfrm>
      </p:grpSpPr>
      <p:sp>
        <p:nvSpPr>
          <p:cNvPr id="2" name="TextBox 1"/>
          <p:cNvSpPr txBox="1"/>
          <p:nvPr/>
        </p:nvSpPr>
        <p:spPr>
          <a:xfrm>
            <a:off x="1885950" y="1857375"/>
            <a:ext cx="72485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我喜欢当一只小虫子。因为……</a:t>
            </a:r>
            <a:endParaRPr lang="en-US" sz="30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724400"/>
          <a:chOff x="381000" y="266700"/>
          <a:chExt cx="9134475" cy="47244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714375" y="895350"/>
            <a:ext cx="2924175" cy="38290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6200" y="1866900"/>
            <a:ext cx="4352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300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课文用浅显易懂的语言，加上丰富的想象为我们讲述了当小虫子的好处与坏处</a:t>
            </a:r>
            <a:r>
              <a:rPr lang="en-US" sz="2300" dirty="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sz="2300" dirty="0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791075"/>
          <a:chOff x="381000" y="266700"/>
          <a:chExt cx="9134475" cy="4791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7350" y="904875"/>
            <a:ext cx="55816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早上醒来，我在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摇摇晃晃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的草叶上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伸懒腰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，用一颗露珠把脸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洗干净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，把细长的触须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擦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得亮亮的。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619125" y="2295525"/>
            <a:ext cx="1143000" cy="159067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086600" y="3248025"/>
            <a:ext cx="1466850" cy="15430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76475" y="1971675"/>
            <a:ext cx="38576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重读“摇摇晃晃、伸懒腰、洗干净、擦”，要读出做小虫子的快活。</a:t>
            </a:r>
            <a:endParaRPr lang="en-US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1225" y="1952625"/>
            <a:ext cx="3790950" cy="781050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pic>
        <p:nvPicPr>
          <p:cNvPr id="9" name="图片 8"/>
          <p:cNvPicPr/>
          <p:nvPr/>
        </p:nvPicPr>
        <p:blipFill>
          <a:blip r:embed="rId4"/>
          <a:stretch>
            <a:fillRect/>
          </a:stretch>
        </p:blipFill>
        <p:spPr>
          <a:xfrm>
            <a:off x="2276475" y="2695575"/>
            <a:ext cx="371475" cy="23812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28900" y="3124200"/>
            <a:ext cx="6505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这可是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免费</a:t>
            </a:r>
            <a:r>
              <a:rPr lang="en-US" sz="230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的特快列车呀！</a:t>
            </a:r>
            <a:br>
              <a:rPr>
                <a:solidFill>
                  <a:prstClr val="black"/>
                </a:solidFill>
              </a:rPr>
            </a:br>
            <a:endParaRPr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4075" y="3943350"/>
            <a:ext cx="7010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重读“免费”，要读出小虫子的骄傲与自豪。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0250" y="3914775"/>
            <a:ext cx="4705350" cy="476250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pic>
        <p:nvPicPr>
          <p:cNvPr id="13" name="图片 12"/>
          <p:cNvPicPr/>
          <p:nvPr/>
        </p:nvPicPr>
        <p:blipFill>
          <a:blip r:embed="rId5"/>
          <a:stretch>
            <a:fillRect/>
          </a:stretch>
        </p:blipFill>
        <p:spPr>
          <a:xfrm>
            <a:off x="6667500" y="4076700"/>
            <a:ext cx="323850" cy="1238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 animBg="1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00500"/>
          <a:chOff x="381000" y="266700"/>
          <a:chExt cx="9134475" cy="40005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0625" y="895350"/>
            <a:ext cx="7943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文中说“我觉得当一只小虫子真不错”的原因是</a:t>
            </a:r>
            <a:r>
              <a:rPr lang="en-US" dirty="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（             ）。</a:t>
            </a:r>
            <a:endParaRPr lang="en-US" dirty="0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90625" y="1381125"/>
            <a:ext cx="7943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①</a:t>
            </a:r>
            <a:r>
              <a:rPr lang="en-US" dirty="0" err="1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在草叶上伸懒腰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
②</a:t>
            </a:r>
            <a:r>
              <a:rPr lang="en-US" dirty="0" err="1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用露珠洗脸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
③</a:t>
            </a:r>
            <a:r>
              <a:rPr lang="en-US" dirty="0" err="1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跳到小狗身上做免费旅行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
④</a:t>
            </a:r>
            <a:r>
              <a:rPr lang="en-US" dirty="0" err="1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夜晚快乐的使劲叫</a:t>
            </a:r>
            <a:endParaRPr lang="en-US" dirty="0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0625" y="2905125"/>
            <a:ext cx="7439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早上醒来，我在摇摇晃晃的草叶上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伸懒腰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，用一颗露珠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把脸洗干净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，把细长的触须擦得亮亮的。如果能小心地跳到狗的身上，我们就可以到很远的地方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去旅行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。这可是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免费的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特快列车呀！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90625" y="4000500"/>
            <a:ext cx="70294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当我很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快乐的时候</a:t>
            </a: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，会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使劲叫哇叫</a:t>
            </a: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，所以，如果你在夜晚听见草地里的歌声——你就一定能找到我。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91250" y="885825"/>
            <a:ext cx="2943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①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6200" y="885825"/>
            <a:ext cx="2708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②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1150" y="885825"/>
            <a:ext cx="24733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③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96100" y="885825"/>
            <a:ext cx="22383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④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924175"/>
          <a:chOff x="381000" y="266700"/>
          <a:chExt cx="9134475" cy="29241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6500" y="857250"/>
            <a:ext cx="6657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小虫子们在活动的时候会遇到那些危险呢？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85825" y="1447800"/>
            <a:ext cx="7391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       我们蹦蹦跳跳的时候，一定要看准地方，不然屁股会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被苍耳刺痛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的。一不留神，我们会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蹦进很深的水里，被淹得昏头昏脑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。其实，那深水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只是小狗撒的一泡尿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。孩子们都觉得毛茸茸的小鸟很可爱，但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我们小虫子没有谁会喜欢小鸟</a:t>
            </a:r>
            <a:r>
              <a:rPr lang="en-US" dirty="0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5825" y="2924175"/>
            <a:ext cx="7524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       走在外面一定要小心，别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被屎壳郎撞伤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，因为他们搬运食物的时候，从来不看路。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螳螂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很贪吃，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总想把我吃掉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，但真幸运，他不会像我一样跳。有些虫子脾气不太好，比如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天牛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，每次我说“天牛大婶，早上好”，她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总是想顶我一下</a:t>
            </a: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495800"/>
          <a:chOff x="381000" y="266700"/>
          <a:chExt cx="9134475" cy="44958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7275" y="1095375"/>
            <a:ext cx="6753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屁股被苍耳刺痛；被小狗撒的尿淹得昏头昏脑；被小鸟吃掉；被屎壳郎撞伤；被螳螂吃掉；被天牛顶一下。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66725" y="2114550"/>
            <a:ext cx="2775777" cy="23812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755231" y="2114550"/>
            <a:ext cx="1340439" cy="238125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657850" y="2114550"/>
            <a:ext cx="2747596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495800"/>
          <a:chOff x="381000" y="266700"/>
          <a:chExt cx="9134475" cy="44958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43175" y="933450"/>
            <a:ext cx="6591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“我”喜欢做一只小虫吗？为什么？</a:t>
            </a:r>
            <a:endParaRPr lang="en-US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6825" y="1905000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喜欢。因为虽然做一只小虫会遇到很多危险，但是小虫的生活大多数的时候是无拘无束的。只要在平时多留神就可以。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228850" y="2657475"/>
            <a:ext cx="3952875" cy="11049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038225" y="3362325"/>
            <a:ext cx="819150" cy="1133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05275" y="2933700"/>
            <a:ext cx="50292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7030A0">
                    <a:alpha val="100000"/>
                  </a:srgbClr>
                </a:solidFill>
                <a:latin typeface="微软雅黑" panose="020B0503020204020204" pitchFamily="34" charset="-122"/>
              </a:rPr>
              <a:t>注意安全。</a:t>
            </a:r>
            <a:endParaRPr lang="en-US">
              <a:solidFill>
                <a:srgbClr val="7030A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562475"/>
          <a:chOff x="381000" y="266700"/>
          <a:chExt cx="9134475" cy="45624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700" y="828675"/>
            <a:ext cx="8486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AABB式词语：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　
　　　蹦蹦跳跳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" y="1781175"/>
            <a:ext cx="8486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4AF476">
                    <a:alpha val="100000"/>
                  </a:srgbClr>
                </a:solidFill>
                <a:latin typeface="微软雅黑" panose="020B0503020204020204" pitchFamily="34" charset="-122"/>
              </a:rPr>
              <a:t>拓展：</a:t>
            </a:r>
            <a:endParaRPr lang="en-US">
              <a:solidFill>
                <a:srgbClr val="4AF476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00050" y="2181225"/>
            <a:ext cx="2921779" cy="238125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305175" y="2181225"/>
            <a:ext cx="2613190" cy="23812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5991225" y="2181225"/>
            <a:ext cx="2821936" cy="23812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14450" y="3848100"/>
            <a:ext cx="7820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慌慌张张</a:t>
            </a:r>
            <a:endParaRPr lang="en-US" sz="2300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76700" y="3848100"/>
            <a:ext cx="5057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隐隐约约</a:t>
            </a:r>
            <a:endParaRPr lang="en-US" sz="2300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48475" y="3848100"/>
            <a:ext cx="2286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郁郁苍苍</a:t>
            </a:r>
            <a:endParaRPr lang="en-US" sz="2300">
              <a:solidFill>
                <a:srgbClr val="00B0F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305050"/>
          <a:chOff x="381000" y="266700"/>
          <a:chExt cx="9134475" cy="23050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6350" y="971550"/>
            <a:ext cx="7858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新词：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　
　　　屁股   一泡尿   干净   屎壳郎   幸运   使劲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76350" y="2305050"/>
            <a:ext cx="6591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好句</a:t>
            </a:r>
            <a:r>
              <a:rPr lang="en-US" dirty="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：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　　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早上醒来，我在摇摇晃晃的草叶上伸懒腰，用一颗露珠把脸洗干净，把细长的触须擦得亮亮的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543050"/>
          <a:chOff x="381000" y="266700"/>
          <a:chExt cx="9134475" cy="15430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3575" y="1543050"/>
            <a:ext cx="5133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通过朗读，我们了解到了当小虫子的好处与坏处，感受到了孩子纯洁善良的心地</a:t>
            </a:r>
            <a:r>
              <a:rPr lang="en-US" sz="23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486275"/>
          <a:chOff x="381000" y="266700"/>
          <a:chExt cx="9134475" cy="44862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2475" y="876300"/>
            <a:ext cx="8382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当一只小虫子好不好？我的伙伴们都说：“当一只小虫子，一点儿都不好。”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47675" y="2486025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" name="TextBox 5"/>
          <p:cNvSpPr txBox="1"/>
          <p:nvPr/>
        </p:nvSpPr>
        <p:spPr>
          <a:xfrm>
            <a:off x="3400425" y="1838325"/>
            <a:ext cx="5734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说说你对文章开头的理解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？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3143250" y="1962150"/>
            <a:ext cx="114300" cy="114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38600" y="2705100"/>
            <a:ext cx="50958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设问开头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：“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当一只小虫子好不好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？”
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然后给出一个答案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：“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当一只小虫子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，
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一点儿都不好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。”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这样能激发读者的阅读兴趣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19875" y="1695450"/>
            <a:ext cx="25146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设问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886200"/>
          <a:chOff x="381000" y="266700"/>
          <a:chExt cx="9134475" cy="38862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6300" y="2328863"/>
            <a:ext cx="8258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我是一只小虫子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609850" y="1133475"/>
            <a:ext cx="209550" cy="27527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52750" y="1152525"/>
            <a:ext cx="6181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伙伴们说当小虫子不好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2750" y="1716881"/>
            <a:ext cx="6181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活动时需要特别注意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2750" y="2281238"/>
            <a:ext cx="6181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小虫子可以自由自在的生活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52750" y="2845594"/>
            <a:ext cx="6181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外出时会遇到的危险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2750" y="3409950"/>
            <a:ext cx="6181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当小虫子很快乐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953125" y="1133475"/>
            <a:ext cx="209550" cy="27527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438900" y="2328863"/>
            <a:ext cx="2695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纯洁善良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57650"/>
          <a:chOff x="381000" y="266700"/>
          <a:chExt cx="9134475" cy="40576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4975" y="3471863"/>
            <a:ext cx="74295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4975" y="4057650"/>
            <a:ext cx="74295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3429000" y="1276350"/>
            <a:ext cx="1895475" cy="19431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571750" y="3509963"/>
            <a:ext cx="2981325" cy="39052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952500" y="1390650"/>
            <a:ext cx="1619250" cy="1619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TextBox 8"/>
          <p:cNvSpPr txBox="1"/>
          <p:nvPr/>
        </p:nvSpPr>
        <p:spPr>
          <a:xfrm>
            <a:off x="2571750" y="4057650"/>
            <a:ext cx="6562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他稍微抬了一下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屁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股，表示已经打了招呼。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48150" y="685800"/>
            <a:ext cx="48863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pì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29300" y="1247775"/>
            <a:ext cx="3305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pì ɡu 
屁 股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29300" y="2305050"/>
            <a:ext cx="3305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fànɡ pì 
放    屁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267575" y="1628775"/>
            <a:ext cx="1866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屁话
跟屁虫
屁滚尿流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457575" y="1343025"/>
            <a:ext cx="1838325" cy="18383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409950" y="1304925"/>
            <a:ext cx="1943100" cy="19145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7" cstate="email"/>
          <a:stretch>
            <a:fillRect/>
          </a:stretch>
        </p:blipFill>
        <p:spPr>
          <a:xfrm>
            <a:off x="3429000" y="1276350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23850" y="266700"/>
          <a:ext cx="9134475" cy="4076700"/>
          <a:chOff x="323850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0" y="4076700"/>
            <a:ext cx="6276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股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暖流在我的心间涌动着。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857500" y="3533775"/>
            <a:ext cx="3181350" cy="381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3724275" y="1238250"/>
            <a:ext cx="1895475" cy="19431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323850" y="1171575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TextBox 9"/>
          <p:cNvSpPr txBox="1"/>
          <p:nvPr/>
        </p:nvSpPr>
        <p:spPr>
          <a:xfrm>
            <a:off x="4457700" y="666750"/>
            <a:ext cx="46767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gǔ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29325" y="1266825"/>
            <a:ext cx="3105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ɡǔ piào 
股  票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29325" y="2295525"/>
            <a:ext cx="3105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chǎo ɡǔ 
炒      股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29525" y="1133475"/>
            <a:ext cx="15049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入股
一股
股份
股权
屁股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743325" y="1304925"/>
            <a:ext cx="1838325" cy="18383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714750" y="1266825"/>
            <a:ext cx="1914525" cy="19050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/>
          <a:stretch>
            <a:fillRect/>
          </a:stretch>
        </p:blipFill>
        <p:spPr>
          <a:xfrm>
            <a:off x="3724275" y="1228725"/>
            <a:ext cx="1895475" cy="1943100"/>
          </a:xfrm>
          <a:prstGeom prst="rect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2395200" y="106172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76700"/>
          <a:chOff x="381000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50996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0" y="4076700"/>
            <a:ext cx="6276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小狗在墙角撒了一泡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尿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>
                <a:solidFill>
                  <a:prstClr val="black"/>
                </a:solidFill>
              </a:rPr>
            </a:br>
            <a:endParaRPr>
              <a:solidFill>
                <a:prstClr val="black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086225" y="1276350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14350" y="1257300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857500" y="3543300"/>
            <a:ext cx="3076575" cy="4000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86300" y="723900"/>
            <a:ext cx="4448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niào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43650" y="1314450"/>
            <a:ext cx="2790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niào niào 
尿    尿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3175" y="2352675"/>
            <a:ext cx="2781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sā niào 
撒  尿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20025" y="1438275"/>
            <a:ext cx="13144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尿床
尿布
一泡尿
尿毒症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4105275" y="1362075"/>
            <a:ext cx="1838325" cy="1809750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4086225" y="1304925"/>
            <a:ext cx="1914525" cy="19050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4076700" y="1276350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76700"/>
          <a:chOff x="381000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4076700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我们把教室打扫得干干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净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净。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924300" y="1314450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828925" y="3529013"/>
            <a:ext cx="2952750" cy="3905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457200" y="1257300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" name="TextBox 9"/>
          <p:cNvSpPr txBox="1"/>
          <p:nvPr/>
        </p:nvSpPr>
        <p:spPr>
          <a:xfrm>
            <a:off x="4562475" y="723900"/>
            <a:ext cx="4572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jìng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6950" y="1400175"/>
            <a:ext cx="30575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qīnɡ jìnɡ 
清     净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6950" y="2381250"/>
            <a:ext cx="30575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mínɡ jìnɡ 
明      净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05725" y="1638300"/>
            <a:ext cx="1428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干净
洁净
干干净净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943350" y="1371600"/>
            <a:ext cx="1847850" cy="181927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905250" y="1333500"/>
            <a:ext cx="1952625" cy="189547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3914775" y="1314450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180975" y="266700"/>
          <a:ext cx="9134475" cy="4076700"/>
          <a:chOff x="180975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0" y="4076700"/>
            <a:ext cx="6276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屎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壳郎被誉为草原的清洁工。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933825" y="1200150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857500" y="3543300"/>
            <a:ext cx="3429000" cy="36195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80975" y="904875"/>
            <a:ext cx="3578564" cy="2381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48200" y="628650"/>
            <a:ext cx="4486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shǐ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43625" y="1295400"/>
            <a:ext cx="2990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shǐ ké lánɡ 
屎   壳  郎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25" y="2247900"/>
            <a:ext cx="2990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niǎo shǐ 
鸟    屎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77175" y="1657350"/>
            <a:ext cx="1257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屎盆子
拉屎
耳屎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962400" y="1257300"/>
            <a:ext cx="1819275" cy="181927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924300" y="1228725"/>
            <a:ext cx="1914525" cy="18764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3933825" y="1209675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161925" y="266700"/>
          <a:ext cx="9134475" cy="4076700"/>
          <a:chOff x="161925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4076700"/>
            <a:ext cx="63150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我们的童年很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幸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福。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019550" y="1152525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819400" y="3529013"/>
            <a:ext cx="2876550" cy="3905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61925" y="771525"/>
            <a:ext cx="3628960" cy="2381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19625" y="552450"/>
            <a:ext cx="4514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xìng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1250" y="1171575"/>
            <a:ext cx="2943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xìnɡ fú 
幸    福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91250" y="2200275"/>
            <a:ext cx="2943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xìnɡ yùn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幸     运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81900" y="1076325"/>
            <a:ext cx="1552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幸免
不幸
庆幸
幸灾乐祸
三生有幸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4048125" y="1200150"/>
            <a:ext cx="1838325" cy="18383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4010025" y="1162050"/>
            <a:ext cx="1943100" cy="192405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4029075" y="1133475"/>
            <a:ext cx="1895475" cy="1971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076700"/>
          <a:chOff x="381000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86075" y="4076700"/>
            <a:ext cx="6248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他在后面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使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劲推着车子。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475" y="1362075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886075" y="3543300"/>
            <a:ext cx="3905250" cy="36195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695325" y="876300"/>
            <a:ext cx="1909196" cy="2381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14800" y="752475"/>
            <a:ext cx="50196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shǐ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0250" y="1323975"/>
            <a:ext cx="3324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shǐ jìn 
使  劲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0250" y="2314575"/>
            <a:ext cx="3324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shǐ yònɡ
使   用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24750" y="1276350"/>
            <a:ext cx="1609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使出
出使
使命
天使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3448050" y="1390650"/>
            <a:ext cx="1819275" cy="181927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409950" y="1362075"/>
            <a:ext cx="1933575" cy="18764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475" y="1352550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228600" y="266700"/>
          <a:ext cx="9134475" cy="4076700"/>
          <a:chOff x="228600" y="266700"/>
          <a:chExt cx="9134475" cy="4076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写字教学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9775" y="3490913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笔顺：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09775" y="40767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造句：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8925" y="4076700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他使</a:t>
            </a: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劲</a:t>
            </a: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敲了一下门。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000500" y="1228725"/>
            <a:ext cx="1895475" cy="19431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828925" y="3543300"/>
            <a:ext cx="2990850" cy="36195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228600" y="752475"/>
            <a:ext cx="3575728" cy="23812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72025" y="638175"/>
            <a:ext cx="43624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30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jìn</a:t>
            </a:r>
            <a:endParaRPr lang="en-US" sz="30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81725" y="1219200"/>
            <a:ext cx="2952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shǐ jìn</a:t>
            </a:r>
            <a:br>
              <a:rPr>
                <a:solidFill>
                  <a:prstClr val="black"/>
                </a:solidFill>
              </a:rPr>
            </a:b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使  劲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81725" y="2257425"/>
            <a:ext cx="2952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yào jìn 
药   劲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448550" y="1304925"/>
            <a:ext cx="1685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有劲
劲力
药劲
疾风劲草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5" cstate="email"/>
          <a:stretch>
            <a:fillRect/>
          </a:stretch>
        </p:blipFill>
        <p:spPr>
          <a:xfrm>
            <a:off x="4010025" y="1247775"/>
            <a:ext cx="1838325" cy="183832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6" cstate="email"/>
          <a:stretch>
            <a:fillRect/>
          </a:stretch>
        </p:blipFill>
        <p:spPr>
          <a:xfrm>
            <a:off x="3990975" y="1228725"/>
            <a:ext cx="1924050" cy="18764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2"/>
          <a:stretch>
            <a:fillRect/>
          </a:stretch>
        </p:blipFill>
        <p:spPr>
          <a:xfrm>
            <a:off x="4010025" y="1219200"/>
            <a:ext cx="1895475" cy="194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705100"/>
          <a:chOff x="381000" y="266700"/>
          <a:chExt cx="9134475" cy="2705100"/>
        </a:xfrm>
      </p:grpSpPr>
      <p:sp>
        <p:nvSpPr>
          <p:cNvPr id="2" name="TextBox 1"/>
          <p:cNvSpPr txBox="1"/>
          <p:nvPr/>
        </p:nvSpPr>
        <p:spPr>
          <a:xfrm>
            <a:off x="1143000" y="1019175"/>
            <a:ext cx="7991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小虫子的生活有意思吗？和同学交流你感兴趣的部分。</a:t>
            </a:r>
            <a:endParaRPr lang="en-US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1866900"/>
            <a:ext cx="7991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教师点拨：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要找出相应的部分读读，再说出自己的理解和感受。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705100"/>
            <a:ext cx="7038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参考答案：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小虫子的生活非常有意思。比如：可以在草叶上伸懒腰，用露珠洗脸，擦触须。小伙伴也是那么的有趣：笨拙的屎壳郎、贪吃的螳螂，总是想顶“我”一下的天牛大婶……</a:t>
            </a:r>
            <a:endParaRPr lang="en-US" dirty="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591050"/>
          <a:chOff x="381000" y="266700"/>
          <a:chExt cx="9134475" cy="45910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5" y="942975"/>
            <a:ext cx="8115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我们蹦蹦跳跳的时候，一定要看准地方，不然屁股会被苍耳会刺痛的。一不留神，我们会蹦进很深很深的水里，被淹得昏头昏脑，其实，那深水只是狗狗撒的一泡尿。孩子们都觉得毛茸茸的小鸟好可爱，但是，我们小虫子没有谁会喜欢小鸟。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8250" y="2466975"/>
            <a:ext cx="7896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说说你从这一段中体会出了什么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？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962025" y="2590800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6275" y="3075806"/>
            <a:ext cx="5343525" cy="1004121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prstClr val="white"/>
                </a:solidFill>
                <a:latin typeface="微软雅黑" panose="020B0503020204020204" pitchFamily="34" charset="-122"/>
              </a:rPr>
              <a:t>     “屁股会被苍耳刺痛”，“小狗撒的一泡尿”就会把“我们”“淹得昏头昏脑”，还会遇到天敌“小鸟”。这里列举的事例说明：当一只小虫子不好。</a:t>
            </a:r>
            <a:endParaRPr lang="en-US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895975" y="2283718"/>
            <a:ext cx="3022200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629150"/>
          <a:chOff x="381000" y="266700"/>
          <a:chExt cx="9134475" cy="46291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933450"/>
            <a:ext cx="114300" cy="114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0575" y="790575"/>
            <a:ext cx="8343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读一读，注意加点的字，说说你的发现。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50" y="1209675"/>
            <a:ext cx="8277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屁股           脾气          腹部         胳膊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50" y="1981200"/>
            <a:ext cx="8277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肩              手臂          胃             肾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14550" y="1428750"/>
            <a:ext cx="7019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1428750"/>
            <a:ext cx="7991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57550" y="1428750"/>
            <a:ext cx="5876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81500" y="1428750"/>
            <a:ext cx="4752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3450" y="2209800"/>
            <a:ext cx="820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05050" y="2209800"/>
            <a:ext cx="6829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38500" y="2209800"/>
            <a:ext cx="5895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0550" y="2209800"/>
            <a:ext cx="4733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90575" y="2695575"/>
            <a:ext cx="7096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教师点拨：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认真读读词语，注意加点的字，看看这些字都是什么意思，再说说自己的发现。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76600" y="3609975"/>
            <a:ext cx="4095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这些加点的字，都是带月字旁的字，都和人的身体有关，是人体的一部分。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2828925" y="3248025"/>
            <a:ext cx="5114925" cy="1381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410075"/>
          <a:chOff x="381000" y="266700"/>
          <a:chExt cx="9134475" cy="4410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123950" y="1019175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52575" y="1000125"/>
            <a:ext cx="7581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看拼音，写词语。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933575" y="1724025"/>
            <a:ext cx="495300" cy="4953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409825" y="1724025"/>
            <a:ext cx="495300" cy="4953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981450" y="1724025"/>
            <a:ext cx="495300" cy="4953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457700" y="1724025"/>
            <a:ext cx="495300" cy="495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57400" y="1733550"/>
            <a:ext cx="70770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屁  股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05275" y="1733550"/>
            <a:ext cx="50292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拉  屎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943100" y="2752725"/>
            <a:ext cx="495300" cy="4953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419350" y="2752725"/>
            <a:ext cx="495300" cy="49530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990975" y="2752725"/>
            <a:ext cx="495300" cy="495300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467225" y="2752725"/>
            <a:ext cx="495300" cy="4953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085975" y="2762250"/>
            <a:ext cx="70485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睡  醒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14800" y="2762250"/>
            <a:ext cx="50196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幸  福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1933575" y="3914775"/>
            <a:ext cx="495300" cy="49530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409825" y="3914775"/>
            <a:ext cx="495300" cy="4953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981450" y="3914775"/>
            <a:ext cx="495300" cy="49530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457700" y="3914775"/>
            <a:ext cx="495300" cy="4953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076450" y="3924300"/>
            <a:ext cx="7058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干  净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05275" y="3924300"/>
            <a:ext cx="50292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一  股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6925" y="1371600"/>
            <a:ext cx="7067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pì  gǔn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52900" y="1371600"/>
            <a:ext cx="4981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lā   shǐ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62150" y="2400300"/>
            <a:ext cx="71723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shuì   xǐng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67175" y="2400300"/>
            <a:ext cx="5067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xìng    fú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81200" y="3543300"/>
            <a:ext cx="7153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gān   jìng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52900" y="3543300"/>
            <a:ext cx="4981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yì   gǔ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7" grpId="0"/>
      <p:bldP spid="22" grpId="0"/>
      <p:bldP spid="2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114675"/>
          <a:chOff x="381000" y="266700"/>
          <a:chExt cx="9134475" cy="31146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4475" y="1381125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连线。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3100" y="1866900"/>
            <a:ext cx="71913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shěn           hūn             huàng          tān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4075" y="3114675"/>
            <a:ext cx="3924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昏              晃               贪      　      婶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rot="960000">
            <a:off x="2305050" y="2695575"/>
            <a:ext cx="3533775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rot="-2400000">
            <a:off x="2190750" y="2667000"/>
            <a:ext cx="1390650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 rot="-2400000">
            <a:off x="3381375" y="2695575"/>
            <a:ext cx="1390650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>
          <a:xfrm rot="-2400000">
            <a:off x="4638675" y="2695575"/>
            <a:ext cx="1390650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829050"/>
          <a:chOff x="381000" y="266700"/>
          <a:chExt cx="9134475" cy="38290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4475" y="1400175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词语搭配。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9775" y="20193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一(　　)小虫子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9775" y="262255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一(　　)露珠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9775" y="322580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(　　 　)的小鸟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9775" y="3829050"/>
            <a:ext cx="7124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(　　　)的触须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57725" y="2019300"/>
            <a:ext cx="4476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一(　　)尿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57725" y="2622550"/>
            <a:ext cx="4476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一(　　)小伙伴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57725" y="3225800"/>
            <a:ext cx="44767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(　　　　)的草叶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8400" y="2019300"/>
            <a:ext cx="66960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只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19350" y="2622550"/>
            <a:ext cx="6715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颗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4075" y="3225800"/>
            <a:ext cx="7010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毛茸茸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19325" y="3829050"/>
            <a:ext cx="6915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细长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57775" y="2019300"/>
            <a:ext cx="40767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泡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67300" y="2622550"/>
            <a:ext cx="4067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个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33925" y="3225800"/>
            <a:ext cx="4400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摇摇晃晃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533775"/>
          <a:chOff x="381000" y="266700"/>
          <a:chExt cx="9134475" cy="35337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14475" y="1390650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写出与下面词语意思相近的词语。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90675" y="2085975"/>
            <a:ext cx="75438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留神——(　　　　)       　喜欢——(　　　　)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90675" y="2809875"/>
            <a:ext cx="75438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旅行——(　　　　)           特别——(　　　　)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90675" y="3533775"/>
            <a:ext cx="75438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幸运——(　　　　)           小心——(　　　　)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28925" y="2085975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留心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24500" y="2085975"/>
            <a:ext cx="3609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喜爱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28925" y="2809875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旅游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28925" y="3533775"/>
            <a:ext cx="6305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走运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500" y="2809875"/>
            <a:ext cx="3609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格外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24500" y="3533775"/>
            <a:ext cx="3609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当心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600450"/>
          <a:chOff x="381000" y="266700"/>
          <a:chExt cx="9134475" cy="36004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4475" y="1381125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仿写句子。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4475" y="2000250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(1)例：我喜欢当一只小虫子。
我喜欢___________________。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14475" y="2914650"/>
            <a:ext cx="7620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(2)例：如果能小心地跳到狗的身上，我们就可以到很远的地方去旅行。
如果________________，我就________________
________________________。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76475" y="2324100"/>
            <a:ext cx="68580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当一个可爱的公主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7325" y="3600450"/>
            <a:ext cx="7677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开心地学习，愉快地游戏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00550" y="3238500"/>
            <a:ext cx="4733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要让我的学生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6925" y="3238500"/>
            <a:ext cx="7067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我是一名教师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314700"/>
          <a:chOff x="381000" y="266700"/>
          <a:chExt cx="9134475" cy="33147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123950" y="1095375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9250" y="1066800"/>
            <a:ext cx="7515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我会连。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5425" y="1695450"/>
            <a:ext cx="7639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miǎn  fèi            脾气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95425" y="2505075"/>
            <a:ext cx="7639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tān  wán            免费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5425" y="3314700"/>
            <a:ext cx="7639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pí  qì                 贪玩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3450" y="1695450"/>
            <a:ext cx="439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zhuàng  shāng          大婶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43450" y="2505075"/>
            <a:ext cx="439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dà  shěn                    摇晃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3450" y="3314700"/>
            <a:ext cx="439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yáo  huàng               撞伤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5400000">
            <a:off x="2857500" y="2752725"/>
            <a:ext cx="2657475" cy="0"/>
          </a:xfrm>
          <a:prstGeom prst="line">
            <a:avLst/>
          </a:prstGeom>
          <a:ln w="25400" cap="flat" cmpd="sng" algn="ctr">
            <a:solidFill>
              <a:srgbClr val="FFFF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 rot="2580000">
            <a:off x="2295525" y="2266950"/>
            <a:ext cx="1009650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 rot="2580000">
            <a:off x="2247900" y="3095625"/>
            <a:ext cx="1009650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>
          <a:xfrm rot="-3300000">
            <a:off x="1609725" y="2724150"/>
            <a:ext cx="1895475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 rot="3240000">
            <a:off x="5600700" y="2724150"/>
            <a:ext cx="1724025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/>
        </p:nvCxnSpPr>
        <p:spPr>
          <a:xfrm rot="-1920000">
            <a:off x="5600700" y="2324100"/>
            <a:ext cx="1438275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 rot="-2460000">
            <a:off x="5819775" y="3133725"/>
            <a:ext cx="1228725" cy="0"/>
          </a:xfrm>
          <a:prstGeom prst="line">
            <a:avLst/>
          </a:prstGeom>
          <a:ln w="25400" cap="flat" cmpd="sng" algn="ctr">
            <a:solidFill>
              <a:srgbClr val="F65E5E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914775"/>
          <a:chOff x="381000" y="266700"/>
          <a:chExt cx="9134475" cy="39147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6850" y="1343025"/>
            <a:ext cx="76676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拼拼写写我最棒。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971550" y="1362075"/>
            <a:ext cx="323850" cy="3238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009775" y="3419475"/>
            <a:ext cx="495300" cy="49530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486025" y="3419475"/>
            <a:ext cx="495300" cy="4953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4075" y="3433763"/>
            <a:ext cx="7010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屁  股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25" y="3067050"/>
            <a:ext cx="69913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pì  gǔn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038350" y="2238375"/>
            <a:ext cx="495300" cy="4953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2514600" y="2238375"/>
            <a:ext cx="495300" cy="4953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162175" y="2252663"/>
            <a:ext cx="69723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幸  运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381500" y="2238375"/>
            <a:ext cx="495300" cy="49530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857750" y="2238375"/>
            <a:ext cx="495300" cy="4953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524375" y="2252663"/>
            <a:ext cx="4610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干  净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9125" y="1866900"/>
            <a:ext cx="47053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gān   jìng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391025" y="3419475"/>
            <a:ext cx="495300" cy="49530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867275" y="3419475"/>
            <a:ext cx="495300" cy="4953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476750" y="3433763"/>
            <a:ext cx="4657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使   劲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7225" y="3067050"/>
            <a:ext cx="46672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shǐ    jìn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6450" y="1866900"/>
            <a:ext cx="7058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xìnɡ   yùn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171825"/>
          <a:chOff x="381000" y="266700"/>
          <a:chExt cx="9134475" cy="31718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1409700"/>
            <a:ext cx="7534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我的发现。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4575" y="2181225"/>
            <a:ext cx="6819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57425" y="1952625"/>
            <a:ext cx="6877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腹部 　屁股 　手臂 　胆量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25" y="2181225"/>
            <a:ext cx="58483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57650" y="2181225"/>
            <a:ext cx="5076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181225"/>
            <a:ext cx="4562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23925" y="2847975"/>
            <a:ext cx="73914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我发现带点的字都是“____”旁，都和______有关。我还会写这样的字：__________________。(写3个)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2375" y="2800350"/>
            <a:ext cx="5372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月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14950" y="2800350"/>
            <a:ext cx="38195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身体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2550" y="3171825"/>
            <a:ext cx="7781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示例：</a:t>
            </a: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脾、肝、脏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562225"/>
          <a:chOff x="381000" y="266700"/>
          <a:chExt cx="9134475" cy="25622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85900" y="1400175"/>
            <a:ext cx="7648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照样子，写一写。
蹦蹦跳跳　________　________　________
毛茸茸　_______　_______　_______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5900" y="2562225"/>
            <a:ext cx="76485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一(　只　)虫子　一(　　)露珠　一(　　)火车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50" y="1724025"/>
            <a:ext cx="6562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摇摇晃晃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19500" y="1724025"/>
            <a:ext cx="5514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慌慌张张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05350" y="1724025"/>
            <a:ext cx="4429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红红火火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81250" y="2085975"/>
            <a:ext cx="6753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轻飘飘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33750" y="2085975"/>
            <a:ext cx="5800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软绵绵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05300" y="2085975"/>
            <a:ext cx="4829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胖乎乎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8550" y="2562225"/>
            <a:ext cx="5495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颗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91125" y="2562225"/>
            <a:ext cx="39433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列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400175"/>
          <a:chOff x="381000" y="266700"/>
          <a:chExt cx="9134475" cy="14001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50" y="866775"/>
            <a:ext cx="7134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阅读方法解密：</a:t>
            </a:r>
            <a:r>
              <a:rPr lang="en-US" sz="23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学习abac式词语</a:t>
            </a:r>
            <a:endParaRPr lang="en-US" sz="23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" y="1400175"/>
            <a:ext cx="7067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概念：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abac式词语指第一个和第三个字相同，而第二个字和第四个字不同的词语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 dirty="0">
                <a:solidFill>
                  <a:prstClr val="black"/>
                </a:solidFill>
              </a:rPr>
            </a:br>
            <a:br>
              <a:rPr dirty="0">
                <a:solidFill>
                  <a:prstClr val="black"/>
                </a:solidFill>
              </a:rPr>
            </a:br>
            <a:r>
              <a:rPr lang="en-US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好处：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abac式词语的正确使用，可以让语言简洁明了，使文章的表现力更加生动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 dirty="0">
                <a:solidFill>
                  <a:prstClr val="black"/>
                </a:solidFill>
              </a:rPr>
            </a:br>
            <a:br>
              <a:rPr dirty="0">
                <a:solidFill>
                  <a:prstClr val="black"/>
                </a:solidFill>
              </a:rPr>
            </a:br>
            <a:r>
              <a:rPr lang="en-US" dirty="0" err="1">
                <a:solidFill>
                  <a:srgbClr val="00B0F0">
                    <a:alpha val="100000"/>
                  </a:srgbClr>
                </a:solidFill>
                <a:latin typeface="微软雅黑" panose="020B0503020204020204" pitchFamily="34" charset="-122"/>
              </a:rPr>
              <a:t>运用：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本文的“昏头昏脑”用词很准确，使文章语言生动，写出一只小虫子被一泡狗尿淹得晕晕乎乎的样子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endParaRPr lang="en-US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971800"/>
          <a:chOff x="381000" y="266700"/>
          <a:chExt cx="9134475" cy="29718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巩固练习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047750" y="1428750"/>
            <a:ext cx="323850" cy="323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1400175"/>
            <a:ext cx="7610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用加点的词语写句子。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95425" y="1943100"/>
            <a:ext cx="76390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1．我有很多小伙伴，每一个都特别有意思。
__________________________________________
2．如果能小心地跳到狗的身上，我们就可以到很远的地方去旅行。
__________________________________________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6300" y="2124075"/>
            <a:ext cx="4448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5850" y="2124075"/>
            <a:ext cx="42386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33575" y="2809875"/>
            <a:ext cx="7200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2650" y="2809875"/>
            <a:ext cx="6981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43525" y="2809875"/>
            <a:ext cx="37909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·</a:t>
            </a:r>
            <a:endParaRPr lang="en-US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25" y="2276475"/>
            <a:ext cx="7562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我有很多好朋友，每一个都特别乐于助人。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19225" y="2971800"/>
            <a:ext cx="77152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如果没有农民工的辛劳，就不会有城市的繁华。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286125"/>
          <a:chOff x="381000" y="266700"/>
          <a:chExt cx="9134475" cy="32861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提高练习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23875" y="1238250"/>
            <a:ext cx="114300" cy="114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0575" y="1104900"/>
            <a:ext cx="8343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根据短文内容判断对错，对的打√，错的答×。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50" y="2019300"/>
            <a:ext cx="8277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（1）“我”不想做一只小虫子，因为小虫子会遇到很多危险。（        ）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50" y="2971800"/>
            <a:ext cx="82772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（2）“我”想做一只小虫子，因为做小虫子很好。（       ）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362700" y="3048000"/>
            <a:ext cx="219075" cy="23812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467600" y="2076450"/>
            <a:ext cx="323850" cy="238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5000625"/>
          <a:chOff x="381000" y="266700"/>
          <a:chExt cx="9134475" cy="50006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提高练习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5350" y="1076325"/>
            <a:ext cx="82391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D732">
                    <a:alpha val="100000"/>
                  </a:srgbClr>
                </a:solidFill>
                <a:latin typeface="微软雅黑" panose="020B0503020204020204" pitchFamily="34" charset="-122"/>
              </a:rPr>
              <a:t>“我”想做一只小虫子，你想做什么呢？说一说理由。</a:t>
            </a:r>
            <a:endParaRPr lang="en-US">
              <a:solidFill>
                <a:srgbClr val="FFD732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3450" y="2105025"/>
            <a:ext cx="82010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示例：</a:t>
            </a: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我想做一只小鸟，因为小鸟可以在天空中自由的飞翔。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4875" y="1009650"/>
            <a:ext cx="5610225" cy="476250"/>
          </a:xfrm>
          <a:prstGeom prst="rect">
            <a:avLst/>
          </a:prstGeom>
          <a:noFill/>
          <a:ln w="25400" cap="flat" cmpd="sng" algn="ctr">
            <a:solidFill>
              <a:srgbClr val="FFD73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924550" y="2619375"/>
            <a:ext cx="2592117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391025"/>
          <a:chOff x="381000" y="266700"/>
          <a:chExt cx="9134475" cy="43910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1095375"/>
            <a:ext cx="7915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关于昆虫的成语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5972175" y="2028825"/>
            <a:ext cx="2247900" cy="2362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9200" y="2047875"/>
            <a:ext cx="79152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飞蛾扑火 金蝉脱壳 蟾宫折挂 
蚕食鲸吞 蜻蜓点水 螳臂挡车
 蛛丝马迹 蝉衫麟带 
蚍蜉撼树 蝇头小利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2124075"/>
          <a:chOff x="381000" y="266700"/>
          <a:chExt cx="9134475" cy="2124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0" y="1295400"/>
            <a:ext cx="6086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关于昆虫的俗语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0" y="2124075"/>
            <a:ext cx="60864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螳螂捕蝉，黄雀在后。
螳臂当车，自不量力。
千里之堤，溃于蚁穴。
蚂蚁撼大树。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124200"/>
          <a:chOff x="381000" y="266700"/>
          <a:chExt cx="9134475" cy="31242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3050" y="1276350"/>
            <a:ext cx="7591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有关虫子的歇后语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3050" y="2266950"/>
            <a:ext cx="7591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苍蝇洗脸——假干净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3050" y="3124200"/>
            <a:ext cx="75914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热锅上的蚂蚁——团团转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3500" y="2266950"/>
            <a:ext cx="3990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屎壳郎戴花——臭美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0" y="3124200"/>
            <a:ext cx="39909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春天的蜜蜂——闲不住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1762125"/>
          <a:chOff x="381000" y="266700"/>
          <a:chExt cx="9134475" cy="17621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325" y="1028700"/>
            <a:ext cx="8439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有关虫子的古诗</a:t>
            </a:r>
            <a:endParaRPr lang="en-US" sz="230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762" y="1775917"/>
            <a:ext cx="8229600" cy="1705595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霜草苍苍虫切切，村南村北行人绝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 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独出前门望野田，月明荞麦花如雪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——《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村夜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》 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白居易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暗虫唧唧夜绵绵，况是秋阴欲雨天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 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犹恐愁人暂得睡，声声移近卧床前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——《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闻虫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》 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白居易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更深月色半人家，北斗阑干南斗斜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 </a:t>
            </a:r>
            <a:r>
              <a:rPr lang="en-US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今夜偏知春气暖，虫声新透绿窗纱</a:t>
            </a:r>
            <a:r>
              <a:rPr lang="en-US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——《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月夜</a:t>
            </a: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》 </a:t>
            </a:r>
            <a:r>
              <a:rPr lang="en-US" dirty="0" err="1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刘方平</a:t>
            </a:r>
            <a:br>
              <a:rPr dirty="0">
                <a:solidFill>
                  <a:prstClr val="black"/>
                </a:solidFill>
              </a:rPr>
            </a:br>
            <a:endParaRPr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981075"/>
          <a:chOff x="381000" y="266700"/>
          <a:chExt cx="9134475" cy="9810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00513" y="542925"/>
            <a:ext cx="5033963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触摸春天</a:t>
            </a:r>
            <a:endParaRPr lang="en-US" sz="230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81075"/>
            <a:ext cx="8712968" cy="26930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0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邻居的小孩安静，是个盲童</a:t>
            </a: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 sz="1600" dirty="0">
                <a:solidFill>
                  <a:prstClr val="black"/>
                </a:solidFill>
              </a:rPr>
            </a:b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0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春天来了，小区的绿地上花繁叶茂。桃花开了，月季花开了。浓郁的花香吸引着安静。这个小女孩，整天在花香中流连</a:t>
            </a: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 sz="1600" dirty="0">
                <a:solidFill>
                  <a:prstClr val="black"/>
                </a:solidFill>
              </a:rPr>
            </a:b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早晨，我在绿地里面的小径上做操，安静在花丛中穿梭。她走得很流畅，没有一点儿磕磕绊绊。安静在一株月季花前停下来。她慢慢地伸出双手，在花香的引导下，极其准确地伸向一朵沾着露珠的月季花。我几乎要喊出声来了，因为那朵月季花上，正停着一只花蝴蝶。</a:t>
            </a:r>
            <a:endParaRPr lang="en-US" sz="20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666750"/>
          <a:chOff x="381000" y="266700"/>
          <a:chExt cx="9134475" cy="66675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9600" y="609600"/>
            <a:ext cx="8058150" cy="3808735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安静的手指悄然合拢，竟然拢住了那只蝴蝶，真是一个奇迹！睁着眼睛的蝴蝶被这个盲女孩神奇的灵性抓住了。蝴蝶在她的手指间扑腾，安静的脸上充满了惊讶。这是一次全新的经历，安静的心灵来到了一个她完全没有体验过的地方。</a:t>
            </a:r>
            <a:br>
              <a:rPr sz="1600" dirty="0">
                <a:solidFill>
                  <a:prstClr val="black"/>
                </a:solidFill>
              </a:rPr>
            </a:b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</a:t>
            </a:r>
            <a:r>
              <a:rPr lang="en-US" sz="2000" dirty="0" err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我静静地站在一旁，看着安静。我仿佛看见了她多姿多彩的内心世界，一瞬间，我深深地感动着</a:t>
            </a: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。</a:t>
            </a:r>
            <a:br>
              <a:rPr sz="1600" dirty="0">
                <a:solidFill>
                  <a:prstClr val="black"/>
                </a:solidFill>
              </a:rPr>
            </a:br>
            <a:r>
              <a:rPr lang="en-US" sz="2000" dirty="0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在春天的深处，安静细细地感受着春光。许久，她张开手指，蝴蝶扑闪着翅膀飞走了，安静仰起头来张望。此刻安静的心上，一定划过一条美丽的弧线！蝴蝶在她八岁的人生划过一道极其优美的曲线，述说着飞翔的概念。</a:t>
            </a:r>
            <a:endParaRPr lang="en-US" sz="2000" dirty="0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886325"/>
          <a:chOff x="381000" y="266700"/>
          <a:chExt cx="9134475" cy="48863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拓展延伸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876300" y="762000"/>
            <a:ext cx="7362825" cy="4124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2525" y="971550"/>
            <a:ext cx="67341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7030A0">
                    <a:alpha val="100000"/>
                  </a:srgbClr>
                </a:solidFill>
                <a:latin typeface="微软雅黑" panose="020B0503020204020204" pitchFamily="34" charset="-122"/>
              </a:rPr>
              <a:t>        我没有惊动安静，谁都有生活的权利，谁都可以创造一个属于自己的缤纷世界。在这个清香袅袅的早晨，安静告诉我这样的道理。</a:t>
            </a:r>
            <a:endParaRPr lang="en-US" sz="2300">
              <a:solidFill>
                <a:srgbClr val="7030A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3990975"/>
          <a:chOff x="381000" y="266700"/>
          <a:chExt cx="9134475" cy="399097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90625" y="981075"/>
            <a:ext cx="79438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不过，我们觉得当一只小虫子还真不错。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6375" y="1838325"/>
            <a:ext cx="76581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说说你对这一段的理解？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38250" y="195262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42975" y="2867025"/>
            <a:ext cx="44196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这是个过渡段。给出了另外的答案：当一只小虫子还真不错。引出了下文。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57675" y="1590675"/>
            <a:ext cx="48768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过渡段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638800" y="1609725"/>
            <a:ext cx="2947129" cy="2381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733925"/>
          <a:chOff x="381000" y="266700"/>
          <a:chExt cx="9134475" cy="4733925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4850" y="866775"/>
            <a:ext cx="77057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早上醒来，我在摇摇晃晃的草叶儿上伸懒腰，用一颗露珠把脸洗得好干净，把细长的触须也擦得亮亮的。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1100" y="1809750"/>
            <a:ext cx="795337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这里运用了什么修辞手法？你体会到了什么？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876300" y="1933575"/>
            <a:ext cx="114300" cy="114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5325" y="2800350"/>
            <a:ext cx="491490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dirty="0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运用拟人的修辞手法，写出了“当小虫子还不错”。可以在草叶上“伸懒腰”，用“一颗露珠”就能把脸“洗干净”，另外还捎带“把触须也擦得亮亮的”。一系列的动作描写，非常形象生动地写出了当一只小虫子是多么地好。</a:t>
            </a:r>
            <a:endParaRPr lang="en-US" dirty="0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3850" y="2200275"/>
            <a:ext cx="50006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拟人、动作描写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6057900" y="2733675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381000" y="266700"/>
          <a:ext cx="9134475" cy="4381500"/>
          <a:chOff x="381000" y="266700"/>
          <a:chExt cx="9134475" cy="438150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57150" cy="285750"/>
          </a:xfrm>
          <a:prstGeom prst="rect">
            <a:avLst/>
          </a:prstGeom>
          <a:solidFill>
            <a:srgbClr val="F65D5D">
              <a:alpha val="100000"/>
            </a:srgbClr>
          </a:solidFill>
        </p:spPr>
        <p:txBody>
          <a:bodyPr lIns="91440" tIns="45720" rIns="91440" bIns="45720" rtlCol="0">
            <a:spAutoFit/>
          </a:bodyPr>
          <a:lstStyle/>
          <a:p>
            <a:pPr fontAlgn="base"/>
            <a:endParaRPr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8650" y="266700"/>
            <a:ext cx="85058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 b="1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课文教学</a:t>
            </a:r>
            <a:endParaRPr lang="en-US" sz="2300" b="1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8650" y="904875"/>
            <a:ext cx="77914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       如果能小心地跳到狗狗的身上，我们就可以到好远的地方去旅行。这可是免费的特快列车呀！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1990725"/>
            <a:ext cx="114300" cy="114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6325" y="1838325"/>
            <a:ext cx="80581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FFFFF">
                    <a:alpha val="100000"/>
                  </a:srgbClr>
                </a:solidFill>
                <a:latin typeface="微软雅黑" panose="020B0503020204020204" pitchFamily="34" charset="-122"/>
              </a:rPr>
              <a:t>说说你从这两句中体会出了什么？</a:t>
            </a:r>
            <a:endParaRPr lang="en-US">
              <a:solidFill>
                <a:srgbClr val="FFFFFF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8650" y="3076575"/>
            <a:ext cx="4781550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>
                <a:solidFill>
                  <a:srgbClr val="F65E5E">
                    <a:alpha val="100000"/>
                  </a:srgbClr>
                </a:solidFill>
                <a:latin typeface="微软雅黑" panose="020B0503020204020204" pitchFamily="34" charset="-122"/>
              </a:rPr>
              <a:t>       这两句中隐含着一个比喻句，把狗狗的身体比作特快列车。通过“如果……就……”这个关联词写出了小虫子的心愿。</a:t>
            </a:r>
            <a:endParaRPr lang="en-US">
              <a:solidFill>
                <a:srgbClr val="F65E5E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19550" y="2286000"/>
            <a:ext cx="5114925" cy="0"/>
          </a:xfrm>
          <a:prstGeom prst="rect">
            <a:avLst/>
          </a:prstGeom>
          <a:noFill/>
        </p:spPr>
        <p:txBody>
          <a:bodyPr lIns="0" tIns="0" rIns="0" bIns="0" rtlCol="0">
            <a:spAutoFit/>
          </a:bodyPr>
          <a:lstStyle/>
          <a:p>
            <a:pPr fontAlgn="base">
              <a:lnSpc>
                <a:spcPct val="125000"/>
              </a:lnSpc>
            </a:pPr>
            <a:r>
              <a:rPr lang="en-US" sz="2300">
                <a:solidFill>
                  <a:srgbClr val="FFFF00">
                    <a:alpha val="100000"/>
                  </a:srgbClr>
                </a:solidFill>
                <a:latin typeface="微软雅黑" panose="020B0503020204020204" pitchFamily="34" charset="-122"/>
              </a:rPr>
              <a:t>比喻</a:t>
            </a:r>
            <a:endParaRPr lang="en-US" sz="2300">
              <a:solidFill>
                <a:srgbClr val="FFFF00">
                  <a:alpha val="100000"/>
                </a:srgb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5610225" y="2381250"/>
            <a:ext cx="2857500" cy="2000250"/>
          </a:xfrm>
          <a:prstGeom prst="rect">
            <a:avLst/>
          </a:prstGeom>
          <a:ln w="63500" cap="flat" cmpd="sng" algn="ctr">
            <a:solidFill>
              <a:srgbClr val="FFFFFF">
                <a:alpha val="14900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PP_MARK_KEY" val="45440c47-204f-42de-aac0-52c3e0315f0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 ">
  <a:themeElements>
    <a:clrScheme name="Theme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78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7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Theme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78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78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6589</Words>
  <Application>WPS 演示</Application>
  <PresentationFormat>全屏显示(16:9)</PresentationFormat>
  <Paragraphs>747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69</vt:i4>
      </vt:variant>
    </vt:vector>
  </HeadingPairs>
  <TitlesOfParts>
    <vt:vector size="78" baseType="lpstr">
      <vt:lpstr>Arial</vt:lpstr>
      <vt:lpstr>宋体</vt:lpstr>
      <vt:lpstr>Wingdings</vt:lpstr>
      <vt:lpstr>微软雅黑</vt:lpstr>
      <vt:lpstr>Arial Unicode MS</vt:lpstr>
      <vt:lpstr>Calibri</vt:lpstr>
      <vt:lpstr>Arial</vt:lpstr>
      <vt:lpstr>第一PPT模板网-WWW.1PPT.COM 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dcterms:created xsi:type="dcterms:W3CDTF">2022-12-28T08:08:00Z</dcterms:created>
  <dcterms:modified xsi:type="dcterms:W3CDTF">2023-01-15T09:15:00Z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20D7339461A34C138C63E1E52A84CBF6</vt:lpwstr>
  </property>
  <property fmtid="{D5CDD505-2E9C-101B-9397-08002B2CF9AE}" pid="3" name="KSOProductBuildVer">
    <vt:lpwstr>2052-11.1.0.13703</vt:lpwstr>
  </property>
</Properties>
</file>