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9" r:id="rId4"/>
    <p:sldId id="356" r:id="rId5"/>
    <p:sldId id="312" r:id="rId6"/>
    <p:sldId id="260" r:id="rId7"/>
    <p:sldId id="261" r:id="rId8"/>
    <p:sldId id="313" r:id="rId9"/>
    <p:sldId id="262" r:id="rId10"/>
    <p:sldId id="263" r:id="rId11"/>
    <p:sldId id="264" r:id="rId12"/>
    <p:sldId id="314" r:id="rId13"/>
    <p:sldId id="315" r:id="rId14"/>
    <p:sldId id="316" r:id="rId15"/>
    <p:sldId id="357" r:id="rId16"/>
    <p:sldId id="358" r:id="rId17"/>
    <p:sldId id="290" r:id="rId18"/>
    <p:sldId id="265" r:id="rId19"/>
    <p:sldId id="266" r:id="rId20"/>
    <p:sldId id="267" r:id="rId21"/>
    <p:sldId id="359" r:id="rId22"/>
    <p:sldId id="360" r:id="rId23"/>
    <p:sldId id="362" r:id="rId24"/>
    <p:sldId id="364" r:id="rId25"/>
    <p:sldId id="274" r:id="rId26"/>
    <p:sldId id="288" r:id="rId27"/>
    <p:sldId id="289" r:id="rId28"/>
  </p:sldIdLst>
  <p:sldSz cx="9144000" cy="5143500" type="screen16x9"/>
  <p:notesSz cx="6858000" cy="9144000"/>
  <p:custDataLst>
    <p:tags r:id="rId32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90" d="100"/>
          <a:sy n="90" d="100"/>
        </p:scale>
        <p:origin x="-2244" y="-114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pull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pull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9.jpeg"/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1.jpeg"/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2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5.png"/><Relationship Id="rId3" Type="http://schemas.openxmlformats.org/officeDocument/2006/relationships/image" Target="../media/image24.GIF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7.png"/><Relationship Id="rId3" Type="http://schemas.openxmlformats.org/officeDocument/2006/relationships/image" Target="../media/image26.GIF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29150" y="0"/>
            <a:ext cx="4516802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1240632" y="3534966"/>
            <a:ext cx="1721644" cy="49291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1600200"/>
            <a:ext cx="1200151" cy="194310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1357113" y="3066326"/>
            <a:ext cx="835819" cy="52149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565106" y="2476976"/>
            <a:ext cx="1439228" cy="155067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357113" y="1185910"/>
            <a:ext cx="4303395" cy="1065371"/>
          </a:xfrm>
          <a:prstGeom prst="rect">
            <a:avLst/>
          </a:prstGeom>
          <a:noFill/>
          <a:ln w="9525">
            <a:noFill/>
          </a:ln>
          <a:effectLst>
            <a:reflection blurRad="6350" stA="87000" endA="300" endPos="13000" dir="5400000" sy="-100000" algn="bl" rotWithShape="0"/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81000"/>
                  </a:schemeClr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dist">
              <a:lnSpc>
                <a:spcPct val="90000"/>
              </a:lnSpc>
            </a:pPr>
            <a:r>
              <a:rPr lang="zh-CN" altLang="en-US" sz="7200" dirty="0">
                <a:solidFill>
                  <a:srgbClr val="673601"/>
                </a:solidFill>
                <a:latin typeface="汉仪中圆简" pitchFamily="49" charset="-122"/>
                <a:ea typeface="汉仪中圆简" pitchFamily="49" charset="-122"/>
                <a:sym typeface="字魂105号-简雅黑" panose="02010600030101010101" pitchFamily="2" charset="-122"/>
              </a:rPr>
              <a:t>小马过河</a:t>
            </a:r>
            <a:endParaRPr lang="zh-CN" altLang="en-US" sz="7200" b="1" dirty="0">
              <a:solidFill>
                <a:srgbClr val="673601"/>
              </a:solidFill>
              <a:latin typeface="汉仪中圆简" pitchFamily="49" charset="-122"/>
              <a:ea typeface="汉仪中圆简" pitchFamily="49" charset="-122"/>
              <a:cs typeface="楷体" panose="02010609060101010101" charset="-122"/>
              <a:sym typeface="字魂105号-简雅黑" panose="02010600030101010101" pitchFamily="2" charset="-122"/>
            </a:endParaRPr>
          </a:p>
        </p:txBody>
      </p:sp>
      <p:pic>
        <p:nvPicPr>
          <p:cNvPr id="11267" name="图片 388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239945" y="259538"/>
            <a:ext cx="2919889" cy="5753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2"/>
          <p:cNvSpPr txBox="1"/>
          <p:nvPr/>
        </p:nvSpPr>
        <p:spPr>
          <a:xfrm>
            <a:off x="3731695" y="2476976"/>
            <a:ext cx="2125028" cy="525304"/>
          </a:xfrm>
          <a:prstGeom prst="rect">
            <a:avLst/>
          </a:prstGeom>
          <a:noFill/>
          <a:ln w="9525">
            <a:noFill/>
          </a:ln>
          <a:effectLst>
            <a:reflection blurRad="6350" stA="87000" endA="300" endPos="13000" dir="5400000" sy="-100000" algn="bl" rotWithShape="0"/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81000"/>
                  </a:schemeClr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dist" defTabSz="685800">
              <a:lnSpc>
                <a:spcPct val="90000"/>
              </a:lnSpc>
            </a:pPr>
            <a:r>
              <a:rPr lang="zh-CN" altLang="en-US" sz="3300" dirty="0" smtClean="0">
                <a:solidFill>
                  <a:srgbClr val="673601"/>
                </a:solidFill>
                <a:latin typeface="汉仪中圆简" pitchFamily="49" charset="-122"/>
                <a:ea typeface="汉仪中圆简" pitchFamily="49" charset="-122"/>
                <a:sym typeface="字魂105号-简雅黑" panose="02010600030101010101" pitchFamily="2" charset="-122"/>
              </a:rPr>
              <a:t>第</a:t>
            </a:r>
            <a:r>
              <a:rPr lang="en-US" altLang="zh-CN" sz="3300" dirty="0" smtClean="0">
                <a:solidFill>
                  <a:srgbClr val="673601"/>
                </a:solidFill>
                <a:latin typeface="汉仪中圆简" pitchFamily="49" charset="-122"/>
                <a:ea typeface="汉仪中圆简" pitchFamily="49" charset="-122"/>
                <a:sym typeface="字魂105号-简雅黑" panose="02010600030101010101" pitchFamily="2" charset="-122"/>
              </a:rPr>
              <a:t>1</a:t>
            </a:r>
            <a:r>
              <a:rPr lang="zh-CN" altLang="en-US" sz="3300" dirty="0" smtClean="0">
                <a:solidFill>
                  <a:srgbClr val="673601"/>
                </a:solidFill>
                <a:latin typeface="汉仪中圆简" pitchFamily="49" charset="-122"/>
                <a:ea typeface="汉仪中圆简" pitchFamily="49" charset="-122"/>
                <a:sym typeface="字魂105号-简雅黑" panose="02010600030101010101" pitchFamily="2" charset="-122"/>
              </a:rPr>
              <a:t>课</a:t>
            </a:r>
            <a:r>
              <a:rPr lang="zh-CN" altLang="en-US" sz="3300" dirty="0">
                <a:solidFill>
                  <a:srgbClr val="673601"/>
                </a:solidFill>
                <a:latin typeface="汉仪中圆简" pitchFamily="49" charset="-122"/>
                <a:ea typeface="汉仪中圆简" pitchFamily="49" charset="-122"/>
                <a:sym typeface="字魂105号-简雅黑" panose="02010600030101010101" pitchFamily="2" charset="-122"/>
              </a:rPr>
              <a:t>时</a:t>
            </a:r>
            <a:endParaRPr lang="zh-CN" altLang="en-US" sz="3300" b="1" dirty="0">
              <a:solidFill>
                <a:srgbClr val="673601"/>
              </a:solidFill>
              <a:latin typeface="汉仪中圆简" pitchFamily="49" charset="-122"/>
              <a:ea typeface="汉仪中圆简" pitchFamily="49" charset="-122"/>
              <a:cs typeface="楷体" panose="02010609060101010101" charset="-122"/>
              <a:sym typeface="字魂105号-简雅黑" panose="02010600030101010101" pitchFamily="2" charset="-122"/>
            </a:endParaRPr>
          </a:p>
        </p:txBody>
      </p:sp>
    </p:spTree>
  </p:cSld>
  <p:clrMapOvr>
    <a:masterClrMapping/>
  </p:clrMapOvr>
  <p:transition>
    <p:pull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29150" y="0"/>
            <a:ext cx="4516802" cy="51435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212407"/>
            <a:ext cx="9144000" cy="4708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04787" y="412433"/>
            <a:ext cx="2090738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3600" b="1" spc="-113">
                <a:solidFill>
                  <a:srgbClr val="DD9143"/>
                </a:solidFill>
                <a:latin typeface="汉仪铸字木头人简" panose="00020600040101010101" charset="-122"/>
                <a:ea typeface="汉仪铸字木头人简" panose="00020600040101010101" charset="-122"/>
                <a:sym typeface="+mn-ea"/>
              </a:rPr>
              <a:t>读懂语气</a:t>
            </a:r>
            <a:endParaRPr lang="zh-CN" altLang="en-US" sz="3600" b="1" spc="-113">
              <a:solidFill>
                <a:srgbClr val="DD9143"/>
              </a:solidFill>
              <a:latin typeface="汉仪铸字木头人简" panose="00020600040101010101" charset="-122"/>
              <a:ea typeface="汉仪铸字木头人简" panose="00020600040101010101" charset="-122"/>
              <a:sym typeface="+mn-ea"/>
            </a:endParaRPr>
          </a:p>
        </p:txBody>
      </p:sp>
      <p:grpSp>
        <p:nvGrpSpPr>
          <p:cNvPr id="5" name="组合 23"/>
          <p:cNvGrpSpPr/>
          <p:nvPr/>
        </p:nvGrpSpPr>
        <p:grpSpPr>
          <a:xfrm>
            <a:off x="63818" y="2063592"/>
            <a:ext cx="8359287" cy="2084546"/>
            <a:chOff x="831321" y="615028"/>
            <a:chExt cx="8850183" cy="1994630"/>
          </a:xfrm>
        </p:grpSpPr>
        <p:grpSp>
          <p:nvGrpSpPr>
            <p:cNvPr id="20505" name="组合 16"/>
            <p:cNvGrpSpPr/>
            <p:nvPr/>
          </p:nvGrpSpPr>
          <p:grpSpPr>
            <a:xfrm>
              <a:off x="2745992" y="1033434"/>
              <a:ext cx="6935512" cy="1169236"/>
              <a:chOff x="2597126" y="4036041"/>
              <a:chExt cx="6935512" cy="1169236"/>
            </a:xfrm>
          </p:grpSpPr>
          <p:sp>
            <p:nvSpPr>
              <p:cNvPr id="30" name="对话气泡: 圆角矩形 29"/>
              <p:cNvSpPr/>
              <p:nvPr/>
            </p:nvSpPr>
            <p:spPr>
              <a:xfrm>
                <a:off x="2597126" y="4036041"/>
                <a:ext cx="6864418" cy="1145648"/>
              </a:xfrm>
              <a:prstGeom prst="wedgeRoundRectCallout">
                <a:avLst>
                  <a:gd name="adj1" fmla="val -52935"/>
                  <a:gd name="adj2" fmla="val 2832"/>
                  <a:gd name="adj3" fmla="val 16667"/>
                </a:avLst>
              </a:prstGeom>
              <a:solidFill>
                <a:srgbClr val="FFFBEF">
                  <a:alpha val="40000"/>
                </a:srgbClr>
              </a:solidFill>
              <a:ln w="28575"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33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" name="文本框 2"/>
              <p:cNvSpPr txBox="1">
                <a:spLocks noChangeArrowheads="1"/>
              </p:cNvSpPr>
              <p:nvPr/>
            </p:nvSpPr>
            <p:spPr bwMode="auto">
              <a:xfrm>
                <a:off x="2770072" y="4047889"/>
                <a:ext cx="6762566" cy="11573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fontAlgn="base">
                  <a:lnSpc>
                    <a:spcPct val="11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3300" b="1">
                    <a:solidFill>
                      <a:schemeClr val="accent2">
                        <a:lumMod val="75000"/>
                      </a:schemeClr>
                    </a:solidFill>
                    <a:latin typeface="楷体" panose="02010609060101010101" charset="-122"/>
                    <a:ea typeface="楷体" panose="02010609060101010101" charset="-122"/>
                  </a:rPr>
                  <a:t>你已经长大了，能帮妈妈做点儿事吗？</a:t>
                </a:r>
                <a:endParaRPr lang="zh-CN" altLang="en-US" sz="3300" b="1">
                  <a:solidFill>
                    <a:schemeClr val="accent2">
                      <a:lumMod val="75000"/>
                    </a:schemeClr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pic>
          <p:nvPicPr>
            <p:cNvPr id="4" name="图片 10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-8549"/>
            <a:stretch>
              <a:fillRect/>
            </a:stretch>
          </p:blipFill>
          <p:spPr>
            <a:xfrm>
              <a:off x="831321" y="615028"/>
              <a:ext cx="1614001" cy="199463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7" name="文本框 6"/>
          <p:cNvSpPr txBox="1"/>
          <p:nvPr/>
        </p:nvSpPr>
        <p:spPr>
          <a:xfrm>
            <a:off x="5070158" y="4074319"/>
            <a:ext cx="3090386" cy="57626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3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征求意见、商量</a:t>
            </a:r>
            <a:endParaRPr lang="zh-CN" altLang="en-US" sz="33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14864" y="1322071"/>
            <a:ext cx="6836569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marL="214630" indent="-214630">
              <a:buFont typeface="Wingdings" panose="05000000000000000000" charset="0"/>
              <a:buChar char="Ø"/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老马是命令小马做事吗</a:t>
            </a:r>
            <a:r>
              <a:rPr lang="en-US" altLang="zh-CN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她是怎样说的</a:t>
            </a:r>
            <a:r>
              <a:rPr lang="en-US" altLang="zh-CN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29150" y="0"/>
            <a:ext cx="4516802" cy="51435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212407"/>
            <a:ext cx="9144000" cy="4708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04787" y="412433"/>
            <a:ext cx="2090738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3600" b="1" spc="-113">
                <a:solidFill>
                  <a:srgbClr val="DD9143"/>
                </a:solidFill>
                <a:latin typeface="汉仪铸字木头人简" panose="00020600040101010101" charset="-122"/>
                <a:ea typeface="汉仪铸字木头人简" panose="00020600040101010101" charset="-122"/>
                <a:sym typeface="+mn-ea"/>
              </a:rPr>
              <a:t>读懂语气</a:t>
            </a:r>
            <a:endParaRPr lang="zh-CN" altLang="en-US" sz="3600" b="1" spc="-113">
              <a:solidFill>
                <a:srgbClr val="DD9143"/>
              </a:solidFill>
              <a:latin typeface="汉仪铸字木头人简" panose="00020600040101010101" charset="-122"/>
              <a:ea typeface="汉仪铸字木头人简" panose="0002060004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97568" y="4090987"/>
            <a:ext cx="5016341" cy="57626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3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高兴、肯定,很愿意做事。</a:t>
            </a:r>
            <a:endParaRPr lang="zh-CN" altLang="en-US" sz="33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38250" y="1322071"/>
            <a:ext cx="6836569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marL="214630" indent="-214630">
              <a:buFont typeface="Wingdings" panose="05000000000000000000" charset="0"/>
              <a:buChar char="Ø"/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小马怎样回答老马的</a:t>
            </a:r>
            <a:r>
              <a:rPr lang="en-US" altLang="zh-CN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endParaRPr lang="en-US" altLang="zh-CN" sz="3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40520" y="2205584"/>
            <a:ext cx="8293893" cy="1548501"/>
            <a:chOff x="631726" y="2703798"/>
            <a:chExt cx="8392672" cy="1188116"/>
          </a:xfrm>
        </p:grpSpPr>
        <p:sp>
          <p:nvSpPr>
            <p:cNvPr id="10" name="云形标注 3"/>
            <p:cNvSpPr/>
            <p:nvPr/>
          </p:nvSpPr>
          <p:spPr>
            <a:xfrm>
              <a:off x="2658083" y="2703798"/>
              <a:ext cx="6348597" cy="1188116"/>
            </a:xfrm>
            <a:prstGeom prst="wedgeRoundRectCallout">
              <a:avLst>
                <a:gd name="adj1" fmla="val -53867"/>
                <a:gd name="adj2" fmla="val 8306"/>
                <a:gd name="adj3" fmla="val 16667"/>
              </a:avLst>
            </a:prstGeom>
            <a:solidFill>
              <a:schemeClr val="bg1">
                <a:alpha val="70000"/>
              </a:schemeClr>
            </a:solidFill>
            <a:ln w="12700">
              <a:solidFill>
                <a:srgbClr val="33CC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noProof="1">
                <a:solidFill>
                  <a:srgbClr val="33CCCC"/>
                </a:solidFill>
              </a:endParaRPr>
            </a:p>
          </p:txBody>
        </p:sp>
        <p:sp>
          <p:nvSpPr>
            <p:cNvPr id="22540" name="TextBox 4"/>
            <p:cNvSpPr txBox="1"/>
            <p:nvPr/>
          </p:nvSpPr>
          <p:spPr>
            <a:xfrm>
              <a:off x="2658300" y="2738309"/>
              <a:ext cx="6366098" cy="9918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30000"/>
                </a:lnSpc>
                <a:buFont typeface="Arial" panose="020B0604020202020204" pitchFamily="34" charset="0"/>
              </a:pPr>
              <a:r>
                <a:rPr lang="en-US" altLang="zh-CN" sz="3000" b="1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</a:rPr>
                <a:t>    </a:t>
              </a:r>
              <a:r>
                <a:rPr lang="zh-CN" altLang="en-US" sz="3000" b="1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小马连蹦带跳地说</a:t>
              </a:r>
              <a:r>
                <a:rPr lang="en-US" altLang="zh-CN" sz="3000" b="1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:“</a:t>
              </a:r>
              <a:r>
                <a:rPr lang="zh-CN" altLang="en-US" sz="3000" b="1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怎么不能</a:t>
              </a:r>
              <a:r>
                <a:rPr lang="en-US" altLang="zh-CN" sz="3000" b="1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?</a:t>
              </a:r>
              <a:r>
                <a:rPr lang="zh-CN" altLang="en-US" sz="3000" b="1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我很愿意帮您做事。</a:t>
              </a:r>
              <a:endParaRPr lang="zh-CN" altLang="en-US" sz="3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631726" y="2738459"/>
              <a:ext cx="1617812" cy="1153239"/>
            </a:xfrm>
            <a:prstGeom prst="ellipse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29150" y="0"/>
            <a:ext cx="4516802" cy="51435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212407"/>
            <a:ext cx="9144000" cy="4708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04787" y="412433"/>
            <a:ext cx="2090738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3600" b="1" spc="-113">
                <a:solidFill>
                  <a:srgbClr val="DD9143"/>
                </a:solidFill>
                <a:latin typeface="汉仪铸字木头人简" panose="00020600040101010101" charset="-122"/>
                <a:ea typeface="汉仪铸字木头人简" panose="00020600040101010101" charset="-122"/>
                <a:sym typeface="+mn-ea"/>
              </a:rPr>
              <a:t>读懂语气</a:t>
            </a:r>
            <a:endParaRPr lang="zh-CN" altLang="en-US" sz="3600" b="1" spc="-113">
              <a:solidFill>
                <a:srgbClr val="DD9143"/>
              </a:solidFill>
              <a:latin typeface="汉仪铸字木头人简" panose="00020600040101010101" charset="-122"/>
              <a:ea typeface="汉仪铸字木头人简" panose="00020600040101010101" charset="-122"/>
              <a:sym typeface="+mn-ea"/>
            </a:endParaRPr>
          </a:p>
        </p:txBody>
      </p:sp>
      <p:grpSp>
        <p:nvGrpSpPr>
          <p:cNvPr id="5" name="组合 23"/>
          <p:cNvGrpSpPr/>
          <p:nvPr/>
        </p:nvGrpSpPr>
        <p:grpSpPr>
          <a:xfrm>
            <a:off x="74295" y="2063116"/>
            <a:ext cx="8292137" cy="2084546"/>
            <a:chOff x="831321" y="615028"/>
            <a:chExt cx="8779089" cy="1994630"/>
          </a:xfrm>
        </p:grpSpPr>
        <p:grpSp>
          <p:nvGrpSpPr>
            <p:cNvPr id="20505" name="组合 16"/>
            <p:cNvGrpSpPr/>
            <p:nvPr/>
          </p:nvGrpSpPr>
          <p:grpSpPr>
            <a:xfrm>
              <a:off x="2745992" y="1033434"/>
              <a:ext cx="6864418" cy="1254573"/>
              <a:chOff x="2597126" y="4036041"/>
              <a:chExt cx="6864418" cy="1254573"/>
            </a:xfrm>
          </p:grpSpPr>
          <p:sp>
            <p:nvSpPr>
              <p:cNvPr id="30" name="对话气泡: 圆角矩形 29"/>
              <p:cNvSpPr/>
              <p:nvPr/>
            </p:nvSpPr>
            <p:spPr>
              <a:xfrm>
                <a:off x="2597126" y="4036041"/>
                <a:ext cx="6864418" cy="1145648"/>
              </a:xfrm>
              <a:prstGeom prst="wedgeRoundRectCallout">
                <a:avLst>
                  <a:gd name="adj1" fmla="val -52935"/>
                  <a:gd name="adj2" fmla="val 2832"/>
                  <a:gd name="adj3" fmla="val 16667"/>
                </a:avLst>
              </a:prstGeom>
              <a:solidFill>
                <a:srgbClr val="FFFBEF">
                  <a:alpha val="40000"/>
                </a:srgbClr>
              </a:solidFill>
              <a:ln w="28575"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33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" name="文本框 2"/>
              <p:cNvSpPr txBox="1">
                <a:spLocks noChangeArrowheads="1"/>
              </p:cNvSpPr>
              <p:nvPr/>
            </p:nvSpPr>
            <p:spPr bwMode="auto">
              <a:xfrm>
                <a:off x="2698977" y="4036041"/>
                <a:ext cx="6762566" cy="125457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3300" b="1">
                    <a:solidFill>
                      <a:srgbClr val="C55A11"/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老马高兴地说</a:t>
                </a:r>
                <a:r>
                  <a:rPr lang="en-US" altLang="zh-CN" sz="3300" b="1">
                    <a:solidFill>
                      <a:srgbClr val="C55A11"/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:“</a:t>
                </a:r>
                <a:r>
                  <a:rPr lang="zh-CN" altLang="en-US" sz="3300" b="1">
                    <a:solidFill>
                      <a:srgbClr val="C55A11"/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那好啊</a:t>
                </a:r>
                <a:r>
                  <a:rPr lang="en-US" altLang="zh-CN" sz="3300" b="1">
                    <a:solidFill>
                      <a:srgbClr val="C55A11"/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,</a:t>
                </a:r>
                <a:r>
                  <a:rPr lang="zh-CN" altLang="en-US" sz="3300" b="1">
                    <a:solidFill>
                      <a:srgbClr val="C55A11"/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你把这半口袋麦子驮到磨坊去吧。”</a:t>
                </a:r>
                <a:endParaRPr lang="zh-CN" altLang="en-US" sz="3300" b="1">
                  <a:solidFill>
                    <a:srgbClr val="C55A1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endParaRPr>
              </a:p>
            </p:txBody>
          </p:sp>
        </p:grpSp>
        <p:pic>
          <p:nvPicPr>
            <p:cNvPr id="4" name="图片 10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-8549"/>
            <a:stretch>
              <a:fillRect/>
            </a:stretch>
          </p:blipFill>
          <p:spPr>
            <a:xfrm>
              <a:off x="831321" y="615028"/>
              <a:ext cx="1614001" cy="199463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7" name="文本框 6"/>
          <p:cNvSpPr txBox="1"/>
          <p:nvPr/>
        </p:nvSpPr>
        <p:spPr>
          <a:xfrm>
            <a:off x="1778794" y="4147661"/>
            <a:ext cx="7154228" cy="57626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3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老马看到小马愿意做事的高兴心情。</a:t>
            </a:r>
            <a:endParaRPr lang="zh-CN" altLang="en-US" sz="33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53478" y="1322071"/>
            <a:ext cx="6836569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marL="214630" indent="-214630">
              <a:buFont typeface="Wingdings" panose="05000000000000000000" charset="0"/>
              <a:buChar char="Ø"/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最后老马又是怎样说的呢</a:t>
            </a:r>
            <a:r>
              <a:rPr lang="en-US" altLang="zh-CN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endParaRPr lang="en-US" altLang="zh-CN" sz="3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29150" y="0"/>
            <a:ext cx="4516802" cy="51435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212407"/>
            <a:ext cx="9144000" cy="4708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04788" y="412433"/>
            <a:ext cx="2978944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3600" b="1" spc="-113">
                <a:solidFill>
                  <a:srgbClr val="DD9143"/>
                </a:solidFill>
                <a:latin typeface="汉仪铸字木头人简" panose="00020600040101010101" charset="-122"/>
                <a:ea typeface="汉仪铸字木头人简" panose="00020600040101010101" charset="-122"/>
                <a:sym typeface="+mn-ea"/>
              </a:rPr>
              <a:t>分角色朗读</a:t>
            </a:r>
            <a:endParaRPr lang="zh-CN" altLang="en-US" sz="3600" b="1" spc="-113">
              <a:solidFill>
                <a:srgbClr val="DD9143"/>
              </a:solidFill>
              <a:latin typeface="汉仪铸字木头人简" panose="00020600040101010101" charset="-122"/>
              <a:ea typeface="汉仪铸字木头人简" panose="00020600040101010101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04788" y="1101090"/>
            <a:ext cx="8561070" cy="31162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老马对小马说</a:t>
            </a:r>
            <a:r>
              <a:rPr lang="en-US" altLang="zh-CN" sz="3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:“</a:t>
            </a:r>
            <a:r>
              <a:rPr lang="zh-CN" altLang="en-US" sz="3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你已经长大了</a:t>
            </a:r>
            <a:r>
              <a:rPr lang="en-US" altLang="zh-CN" sz="3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能帮妈妈做点儿事吗</a:t>
            </a:r>
            <a:r>
              <a:rPr lang="en-US" altLang="zh-CN" sz="3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?”</a:t>
            </a:r>
            <a:r>
              <a:rPr lang="zh-CN" altLang="en-US" sz="3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小马连蹦带跳地说</a:t>
            </a:r>
            <a:r>
              <a:rPr lang="en-US" altLang="zh-CN" sz="3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:“</a:t>
            </a:r>
            <a:r>
              <a:rPr lang="zh-CN" altLang="en-US" sz="3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怎么不能</a:t>
            </a:r>
            <a:r>
              <a:rPr lang="en-US" altLang="zh-CN" sz="3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r>
              <a:rPr lang="zh-CN" altLang="en-US" sz="3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我很愿意帮您做事。老马高兴地说</a:t>
            </a:r>
            <a:r>
              <a:rPr lang="en-US" altLang="zh-CN" sz="3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:“</a:t>
            </a:r>
            <a:r>
              <a:rPr lang="zh-CN" altLang="en-US" sz="3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那好啊</a:t>
            </a:r>
            <a:r>
              <a:rPr lang="en-US" altLang="zh-CN" sz="3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你把这半口袋麦子驮到磨坊去吧。”
</a:t>
            </a:r>
            <a:endParaRPr lang="zh-CN" altLang="en-US" sz="33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pull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8639" y="1045369"/>
            <a:ext cx="8066246" cy="3052286"/>
          </a:xfrm>
          <a:prstGeom prst="rect">
            <a:avLst/>
          </a:prstGeom>
          <a:solidFill>
            <a:schemeClr val="bg1">
              <a:alpha val="86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51435" tIns="25718" rIns="51435" bIns="25718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小马</a:t>
            </a:r>
            <a:r>
              <a:rPr lang="zh-CN" altLang="en-US" sz="3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驮起口袋，飞快地往磨坊跑去。跑着跑着，一条小河挡住了</a:t>
            </a:r>
            <a:r>
              <a:rPr lang="zh-CN" altLang="en-US" sz="3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去路，河水</a:t>
            </a:r>
            <a:r>
              <a:rPr lang="zh-CN" altLang="en-US" sz="3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哗哗地流着。小马为难了，心想：我能不能过去呢？如果妈妈在身边，问问她该怎么办，那多好啊！可是他离家已经很远了。</a:t>
            </a:r>
            <a:endParaRPr lang="zh-CN" altLang="en-US" sz="30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92651" y="3435282"/>
            <a:ext cx="2051685" cy="53006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lIns="68580" tIns="34290" rIns="68580" bIns="34290"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遇到的困难</a:t>
            </a:r>
            <a:endParaRPr lang="zh-CN" altLang="en-US" sz="3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1716405" y="2306955"/>
            <a:ext cx="3498533" cy="4095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37749" y="1699260"/>
            <a:ext cx="7238048" cy="138779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3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33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自由读第四至六自然段</a:t>
            </a:r>
            <a:r>
              <a:rPr lang="en-US" altLang="zh-CN" sz="33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3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思考</a:t>
            </a:r>
            <a:r>
              <a:rPr lang="en-US" altLang="zh-CN" sz="33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</a:t>
            </a:r>
            <a:r>
              <a:rPr lang="zh-CN" altLang="en-US" sz="33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小马又遇到了难题</a:t>
            </a:r>
            <a:r>
              <a:rPr lang="en-US" altLang="zh-CN" sz="33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endParaRPr lang="en-US" altLang="zh-CN" sz="33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pull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29150" y="0"/>
            <a:ext cx="4516802" cy="51435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212407"/>
            <a:ext cx="9144000" cy="4708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04787" y="412433"/>
            <a:ext cx="2090738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3600" b="1" spc="-113">
                <a:solidFill>
                  <a:srgbClr val="DD9143"/>
                </a:solidFill>
                <a:latin typeface="汉仪铸字木头人简" panose="00020600040101010101" charset="-122"/>
                <a:ea typeface="汉仪铸字木头人简" panose="00020600040101010101" charset="-122"/>
                <a:sym typeface="+mn-ea"/>
              </a:rPr>
              <a:t>指导书写</a:t>
            </a:r>
            <a:endParaRPr lang="zh-CN" altLang="en-US" sz="3600" b="1" spc="-113">
              <a:solidFill>
                <a:srgbClr val="DD9143"/>
              </a:solidFill>
              <a:latin typeface="汉仪铸字木头人简" panose="00020600040101010101" charset="-122"/>
              <a:ea typeface="汉仪铸字木头人简" panose="00020600040101010101" charset="-122"/>
              <a:sym typeface="+mn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369469" y="1192054"/>
            <a:ext cx="2175040" cy="1643746"/>
            <a:chOff x="3315" y="2475"/>
            <a:chExt cx="3828" cy="3324"/>
          </a:xfrm>
        </p:grpSpPr>
        <p:pic>
          <p:nvPicPr>
            <p:cNvPr id="19" name="图片 19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3315" y="2475"/>
              <a:ext cx="3294" cy="332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" name="文本框 30"/>
            <p:cNvSpPr txBox="1"/>
            <p:nvPr/>
          </p:nvSpPr>
          <p:spPr>
            <a:xfrm>
              <a:off x="3903" y="2937"/>
              <a:ext cx="3240" cy="27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8300" b="1">
                  <a:latin typeface="楷体" panose="02010609060101010101" charset="-122"/>
                  <a:ea typeface="楷体" panose="02010609060101010101" charset="-122"/>
                </a:rPr>
                <a:t>浅</a:t>
              </a:r>
              <a:endParaRPr lang="zh-CN" altLang="en-US" sz="83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194435" y="1192054"/>
            <a:ext cx="2175040" cy="1643746"/>
            <a:chOff x="3315" y="2475"/>
            <a:chExt cx="3828" cy="3324"/>
          </a:xfrm>
        </p:grpSpPr>
        <p:pic>
          <p:nvPicPr>
            <p:cNvPr id="23" name="图片 19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3315" y="2475"/>
              <a:ext cx="3294" cy="332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" name="文本框 30"/>
            <p:cNvSpPr txBox="1"/>
            <p:nvPr/>
          </p:nvSpPr>
          <p:spPr>
            <a:xfrm>
              <a:off x="3903" y="2771"/>
              <a:ext cx="3240" cy="27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8300" b="1">
                  <a:latin typeface="楷体" panose="02010609060101010101" charset="-122"/>
                  <a:ea typeface="楷体" panose="02010609060101010101" charset="-122"/>
                </a:rPr>
                <a:t>伯</a:t>
              </a:r>
              <a:endParaRPr lang="zh-CN" altLang="en-US" sz="83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544503" y="1192054"/>
            <a:ext cx="2077879" cy="1643746"/>
            <a:chOff x="3315" y="2475"/>
            <a:chExt cx="3657" cy="3324"/>
          </a:xfrm>
        </p:grpSpPr>
        <p:pic>
          <p:nvPicPr>
            <p:cNvPr id="27" name="图片 19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3315" y="2475"/>
              <a:ext cx="3294" cy="332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" name="文本框 30"/>
            <p:cNvSpPr txBox="1"/>
            <p:nvPr/>
          </p:nvSpPr>
          <p:spPr>
            <a:xfrm>
              <a:off x="3732" y="2937"/>
              <a:ext cx="3240" cy="27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8300" b="1">
                  <a:latin typeface="楷体" panose="02010609060101010101" charset="-122"/>
                  <a:ea typeface="楷体" panose="02010609060101010101" charset="-122"/>
                </a:rPr>
                <a:t>刻</a:t>
              </a:r>
              <a:endParaRPr lang="zh-CN" altLang="en-US" sz="83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369469" y="3128487"/>
            <a:ext cx="2175040" cy="1643746"/>
            <a:chOff x="3315" y="2475"/>
            <a:chExt cx="3828" cy="3324"/>
          </a:xfrm>
        </p:grpSpPr>
        <p:pic>
          <p:nvPicPr>
            <p:cNvPr id="5" name="图片 19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3315" y="2475"/>
              <a:ext cx="3294" cy="332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" name="文本框 30"/>
            <p:cNvSpPr txBox="1"/>
            <p:nvPr/>
          </p:nvSpPr>
          <p:spPr>
            <a:xfrm>
              <a:off x="3903" y="2773"/>
              <a:ext cx="3240" cy="27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8300" b="1">
                  <a:latin typeface="楷体" panose="02010609060101010101" charset="-122"/>
                  <a:ea typeface="楷体" panose="02010609060101010101" charset="-122"/>
                </a:rPr>
                <a:t>叹</a:t>
              </a:r>
              <a:endParaRPr lang="zh-CN" altLang="en-US" sz="83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194435" y="3128487"/>
            <a:ext cx="2175040" cy="1643746"/>
            <a:chOff x="3315" y="2475"/>
            <a:chExt cx="3828" cy="3324"/>
          </a:xfrm>
        </p:grpSpPr>
        <p:pic>
          <p:nvPicPr>
            <p:cNvPr id="10" name="图片 19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3315" y="2475"/>
              <a:ext cx="3294" cy="332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" name="文本框 30"/>
            <p:cNvSpPr txBox="1"/>
            <p:nvPr/>
          </p:nvSpPr>
          <p:spPr>
            <a:xfrm>
              <a:off x="3903" y="2772"/>
              <a:ext cx="3240" cy="27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8300" b="1">
                  <a:latin typeface="楷体" panose="02010609060101010101" charset="-122"/>
                  <a:ea typeface="楷体" panose="02010609060101010101" charset="-122"/>
                </a:rPr>
                <a:t>突</a:t>
              </a:r>
              <a:endParaRPr lang="zh-CN" altLang="en-US" sz="83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544503" y="3163253"/>
            <a:ext cx="2172199" cy="1643746"/>
            <a:chOff x="3315" y="2475"/>
            <a:chExt cx="3823" cy="3324"/>
          </a:xfrm>
        </p:grpSpPr>
        <p:pic>
          <p:nvPicPr>
            <p:cNvPr id="15" name="图片 19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3315" y="2475"/>
              <a:ext cx="3294" cy="332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" name="文本框 30"/>
            <p:cNvSpPr txBox="1"/>
            <p:nvPr/>
          </p:nvSpPr>
          <p:spPr>
            <a:xfrm>
              <a:off x="3898" y="2773"/>
              <a:ext cx="3240" cy="27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8300" b="1">
                  <a:latin typeface="楷体" panose="02010609060101010101" charset="-122"/>
                  <a:ea typeface="楷体" panose="02010609060101010101" charset="-122"/>
                </a:rPr>
                <a:t>唉</a:t>
              </a:r>
              <a:endParaRPr lang="zh-CN" altLang="en-US" sz="83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ransition>
    <p:pull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29150" y="0"/>
            <a:ext cx="4516802" cy="51435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1905" y="217646"/>
            <a:ext cx="9144000" cy="4708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04787" y="412433"/>
            <a:ext cx="2090738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3600" b="1" spc="-113">
                <a:solidFill>
                  <a:srgbClr val="DD9143"/>
                </a:solidFill>
                <a:latin typeface="汉仪铸字木头人简" panose="00020600040101010101" charset="-122"/>
                <a:ea typeface="汉仪铸字木头人简" panose="00020600040101010101" charset="-122"/>
                <a:sym typeface="+mn-ea"/>
              </a:rPr>
              <a:t>互动课堂</a:t>
            </a:r>
            <a:endParaRPr lang="zh-CN" altLang="en-US" sz="3600" b="1" spc="-113">
              <a:solidFill>
                <a:srgbClr val="DD9143"/>
              </a:solidFill>
              <a:latin typeface="汉仪铸字木头人简" panose="00020600040101010101" charset="-122"/>
              <a:ea typeface="汉仪铸字木头人简" panose="00020600040101010101" charset="-122"/>
              <a:sym typeface="+mn-ea"/>
            </a:endParaRPr>
          </a:p>
        </p:txBody>
      </p:sp>
      <p:grpSp>
        <p:nvGrpSpPr>
          <p:cNvPr id="25605" name="组合 9"/>
          <p:cNvGrpSpPr/>
          <p:nvPr/>
        </p:nvGrpSpPr>
        <p:grpSpPr>
          <a:xfrm>
            <a:off x="3489246" y="600552"/>
            <a:ext cx="1945957" cy="573524"/>
            <a:chOff x="3730654" y="151438"/>
            <a:chExt cx="2594819" cy="766070"/>
          </a:xfrm>
        </p:grpSpPr>
        <p:sp>
          <p:nvSpPr>
            <p:cNvPr id="25606" name="TextBox 2"/>
            <p:cNvSpPr txBox="1"/>
            <p:nvPr/>
          </p:nvSpPr>
          <p:spPr>
            <a:xfrm>
              <a:off x="3730654" y="177519"/>
              <a:ext cx="1791662" cy="73998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</a:pPr>
              <a:r>
                <a:rPr lang="zh-CN" altLang="en-US" sz="30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问老牛</a:t>
              </a:r>
              <a:endParaRPr lang="zh-CN" altLang="en-US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 flipH="1">
              <a:off x="5445927" y="151438"/>
              <a:ext cx="879546" cy="734104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025491" y="1834515"/>
            <a:ext cx="5370195" cy="239077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4" name="组合 3"/>
          <p:cNvGrpSpPr/>
          <p:nvPr/>
        </p:nvGrpSpPr>
        <p:grpSpPr>
          <a:xfrm>
            <a:off x="529591" y="1290160"/>
            <a:ext cx="8355806" cy="626076"/>
            <a:chOff x="1038" y="3042"/>
            <a:chExt cx="3742" cy="1137"/>
          </a:xfrm>
        </p:grpSpPr>
        <p:sp>
          <p:nvSpPr>
            <p:cNvPr id="5" name="圆角矩形标注 8"/>
            <p:cNvSpPr/>
            <p:nvPr/>
          </p:nvSpPr>
          <p:spPr>
            <a:xfrm>
              <a:off x="1041" y="3042"/>
              <a:ext cx="3739" cy="989"/>
            </a:xfrm>
            <a:prstGeom prst="wedgeRoundRectCallout">
              <a:avLst>
                <a:gd name="adj1" fmla="val -15045"/>
                <a:gd name="adj2" fmla="val 105927"/>
                <a:gd name="adj3" fmla="val 16667"/>
              </a:avLst>
            </a:prstGeom>
            <a:solidFill>
              <a:schemeClr val="accent4">
                <a:lumMod val="20000"/>
                <a:lumOff val="80000"/>
                <a:alpha val="70000"/>
              </a:schemeClr>
            </a:solidFill>
            <a:ln w="127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CN" sz="1800" b="1" noProof="1">
                <a:latin typeface="楷体" panose="02010609060101010101" charset="-122"/>
                <a:ea typeface="楷体" panose="02010609060101010101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CN" sz="1800" b="1" noProof="1">
                <a:latin typeface="楷体" panose="02010609060101010101" charset="-122"/>
                <a:ea typeface="楷体" panose="02010609060101010101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CN" sz="1800" b="1" noProof="1">
                <a:latin typeface="楷体" panose="02010609060101010101" charset="-122"/>
                <a:ea typeface="楷体" panose="02010609060101010101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CN" sz="1800" b="1" noProof="1">
                <a:latin typeface="楷体" panose="02010609060101010101" charset="-122"/>
                <a:ea typeface="楷体" panose="02010609060101010101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CN" sz="1800" b="1" noProof="1">
                <a:latin typeface="楷体" panose="02010609060101010101" charset="-122"/>
                <a:ea typeface="楷体" panose="02010609060101010101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CN" sz="1800" b="1" noProof="1">
                <a:latin typeface="楷体" panose="02010609060101010101" charset="-122"/>
                <a:ea typeface="楷体" panose="02010609060101010101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CN" sz="1800" b="1" noProof="1">
                <a:latin typeface="楷体" panose="02010609060101010101" charset="-122"/>
                <a:ea typeface="楷体" panose="02010609060101010101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CN" sz="1800" b="1" noProof="1">
                <a:latin typeface="楷体" panose="02010609060101010101" charset="-122"/>
                <a:ea typeface="楷体" panose="02010609060101010101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CN" sz="1800" b="1" noProof="1">
                <a:latin typeface="楷体" panose="02010609060101010101" charset="-122"/>
                <a:ea typeface="楷体" panose="02010609060101010101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CN" sz="1800" b="1" noProof="1">
                <a:latin typeface="楷体" panose="02010609060101010101" charset="-122"/>
                <a:ea typeface="楷体" panose="02010609060101010101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CN" sz="1800" b="1" noProof="1">
                <a:latin typeface="楷体" panose="02010609060101010101" charset="-122"/>
                <a:ea typeface="楷体" panose="02010609060101010101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CN" sz="1800" b="1" noProof="1">
                <a:latin typeface="楷体" panose="02010609060101010101" charset="-122"/>
                <a:ea typeface="楷体" panose="02010609060101010101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CN" sz="1800" b="1" noProof="1">
                <a:latin typeface="楷体" panose="02010609060101010101" charset="-122"/>
                <a:ea typeface="楷体" panose="02010609060101010101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CN" sz="1800" b="1" noProof="1">
                <a:latin typeface="楷体" panose="02010609060101010101" charset="-122"/>
                <a:ea typeface="楷体" panose="02010609060101010101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CN" sz="1800" b="1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5611" name="TextBox 11"/>
            <p:cNvSpPr txBox="1"/>
            <p:nvPr/>
          </p:nvSpPr>
          <p:spPr>
            <a:xfrm>
              <a:off x="1038" y="3089"/>
              <a:ext cx="3692" cy="109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10000"/>
                </a:lnSpc>
                <a:buFont typeface="Arial" panose="020B0604020202020204" pitchFamily="34" charset="0"/>
              </a:pPr>
              <a:r>
                <a:rPr lang="zh-CN" altLang="en-US" sz="3000" b="1" dirty="0">
                  <a:solidFill>
                    <a:srgbClr val="C00000"/>
                  </a:solidFill>
                  <a:latin typeface="楷体" panose="02010609060101010101" charset="-122"/>
                  <a:ea typeface="楷体" panose="02010609060101010101" charset="-122"/>
                </a:rPr>
                <a:t>牛伯伯，请您告诉我，这条河，我能蹚过去吗？</a:t>
              </a:r>
              <a:endParaRPr lang="zh-CN" altLang="en-US" sz="30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320642" y="4105275"/>
            <a:ext cx="5677376" cy="636866"/>
            <a:chOff x="8949" y="5880"/>
            <a:chExt cx="4375" cy="1078"/>
          </a:xfrm>
        </p:grpSpPr>
        <p:sp>
          <p:nvSpPr>
            <p:cNvPr id="8" name="圆角矩形标注 5"/>
            <p:cNvSpPr/>
            <p:nvPr/>
          </p:nvSpPr>
          <p:spPr>
            <a:xfrm>
              <a:off x="8949" y="5880"/>
              <a:ext cx="4375" cy="985"/>
            </a:xfrm>
            <a:prstGeom prst="wedgeRoundRectCallout">
              <a:avLst>
                <a:gd name="adj1" fmla="val 17997"/>
                <a:gd name="adj2" fmla="val -88183"/>
                <a:gd name="adj3" fmla="val 16667"/>
              </a:avLst>
            </a:prstGeom>
            <a:solidFill>
              <a:schemeClr val="bg1"/>
            </a:solidFill>
            <a:ln w="12700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CN" sz="1800" b="1" noProof="1">
                <a:latin typeface="楷体" panose="02010609060101010101" charset="-122"/>
                <a:ea typeface="楷体" panose="02010609060101010101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CN" sz="1800" b="1" noProof="1">
                <a:latin typeface="楷体" panose="02010609060101010101" charset="-122"/>
                <a:ea typeface="楷体" panose="02010609060101010101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CN" sz="1800" b="1" noProof="1">
                <a:latin typeface="楷体" panose="02010609060101010101" charset="-122"/>
                <a:ea typeface="楷体" panose="02010609060101010101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CN" sz="1800" b="1" noProof="1">
                <a:latin typeface="楷体" panose="02010609060101010101" charset="-122"/>
                <a:ea typeface="楷体" panose="02010609060101010101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CN" sz="1800" b="1" noProof="1">
                <a:latin typeface="楷体" panose="02010609060101010101" charset="-122"/>
                <a:ea typeface="楷体" panose="02010609060101010101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CN" sz="1800" b="1" noProof="1">
                <a:latin typeface="楷体" panose="02010609060101010101" charset="-122"/>
                <a:ea typeface="楷体" panose="02010609060101010101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CN" sz="1800" b="1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5609" name="文本框 2"/>
            <p:cNvSpPr txBox="1"/>
            <p:nvPr/>
          </p:nvSpPr>
          <p:spPr>
            <a:xfrm>
              <a:off x="8954" y="5911"/>
              <a:ext cx="4187" cy="104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14000"/>
                </a:lnSpc>
                <a:buFont typeface="Arial" panose="020B0604020202020204" pitchFamily="34" charset="0"/>
              </a:pPr>
              <a:r>
                <a:rPr lang="zh-CN" altLang="en-US" sz="3000" b="1" dirty="0">
                  <a:solidFill>
                    <a:schemeClr val="accent2"/>
                  </a:solidFill>
                  <a:latin typeface="楷体" panose="02010609060101010101" charset="-122"/>
                  <a:ea typeface="楷体" panose="02010609060101010101" charset="-122"/>
                  <a:sym typeface="宋体" panose="02010600030101010101" pitchFamily="2" charset="-122"/>
                </a:rPr>
                <a:t>水很浅，刚没小腿，能蹚过去。</a:t>
              </a:r>
              <a:endParaRPr lang="zh-CN" altLang="en-US" sz="3000" b="1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29150" y="0"/>
            <a:ext cx="4516802" cy="51435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1905" y="217646"/>
            <a:ext cx="9144000" cy="4708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04787" y="412433"/>
            <a:ext cx="2090738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3600" b="1" spc="-113" dirty="0">
                <a:solidFill>
                  <a:srgbClr val="DD9143"/>
                </a:solidFill>
                <a:latin typeface="汉仪铸字木头人简" panose="00020600040101010101" charset="-122"/>
                <a:ea typeface="汉仪铸字木头人简" panose="00020600040101010101" charset="-122"/>
                <a:sym typeface="+mn-ea"/>
              </a:rPr>
              <a:t>互动课堂</a:t>
            </a:r>
            <a:endParaRPr lang="zh-CN" altLang="en-US" sz="3600" b="1" spc="-113" dirty="0">
              <a:solidFill>
                <a:srgbClr val="DD9143"/>
              </a:solidFill>
              <a:latin typeface="汉仪铸字木头人简" panose="00020600040101010101" charset="-122"/>
              <a:ea typeface="汉仪铸字木头人简" panose="00020600040101010101" charset="-122"/>
              <a:sym typeface="+mn-ea"/>
            </a:endParaRPr>
          </a:p>
        </p:txBody>
      </p:sp>
      <p:grpSp>
        <p:nvGrpSpPr>
          <p:cNvPr id="26629" name="组合 7"/>
          <p:cNvGrpSpPr/>
          <p:nvPr/>
        </p:nvGrpSpPr>
        <p:grpSpPr>
          <a:xfrm>
            <a:off x="3544729" y="486014"/>
            <a:ext cx="1814513" cy="649054"/>
            <a:chOff x="3647112" y="211745"/>
            <a:chExt cx="2421124" cy="865787"/>
          </a:xfrm>
        </p:grpSpPr>
        <p:sp>
          <p:nvSpPr>
            <p:cNvPr id="26630" name="TextBox 2"/>
            <p:cNvSpPr txBox="1"/>
            <p:nvPr/>
          </p:nvSpPr>
          <p:spPr>
            <a:xfrm>
              <a:off x="3647112" y="276960"/>
              <a:ext cx="1946831" cy="80057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</a:pPr>
              <a:r>
                <a:rPr lang="zh-CN" altLang="en-US" sz="33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问松鼠</a:t>
              </a:r>
              <a:endParaRPr lang="zh-CN" altLang="en-US" sz="33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26631" name="图片 6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5234505" y="211745"/>
              <a:ext cx="833731" cy="83348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302068" y="1413510"/>
            <a:ext cx="2840831" cy="29527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4" name="组合 12"/>
          <p:cNvGrpSpPr/>
          <p:nvPr/>
        </p:nvGrpSpPr>
        <p:grpSpPr>
          <a:xfrm>
            <a:off x="3556636" y="1367314"/>
            <a:ext cx="2219801" cy="602567"/>
            <a:chOff x="884" y="3135"/>
            <a:chExt cx="3846" cy="1137"/>
          </a:xfrm>
        </p:grpSpPr>
        <p:sp>
          <p:nvSpPr>
            <p:cNvPr id="14" name="圆角矩形标注 8"/>
            <p:cNvSpPr/>
            <p:nvPr/>
          </p:nvSpPr>
          <p:spPr>
            <a:xfrm>
              <a:off x="884" y="3135"/>
              <a:ext cx="3846" cy="1137"/>
            </a:xfrm>
            <a:prstGeom prst="wedgeRoundRectCallout">
              <a:avLst>
                <a:gd name="adj1" fmla="val -68227"/>
                <a:gd name="adj2" fmla="val 28229"/>
                <a:gd name="adj3" fmla="val 16667"/>
              </a:avLst>
            </a:prstGeom>
            <a:solidFill>
              <a:schemeClr val="bg1">
                <a:alpha val="70000"/>
              </a:schemeClr>
            </a:solidFill>
            <a:ln w="127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6635" name="TextBox 11"/>
            <p:cNvSpPr txBox="1"/>
            <p:nvPr/>
          </p:nvSpPr>
          <p:spPr>
            <a:xfrm>
              <a:off x="1294" y="3222"/>
              <a:ext cx="3325" cy="10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1" hangingPunct="1">
                <a:buFont typeface="Arial" panose="020B0604020202020204" pitchFamily="34" charset="0"/>
              </a:pPr>
              <a:r>
                <a:rPr lang="zh-CN" altLang="en-US" sz="3000" b="1" dirty="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  <a:sym typeface="宋体" panose="02010600030101010101" pitchFamily="2" charset="-122"/>
                </a:rPr>
                <a:t>水很深吗？</a:t>
              </a:r>
              <a:endParaRPr lang="zh-CN" altLang="en-US" sz="30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5" name="组合 15"/>
          <p:cNvGrpSpPr/>
          <p:nvPr/>
        </p:nvGrpSpPr>
        <p:grpSpPr>
          <a:xfrm>
            <a:off x="4399122" y="2529840"/>
            <a:ext cx="4142899" cy="2011680"/>
            <a:chOff x="8352" y="5740"/>
            <a:chExt cx="3134" cy="3230"/>
          </a:xfrm>
        </p:grpSpPr>
        <p:sp>
          <p:nvSpPr>
            <p:cNvPr id="17" name="圆角矩形标注 5"/>
            <p:cNvSpPr/>
            <p:nvPr/>
          </p:nvSpPr>
          <p:spPr>
            <a:xfrm>
              <a:off x="8352" y="5740"/>
              <a:ext cx="3134" cy="3230"/>
            </a:xfrm>
            <a:prstGeom prst="wedgeRoundRectCallout">
              <a:avLst>
                <a:gd name="adj1" fmla="val -61476"/>
                <a:gd name="adj2" fmla="val 801"/>
                <a:gd name="adj3" fmla="val 16667"/>
              </a:avLst>
            </a:prstGeom>
            <a:solidFill>
              <a:schemeClr val="bg1">
                <a:alpha val="70000"/>
              </a:schemeClr>
            </a:solidFill>
            <a:ln w="127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6633" name="文本框 2"/>
            <p:cNvSpPr txBox="1"/>
            <p:nvPr/>
          </p:nvSpPr>
          <p:spPr>
            <a:xfrm>
              <a:off x="8446" y="5859"/>
              <a:ext cx="2894" cy="281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</a:pPr>
              <a:r>
                <a:rPr lang="en-US" altLang="zh-CN" sz="3000" b="1" dirty="0">
                  <a:solidFill>
                    <a:srgbClr val="00A64A"/>
                  </a:solidFill>
                  <a:latin typeface="楷体" panose="02010609060101010101" charset="-122"/>
                  <a:ea typeface="楷体" panose="02010609060101010101" charset="-122"/>
                  <a:sym typeface="宋体" panose="02010600030101010101" pitchFamily="2" charset="-122"/>
                </a:rPr>
                <a:t>    </a:t>
              </a:r>
              <a:r>
                <a:rPr lang="zh-CN" altLang="en-US" sz="3000" b="1" dirty="0">
                  <a:solidFill>
                    <a:srgbClr val="00A64A"/>
                  </a:solidFill>
                  <a:latin typeface="楷体" panose="02010609060101010101" charset="-122"/>
                  <a:ea typeface="楷体" panose="02010609060101010101" charset="-122"/>
                  <a:sym typeface="宋体" panose="02010600030101010101" pitchFamily="2" charset="-122"/>
                </a:rPr>
                <a:t>深得很哩！昨天，我的一个伙伴就是掉在这条河里淹死的！</a:t>
              </a:r>
              <a:endParaRPr lang="zh-CN" altLang="en-US" sz="3000" b="1" dirty="0">
                <a:solidFill>
                  <a:srgbClr val="00A64A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29150" y="0"/>
            <a:ext cx="4516802" cy="51435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212407"/>
            <a:ext cx="9144000" cy="4708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04787" y="412433"/>
            <a:ext cx="2090738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3600" b="1" spc="-113">
                <a:solidFill>
                  <a:srgbClr val="DD9143"/>
                </a:solidFill>
                <a:latin typeface="汉仪铸字木头人简" panose="00020600040101010101" charset="-122"/>
                <a:ea typeface="汉仪铸字木头人简" panose="00020600040101010101" charset="-122"/>
                <a:sym typeface="+mn-ea"/>
              </a:rPr>
              <a:t>互动课堂</a:t>
            </a:r>
            <a:endParaRPr lang="zh-CN" altLang="en-US" sz="3600" b="1" spc="-113">
              <a:solidFill>
                <a:srgbClr val="DD9143"/>
              </a:solidFill>
              <a:latin typeface="汉仪铸字木头人简" panose="00020600040101010101" charset="-122"/>
              <a:ea typeface="汉仪铸字木头人简" panose="00020600040101010101" charset="-122"/>
              <a:sym typeface="+mn-ea"/>
            </a:endParaRPr>
          </a:p>
        </p:txBody>
      </p:sp>
      <p:sp>
        <p:nvSpPr>
          <p:cNvPr id="26630" name="TextBox 2"/>
          <p:cNvSpPr txBox="1"/>
          <p:nvPr/>
        </p:nvSpPr>
        <p:spPr>
          <a:xfrm>
            <a:off x="2608898" y="1275948"/>
            <a:ext cx="3926205" cy="57626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3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小马最后怎么做的？</a:t>
            </a:r>
            <a:endParaRPr lang="zh-CN" altLang="en-US" sz="33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661" name="TextBox 5"/>
          <p:cNvSpPr txBox="1"/>
          <p:nvPr/>
        </p:nvSpPr>
        <p:spPr>
          <a:xfrm>
            <a:off x="3083242" y="2416969"/>
            <a:ext cx="6060758" cy="186880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小马连忙收住脚步，不知道怎么办才好。他叹了口气，说：“唉！还是回家问问妈妈吧！”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204788" y="2289811"/>
            <a:ext cx="2581275" cy="2122646"/>
          </a:xfrm>
          <a:prstGeom prst="ellipse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29150" y="0"/>
            <a:ext cx="4516802" cy="51435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212407"/>
            <a:ext cx="9144000" cy="4708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04787" y="412433"/>
            <a:ext cx="2090738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3600" b="1" spc="-113" dirty="0">
                <a:solidFill>
                  <a:srgbClr val="DD9143"/>
                </a:solidFill>
                <a:latin typeface="汉仪铸字木头人简" panose="00020600040101010101" charset="-122"/>
                <a:ea typeface="汉仪铸字木头人简" panose="00020600040101010101" charset="-122"/>
                <a:sym typeface="+mn-ea"/>
              </a:rPr>
              <a:t>联系生活</a:t>
            </a:r>
            <a:endParaRPr lang="zh-CN" altLang="en-US" sz="3600" b="1" spc="-113" dirty="0">
              <a:solidFill>
                <a:srgbClr val="DD9143"/>
              </a:solidFill>
              <a:latin typeface="汉仪铸字木头人简" panose="00020600040101010101" charset="-122"/>
              <a:ea typeface="汉仪铸字木头人简" panose="00020600040101010101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846195" y="1834039"/>
            <a:ext cx="5216843" cy="189642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同学们</a:t>
            </a: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你们在生活中遇到困难的时候</a:t>
            </a: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会怎么解决</a:t>
            </a: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787" y="1209077"/>
            <a:ext cx="3486912" cy="3493008"/>
          </a:xfrm>
          <a:prstGeom prst="rect">
            <a:avLst/>
          </a:prstGeom>
        </p:spPr>
      </p:pic>
    </p:spTree>
  </p:cSld>
  <p:clrMapOvr>
    <a:masterClrMapping/>
  </p:clrMapOvr>
  <p:transition>
    <p:pull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29150" y="0"/>
            <a:ext cx="4516802" cy="51435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1905" y="217646"/>
            <a:ext cx="9144000" cy="4708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04787" y="412433"/>
            <a:ext cx="2090738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3600" b="1" spc="-113">
                <a:solidFill>
                  <a:srgbClr val="DD9143"/>
                </a:solidFill>
                <a:latin typeface="汉仪铸字木头人简" panose="00020600040101010101" charset="-122"/>
                <a:ea typeface="汉仪铸字木头人简" panose="00020600040101010101" charset="-122"/>
                <a:sym typeface="+mn-ea"/>
              </a:rPr>
              <a:t>互动课堂</a:t>
            </a:r>
            <a:endParaRPr lang="zh-CN" altLang="en-US" sz="3600" b="1" spc="-113">
              <a:solidFill>
                <a:srgbClr val="DD9143"/>
              </a:solidFill>
              <a:latin typeface="汉仪铸字木头人简" panose="00020600040101010101" charset="-122"/>
              <a:ea typeface="汉仪铸字木头人简" panose="00020600040101010101" charset="-122"/>
              <a:sym typeface="+mn-ea"/>
            </a:endParaRPr>
          </a:p>
        </p:txBody>
      </p:sp>
      <p:sp>
        <p:nvSpPr>
          <p:cNvPr id="25606" name="TextBox 2"/>
          <p:cNvSpPr txBox="1"/>
          <p:nvPr/>
        </p:nvSpPr>
        <p:spPr>
          <a:xfrm>
            <a:off x="3661410" y="620077"/>
            <a:ext cx="1821180" cy="57626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300" b="1">
                <a:solidFill>
                  <a:srgbClr val="DF1DBD"/>
                </a:solidFill>
                <a:latin typeface="楷体" panose="02010609060101010101" charset="-122"/>
                <a:ea typeface="楷体" panose="02010609060101010101" charset="-122"/>
              </a:rPr>
              <a:t>虚心求助</a:t>
            </a:r>
            <a:endParaRPr lang="zh-CN" altLang="en-US" sz="3300" b="1">
              <a:solidFill>
                <a:srgbClr val="DF1DBD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025491" y="1834515"/>
            <a:ext cx="5370195" cy="239077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4" name="组合 3"/>
          <p:cNvGrpSpPr/>
          <p:nvPr/>
        </p:nvGrpSpPr>
        <p:grpSpPr>
          <a:xfrm>
            <a:off x="529591" y="1290160"/>
            <a:ext cx="8355806" cy="626076"/>
            <a:chOff x="1038" y="3042"/>
            <a:chExt cx="3742" cy="1137"/>
          </a:xfrm>
        </p:grpSpPr>
        <p:sp>
          <p:nvSpPr>
            <p:cNvPr id="5" name="圆角矩形标注 8"/>
            <p:cNvSpPr/>
            <p:nvPr/>
          </p:nvSpPr>
          <p:spPr>
            <a:xfrm>
              <a:off x="1041" y="3042"/>
              <a:ext cx="3739" cy="989"/>
            </a:xfrm>
            <a:prstGeom prst="wedgeRoundRectCallout">
              <a:avLst>
                <a:gd name="adj1" fmla="val -15045"/>
                <a:gd name="adj2" fmla="val 105927"/>
                <a:gd name="adj3" fmla="val 16667"/>
              </a:avLst>
            </a:prstGeom>
            <a:solidFill>
              <a:schemeClr val="accent4">
                <a:lumMod val="20000"/>
                <a:lumOff val="80000"/>
                <a:alpha val="70000"/>
              </a:schemeClr>
            </a:solidFill>
            <a:ln w="127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CN" sz="1800" b="1" noProof="1">
                <a:latin typeface="楷体" panose="02010609060101010101" charset="-122"/>
                <a:ea typeface="楷体" panose="02010609060101010101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CN" sz="1800" b="1" noProof="1">
                <a:latin typeface="楷体" panose="02010609060101010101" charset="-122"/>
                <a:ea typeface="楷体" panose="02010609060101010101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CN" sz="1800" b="1" noProof="1">
                <a:latin typeface="楷体" panose="02010609060101010101" charset="-122"/>
                <a:ea typeface="楷体" panose="02010609060101010101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CN" sz="1800" b="1" noProof="1">
                <a:latin typeface="楷体" panose="02010609060101010101" charset="-122"/>
                <a:ea typeface="楷体" panose="02010609060101010101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CN" sz="1800" b="1" noProof="1">
                <a:latin typeface="楷体" panose="02010609060101010101" charset="-122"/>
                <a:ea typeface="楷体" panose="02010609060101010101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CN" sz="1800" b="1" noProof="1">
                <a:latin typeface="楷体" panose="02010609060101010101" charset="-122"/>
                <a:ea typeface="楷体" panose="02010609060101010101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CN" sz="1800" b="1" noProof="1">
                <a:latin typeface="楷体" panose="02010609060101010101" charset="-122"/>
                <a:ea typeface="楷体" panose="02010609060101010101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CN" sz="1800" b="1" noProof="1">
                <a:latin typeface="楷体" panose="02010609060101010101" charset="-122"/>
                <a:ea typeface="楷体" panose="02010609060101010101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CN" sz="1800" b="1" noProof="1">
                <a:latin typeface="楷体" panose="02010609060101010101" charset="-122"/>
                <a:ea typeface="楷体" panose="02010609060101010101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CN" sz="1800" b="1" noProof="1">
                <a:latin typeface="楷体" panose="02010609060101010101" charset="-122"/>
                <a:ea typeface="楷体" panose="02010609060101010101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CN" sz="1800" b="1" noProof="1">
                <a:latin typeface="楷体" panose="02010609060101010101" charset="-122"/>
                <a:ea typeface="楷体" panose="02010609060101010101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CN" sz="1800" b="1" noProof="1">
                <a:latin typeface="楷体" panose="02010609060101010101" charset="-122"/>
                <a:ea typeface="楷体" panose="02010609060101010101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CN" sz="1800" b="1" noProof="1">
                <a:latin typeface="楷体" panose="02010609060101010101" charset="-122"/>
                <a:ea typeface="楷体" panose="02010609060101010101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CN" sz="1800" b="1" noProof="1">
                <a:latin typeface="楷体" panose="02010609060101010101" charset="-122"/>
                <a:ea typeface="楷体" panose="02010609060101010101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CN" sz="1800" b="1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5611" name="TextBox 11"/>
            <p:cNvSpPr txBox="1"/>
            <p:nvPr/>
          </p:nvSpPr>
          <p:spPr>
            <a:xfrm>
              <a:off x="1038" y="3089"/>
              <a:ext cx="3692" cy="109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10000"/>
                </a:lnSpc>
                <a:buFont typeface="Arial" panose="020B0604020202020204" pitchFamily="34" charset="0"/>
              </a:pPr>
              <a:r>
                <a:rPr lang="zh-CN" altLang="en-US" sz="3000" b="1">
                  <a:solidFill>
                    <a:srgbClr val="C00000"/>
                  </a:solidFill>
                  <a:latin typeface="楷体" panose="02010609060101010101" charset="-122"/>
                  <a:ea typeface="楷体" panose="02010609060101010101" charset="-122"/>
                </a:rPr>
                <a:t>牛伯伯，请您告诉我，这条河，我能蹚过去吗？</a:t>
              </a:r>
              <a:endParaRPr lang="zh-CN" altLang="en-US" sz="3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320642" y="4105275"/>
            <a:ext cx="5677376" cy="636866"/>
            <a:chOff x="8949" y="5880"/>
            <a:chExt cx="4375" cy="1078"/>
          </a:xfrm>
        </p:grpSpPr>
        <p:sp>
          <p:nvSpPr>
            <p:cNvPr id="8" name="圆角矩形标注 5"/>
            <p:cNvSpPr/>
            <p:nvPr/>
          </p:nvSpPr>
          <p:spPr>
            <a:xfrm>
              <a:off x="8949" y="5880"/>
              <a:ext cx="4375" cy="985"/>
            </a:xfrm>
            <a:prstGeom prst="wedgeRoundRectCallout">
              <a:avLst>
                <a:gd name="adj1" fmla="val 17997"/>
                <a:gd name="adj2" fmla="val -88183"/>
                <a:gd name="adj3" fmla="val 16667"/>
              </a:avLst>
            </a:prstGeom>
            <a:solidFill>
              <a:schemeClr val="bg1"/>
            </a:solidFill>
            <a:ln w="12700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CN" sz="1800" b="1" noProof="1">
                <a:latin typeface="楷体" panose="02010609060101010101" charset="-122"/>
                <a:ea typeface="楷体" panose="02010609060101010101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CN" sz="1800" b="1" noProof="1">
                <a:latin typeface="楷体" panose="02010609060101010101" charset="-122"/>
                <a:ea typeface="楷体" panose="02010609060101010101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CN" sz="1800" b="1" noProof="1">
                <a:latin typeface="楷体" panose="02010609060101010101" charset="-122"/>
                <a:ea typeface="楷体" panose="02010609060101010101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CN" sz="1800" b="1" noProof="1">
                <a:latin typeface="楷体" panose="02010609060101010101" charset="-122"/>
                <a:ea typeface="楷体" panose="02010609060101010101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CN" sz="1800" b="1" noProof="1">
                <a:latin typeface="楷体" panose="02010609060101010101" charset="-122"/>
                <a:ea typeface="楷体" panose="02010609060101010101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CN" sz="1800" b="1" noProof="1">
                <a:latin typeface="楷体" panose="02010609060101010101" charset="-122"/>
                <a:ea typeface="楷体" panose="02010609060101010101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CN" sz="1800" b="1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5609" name="文本框 2"/>
            <p:cNvSpPr txBox="1"/>
            <p:nvPr/>
          </p:nvSpPr>
          <p:spPr>
            <a:xfrm>
              <a:off x="8954" y="5911"/>
              <a:ext cx="4187" cy="104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14000"/>
                </a:lnSpc>
                <a:buFont typeface="Arial" panose="020B0604020202020204" pitchFamily="34" charset="0"/>
              </a:pPr>
              <a:r>
                <a:rPr lang="zh-CN" altLang="en-US" sz="3000" b="1">
                  <a:solidFill>
                    <a:schemeClr val="accent2"/>
                  </a:solidFill>
                  <a:latin typeface="楷体" panose="02010609060101010101" charset="-122"/>
                  <a:ea typeface="楷体" panose="02010609060101010101" charset="-122"/>
                  <a:sym typeface="宋体" panose="02010600030101010101" pitchFamily="2" charset="-122"/>
                </a:rPr>
                <a:t>水很浅，刚没小腿，能蹚过去。</a:t>
              </a:r>
              <a:endParaRPr lang="zh-CN" altLang="en-US" sz="30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0" name="TextBox 2"/>
          <p:cNvSpPr txBox="1"/>
          <p:nvPr/>
        </p:nvSpPr>
        <p:spPr>
          <a:xfrm>
            <a:off x="7265194" y="4225290"/>
            <a:ext cx="979170" cy="57626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300" b="1">
                <a:solidFill>
                  <a:srgbClr val="DF1DBD"/>
                </a:solidFill>
                <a:latin typeface="楷体" panose="02010609060101010101" charset="-122"/>
                <a:ea typeface="楷体" panose="02010609060101010101" charset="-122"/>
              </a:rPr>
              <a:t>肯定</a:t>
            </a:r>
            <a:endParaRPr lang="zh-CN" altLang="en-US" sz="3300" b="1">
              <a:solidFill>
                <a:srgbClr val="DF1DBD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6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29150" y="0"/>
            <a:ext cx="4516802" cy="51435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1905" y="217646"/>
            <a:ext cx="9144000" cy="4708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04787" y="412433"/>
            <a:ext cx="2090738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3600" b="1" spc="-113">
                <a:solidFill>
                  <a:srgbClr val="DD9143"/>
                </a:solidFill>
                <a:latin typeface="汉仪铸字木头人简" panose="00020600040101010101" charset="-122"/>
                <a:ea typeface="汉仪铸字木头人简" panose="00020600040101010101" charset="-122"/>
                <a:sym typeface="+mn-ea"/>
              </a:rPr>
              <a:t>互动课堂</a:t>
            </a:r>
            <a:endParaRPr lang="zh-CN" altLang="en-US" sz="3600" b="1" spc="-113">
              <a:solidFill>
                <a:srgbClr val="DD9143"/>
              </a:solidFill>
              <a:latin typeface="汉仪铸字木头人简" panose="00020600040101010101" charset="-122"/>
              <a:ea typeface="汉仪铸字木头人简" panose="0002060004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65409" y="1349693"/>
            <a:ext cx="2840831" cy="29527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4" name="组合 12"/>
          <p:cNvGrpSpPr/>
          <p:nvPr/>
        </p:nvGrpSpPr>
        <p:grpSpPr>
          <a:xfrm>
            <a:off x="3619977" y="1303497"/>
            <a:ext cx="2219801" cy="602567"/>
            <a:chOff x="884" y="3135"/>
            <a:chExt cx="3846" cy="1137"/>
          </a:xfrm>
        </p:grpSpPr>
        <p:sp>
          <p:nvSpPr>
            <p:cNvPr id="14" name="圆角矩形标注 8"/>
            <p:cNvSpPr/>
            <p:nvPr/>
          </p:nvSpPr>
          <p:spPr>
            <a:xfrm>
              <a:off x="884" y="3135"/>
              <a:ext cx="3846" cy="1137"/>
            </a:xfrm>
            <a:prstGeom prst="wedgeRoundRectCallout">
              <a:avLst>
                <a:gd name="adj1" fmla="val -68227"/>
                <a:gd name="adj2" fmla="val 28229"/>
                <a:gd name="adj3" fmla="val 16667"/>
              </a:avLst>
            </a:prstGeom>
            <a:solidFill>
              <a:schemeClr val="bg1">
                <a:alpha val="70000"/>
              </a:schemeClr>
            </a:solidFill>
            <a:ln w="127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6635" name="TextBox 11"/>
            <p:cNvSpPr txBox="1"/>
            <p:nvPr/>
          </p:nvSpPr>
          <p:spPr>
            <a:xfrm>
              <a:off x="1294" y="3222"/>
              <a:ext cx="3325" cy="10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1" hangingPunct="1">
                <a:buFont typeface="Arial" panose="020B0604020202020204" pitchFamily="34" charset="0"/>
              </a:pPr>
              <a:r>
                <a:rPr lang="zh-CN" altLang="en-US" sz="3000" b="1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  <a:sym typeface="宋体" panose="02010600030101010101" pitchFamily="2" charset="-122"/>
                </a:rPr>
                <a:t>水很深吗？</a:t>
              </a:r>
              <a:endParaRPr lang="zh-CN" altLang="en-US" sz="3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5" name="组合 15"/>
          <p:cNvGrpSpPr/>
          <p:nvPr/>
        </p:nvGrpSpPr>
        <p:grpSpPr>
          <a:xfrm>
            <a:off x="4462463" y="2466023"/>
            <a:ext cx="4142899" cy="2011680"/>
            <a:chOff x="8352" y="5740"/>
            <a:chExt cx="3134" cy="3230"/>
          </a:xfrm>
        </p:grpSpPr>
        <p:sp>
          <p:nvSpPr>
            <p:cNvPr id="17" name="圆角矩形标注 5"/>
            <p:cNvSpPr/>
            <p:nvPr/>
          </p:nvSpPr>
          <p:spPr>
            <a:xfrm>
              <a:off x="8352" y="5740"/>
              <a:ext cx="3134" cy="3230"/>
            </a:xfrm>
            <a:prstGeom prst="wedgeRoundRectCallout">
              <a:avLst>
                <a:gd name="adj1" fmla="val -61476"/>
                <a:gd name="adj2" fmla="val 801"/>
                <a:gd name="adj3" fmla="val 16667"/>
              </a:avLst>
            </a:prstGeom>
            <a:solidFill>
              <a:schemeClr val="bg1">
                <a:alpha val="70000"/>
              </a:schemeClr>
            </a:solidFill>
            <a:ln w="127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6633" name="文本框 2"/>
            <p:cNvSpPr txBox="1"/>
            <p:nvPr/>
          </p:nvSpPr>
          <p:spPr>
            <a:xfrm>
              <a:off x="8446" y="5859"/>
              <a:ext cx="2894" cy="281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</a:pPr>
              <a:r>
                <a:rPr lang="en-US" altLang="zh-CN" sz="3000" b="1" dirty="0">
                  <a:solidFill>
                    <a:srgbClr val="00A64A"/>
                  </a:solidFill>
                  <a:latin typeface="楷体" panose="02010609060101010101" charset="-122"/>
                  <a:ea typeface="楷体" panose="02010609060101010101" charset="-122"/>
                  <a:sym typeface="宋体" panose="02010600030101010101" pitchFamily="2" charset="-122"/>
                </a:rPr>
                <a:t>    </a:t>
              </a:r>
              <a:r>
                <a:rPr lang="zh-CN" altLang="en-US" sz="3000" b="1" dirty="0">
                  <a:solidFill>
                    <a:srgbClr val="00A64A"/>
                  </a:solidFill>
                  <a:latin typeface="楷体" panose="02010609060101010101" charset="-122"/>
                  <a:ea typeface="楷体" panose="02010609060101010101" charset="-122"/>
                  <a:sym typeface="宋体" panose="02010600030101010101" pitchFamily="2" charset="-122"/>
                </a:rPr>
                <a:t>深得很哩！昨天，我的一个伙伴就是掉在这条河里淹死的！</a:t>
              </a:r>
              <a:endParaRPr lang="zh-CN" altLang="en-US" sz="3000" b="1" dirty="0">
                <a:solidFill>
                  <a:srgbClr val="00A64A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5606" name="TextBox 2"/>
          <p:cNvSpPr txBox="1"/>
          <p:nvPr/>
        </p:nvSpPr>
        <p:spPr>
          <a:xfrm>
            <a:off x="6644164" y="1763077"/>
            <a:ext cx="2242185" cy="57626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300" b="1">
                <a:solidFill>
                  <a:srgbClr val="DF1DBD"/>
                </a:solidFill>
                <a:latin typeface="楷体" panose="02010609060101010101" charset="-122"/>
                <a:ea typeface="楷体" panose="02010609060101010101" charset="-122"/>
              </a:rPr>
              <a:t>急切、担心</a:t>
            </a:r>
            <a:endParaRPr lang="zh-CN" altLang="en-US" sz="3300" b="1">
              <a:solidFill>
                <a:srgbClr val="DF1DBD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rcRect t="-535"/>
          <a:stretch>
            <a:fillRect/>
          </a:stretch>
        </p:blipFill>
        <p:spPr>
          <a:xfrm>
            <a:off x="0" y="-31433"/>
            <a:ext cx="9182576" cy="5174933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342674" y="764858"/>
            <a:ext cx="6801326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3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(1)</a:t>
            </a:r>
            <a:r>
              <a:rPr lang="zh-CN" altLang="en-US" sz="33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当小河挡住去路时</a:t>
            </a:r>
            <a:r>
              <a:rPr lang="en-US" altLang="zh-CN" sz="33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3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小马是怎样想的</a:t>
            </a:r>
            <a:r>
              <a:rPr lang="en-US" altLang="zh-CN" sz="33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endParaRPr lang="zh-CN" altLang="en-US" sz="33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24363" y="1683781"/>
            <a:ext cx="3810000" cy="5762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3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能不能过去</a:t>
            </a:r>
            <a:r>
              <a:rPr lang="en-US" sz="33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endParaRPr lang="en-US" altLang="en-US" sz="33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24363" y="2530554"/>
            <a:ext cx="3810000" cy="5762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sz="33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想问妈妈</a:t>
            </a:r>
            <a:endParaRPr sz="33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61687" y="3106579"/>
            <a:ext cx="6918484" cy="128682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3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(2)</a:t>
            </a:r>
            <a:r>
              <a:rPr lang="zh-CN" altLang="en-US" sz="33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当牛伯伯告诉他水很浅时</a:t>
            </a:r>
            <a:r>
              <a:rPr lang="en-US" altLang="zh-CN" sz="33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3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小马是怎样做的</a:t>
            </a:r>
            <a:r>
              <a:rPr lang="en-US" altLang="zh-CN" sz="33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endParaRPr lang="en-US" altLang="zh-CN" sz="33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82503" y="4279820"/>
            <a:ext cx="3810000" cy="57626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sz="33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立刻、瞠</a:t>
            </a:r>
            <a:endParaRPr sz="33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rcRect t="-535"/>
          <a:stretch>
            <a:fillRect/>
          </a:stretch>
        </p:blipFill>
        <p:spPr>
          <a:xfrm>
            <a:off x="0" y="-31433"/>
            <a:ext cx="9182576" cy="5174933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031683" y="1134904"/>
            <a:ext cx="6770370" cy="128682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3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(3)</a:t>
            </a:r>
            <a:r>
              <a:rPr lang="zh-CN" altLang="en-US" sz="33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当松鼠告诉他水深得很时</a:t>
            </a:r>
            <a:r>
              <a:rPr lang="en-US" altLang="zh-CN" sz="33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3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他又是怎样做的</a:t>
            </a:r>
            <a:r>
              <a:rPr lang="en-US" altLang="zh-CN" sz="33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endParaRPr lang="en-US" altLang="zh-CN" sz="33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79408" y="2583656"/>
            <a:ext cx="5735955" cy="57626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sz="33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收住脚步、不知怎么办、叹气</a:t>
            </a:r>
            <a:endParaRPr sz="33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0256" y="3431381"/>
            <a:ext cx="7394258" cy="57626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3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(4)</a:t>
            </a:r>
            <a:r>
              <a:rPr lang="zh-CN" altLang="en-US" sz="33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你认同小马解决问题的方式吗</a:t>
            </a:r>
            <a:r>
              <a:rPr lang="en-US" altLang="zh-CN" sz="33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endParaRPr lang="en-US" altLang="zh-CN" sz="33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29150" y="0"/>
            <a:ext cx="4516802" cy="51435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212407"/>
            <a:ext cx="9144000" cy="4708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04787" y="412433"/>
            <a:ext cx="2090738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3600" b="1" spc="-113">
                <a:solidFill>
                  <a:srgbClr val="DD9143"/>
                </a:solidFill>
                <a:latin typeface="汉仪铸字木头人简" panose="00020600040101010101" charset="-122"/>
                <a:ea typeface="汉仪铸字木头人简" panose="00020600040101010101" charset="-122"/>
                <a:sym typeface="+mn-ea"/>
              </a:rPr>
              <a:t>指导书写</a:t>
            </a:r>
            <a:endParaRPr lang="zh-CN" altLang="en-US" sz="3600" b="1" spc="-113">
              <a:solidFill>
                <a:srgbClr val="DD9143"/>
              </a:solidFill>
              <a:latin typeface="汉仪铸字木头人简" panose="00020600040101010101" charset="-122"/>
              <a:ea typeface="汉仪铸字木头人简" panose="00020600040101010101" charset="-122"/>
              <a:sym typeface="+mn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487704" y="1845469"/>
            <a:ext cx="2077879" cy="1743142"/>
            <a:chOff x="3315" y="2475"/>
            <a:chExt cx="3657" cy="3525"/>
          </a:xfrm>
        </p:grpSpPr>
        <p:pic>
          <p:nvPicPr>
            <p:cNvPr id="9" name="图片 19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3315" y="2475"/>
              <a:ext cx="3294" cy="332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" name="文本框 30"/>
            <p:cNvSpPr txBox="1"/>
            <p:nvPr/>
          </p:nvSpPr>
          <p:spPr>
            <a:xfrm>
              <a:off x="3732" y="2701"/>
              <a:ext cx="3240" cy="32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10000" b="1">
                  <a:latin typeface="楷体" panose="02010609060101010101" charset="-122"/>
                  <a:ea typeface="楷体" panose="02010609060101010101" charset="-122"/>
                </a:rPr>
                <a:t>意</a:t>
              </a:r>
              <a:endParaRPr lang="zh-CN" altLang="en-US" sz="10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808798" y="1845469"/>
            <a:ext cx="2077879" cy="1743142"/>
            <a:chOff x="3315" y="2475"/>
            <a:chExt cx="3657" cy="3525"/>
          </a:xfrm>
        </p:grpSpPr>
        <p:pic>
          <p:nvPicPr>
            <p:cNvPr id="13" name="图片 19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3315" y="2475"/>
              <a:ext cx="3294" cy="332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" name="文本框 30"/>
            <p:cNvSpPr txBox="1"/>
            <p:nvPr/>
          </p:nvSpPr>
          <p:spPr>
            <a:xfrm>
              <a:off x="3732" y="2701"/>
              <a:ext cx="3240" cy="32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10000" b="1">
                  <a:latin typeface="楷体" panose="02010609060101010101" charset="-122"/>
                  <a:ea typeface="楷体" panose="02010609060101010101" charset="-122"/>
                </a:rPr>
                <a:t>愿</a:t>
              </a:r>
              <a:endParaRPr lang="zh-CN" altLang="en-US" sz="10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ransition>
    <p:pull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29150" y="0"/>
            <a:ext cx="4516802" cy="51435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212407"/>
            <a:ext cx="9144000" cy="4708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04787" y="412433"/>
            <a:ext cx="2090738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3600" b="1" spc="-113">
                <a:solidFill>
                  <a:srgbClr val="DD9143"/>
                </a:solidFill>
                <a:latin typeface="汉仪铸字木头人简" panose="00020600040101010101" charset="-122"/>
                <a:ea typeface="汉仪铸字木头人简" panose="00020600040101010101" charset="-122"/>
                <a:sym typeface="+mn-ea"/>
              </a:rPr>
              <a:t>指导书写</a:t>
            </a:r>
            <a:endParaRPr lang="zh-CN" altLang="en-US" sz="3600" b="1" spc="-113">
              <a:solidFill>
                <a:srgbClr val="DD9143"/>
              </a:solidFill>
              <a:latin typeface="汉仪铸字木头人简" panose="00020600040101010101" charset="-122"/>
              <a:ea typeface="汉仪铸字木头人简" panose="0002060004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11817" y="2502218"/>
            <a:ext cx="1371600" cy="4419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结构：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15"/>
          <p:cNvSpPr txBox="1"/>
          <p:nvPr/>
        </p:nvSpPr>
        <p:spPr>
          <a:xfrm>
            <a:off x="3111817" y="3143250"/>
            <a:ext cx="1371600" cy="4419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偏旁：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25"/>
          <p:cNvSpPr txBox="1"/>
          <p:nvPr/>
        </p:nvSpPr>
        <p:spPr>
          <a:xfrm>
            <a:off x="3111817" y="3784283"/>
            <a:ext cx="1371600" cy="4419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组词：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8" name="文本框 26"/>
          <p:cNvSpPr txBox="1"/>
          <p:nvPr/>
        </p:nvSpPr>
        <p:spPr>
          <a:xfrm>
            <a:off x="1369695" y="4436745"/>
            <a:ext cx="6092429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小红非常愿意帮助同学。</a:t>
            </a:r>
            <a:endParaRPr lang="zh-CN" altLang="en-US" sz="33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文本框 12"/>
          <p:cNvSpPr txBox="1"/>
          <p:nvPr/>
        </p:nvSpPr>
        <p:spPr>
          <a:xfrm>
            <a:off x="4075748" y="2460070"/>
            <a:ext cx="1691878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半包围</a:t>
            </a:r>
            <a:endParaRPr lang="zh-CN" altLang="en-US" sz="27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41470" y="3101340"/>
            <a:ext cx="548879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心</a:t>
            </a:r>
            <a:endParaRPr lang="zh-CN" altLang="en-US" sz="27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文本框 25"/>
          <p:cNvSpPr txBox="1"/>
          <p:nvPr/>
        </p:nvSpPr>
        <p:spPr>
          <a:xfrm>
            <a:off x="422434" y="4457700"/>
            <a:ext cx="1371600" cy="4419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造句：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文本框 12"/>
          <p:cNvSpPr txBox="1"/>
          <p:nvPr/>
        </p:nvSpPr>
        <p:spPr>
          <a:xfrm>
            <a:off x="4141471" y="3783806"/>
            <a:ext cx="3924776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愿意  愿望  心愿 </a:t>
            </a:r>
            <a:endParaRPr lang="zh-CN" altLang="en-US" sz="27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68" name="文本框 20"/>
          <p:cNvSpPr txBox="1"/>
          <p:nvPr/>
        </p:nvSpPr>
        <p:spPr>
          <a:xfrm>
            <a:off x="1120379" y="1757601"/>
            <a:ext cx="1502569" cy="66865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en-US" altLang="zh-CN" sz="39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yuàn</a:t>
            </a:r>
            <a:endParaRPr lang="en-US" altLang="zh-CN" sz="39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9477" name="图片 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59092" y="2382202"/>
            <a:ext cx="3012758" cy="207549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576536" y="412433"/>
            <a:ext cx="2379345" cy="2379345"/>
          </a:xfrm>
          <a:prstGeom prst="rect">
            <a:avLst/>
          </a:prstGeom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5" grpId="0"/>
      <p:bldP spid="11288" grpId="0"/>
      <p:bldP spid="17" grpId="0"/>
      <p:bldP spid="8" grpId="0"/>
      <p:bldP spid="19" grpId="0"/>
      <p:bldP spid="2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29150" y="0"/>
            <a:ext cx="4516802" cy="51435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212407"/>
            <a:ext cx="9144000" cy="4708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04787" y="412433"/>
            <a:ext cx="2090738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3600" b="1" spc="-113">
                <a:solidFill>
                  <a:srgbClr val="DD9143"/>
                </a:solidFill>
                <a:latin typeface="汉仪铸字木头人简" panose="00020600040101010101" charset="-122"/>
                <a:ea typeface="汉仪铸字木头人简" panose="00020600040101010101" charset="-122"/>
                <a:sym typeface="+mn-ea"/>
              </a:rPr>
              <a:t>指导书写</a:t>
            </a:r>
            <a:endParaRPr lang="zh-CN" altLang="en-US" sz="3600" b="1" spc="-113">
              <a:solidFill>
                <a:srgbClr val="DD9143"/>
              </a:solidFill>
              <a:latin typeface="汉仪铸字木头人简" panose="00020600040101010101" charset="-122"/>
              <a:ea typeface="汉仪铸字木头人简" panose="0002060004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11817" y="2502218"/>
            <a:ext cx="1371600" cy="4419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结构：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15"/>
          <p:cNvSpPr txBox="1"/>
          <p:nvPr/>
        </p:nvSpPr>
        <p:spPr>
          <a:xfrm>
            <a:off x="3111817" y="3143250"/>
            <a:ext cx="1371600" cy="4419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偏旁：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25"/>
          <p:cNvSpPr txBox="1"/>
          <p:nvPr/>
        </p:nvSpPr>
        <p:spPr>
          <a:xfrm>
            <a:off x="3111817" y="3784283"/>
            <a:ext cx="1371600" cy="4419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组词：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8" name="文本框 26"/>
          <p:cNvSpPr txBox="1"/>
          <p:nvPr/>
        </p:nvSpPr>
        <p:spPr>
          <a:xfrm>
            <a:off x="1369695" y="4436745"/>
            <a:ext cx="6092429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请提出你对这件事的意见。 </a:t>
            </a:r>
            <a:endParaRPr lang="zh-CN" altLang="en-US" sz="33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文本框 12"/>
          <p:cNvSpPr txBox="1"/>
          <p:nvPr/>
        </p:nvSpPr>
        <p:spPr>
          <a:xfrm>
            <a:off x="4065270" y="2481025"/>
            <a:ext cx="1691878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上中下</a:t>
            </a:r>
            <a:endParaRPr lang="zh-CN" altLang="en-US" sz="27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41470" y="3101340"/>
            <a:ext cx="548879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心</a:t>
            </a:r>
            <a:endParaRPr lang="zh-CN" altLang="en-US" sz="27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文本框 25"/>
          <p:cNvSpPr txBox="1"/>
          <p:nvPr/>
        </p:nvSpPr>
        <p:spPr>
          <a:xfrm>
            <a:off x="422434" y="4457700"/>
            <a:ext cx="1371600" cy="4419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造句：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文本框 12"/>
          <p:cNvSpPr txBox="1"/>
          <p:nvPr/>
        </p:nvSpPr>
        <p:spPr>
          <a:xfrm>
            <a:off x="4141471" y="3783806"/>
            <a:ext cx="3924776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意见  意志  意外 </a:t>
            </a:r>
            <a:endParaRPr lang="zh-CN" altLang="en-US" sz="27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289" name="文本框 20"/>
          <p:cNvSpPr txBox="1"/>
          <p:nvPr/>
        </p:nvSpPr>
        <p:spPr>
          <a:xfrm>
            <a:off x="1025843" y="1689259"/>
            <a:ext cx="1761649" cy="66865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en-US" altLang="zh-CN" sz="39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yì</a:t>
            </a:r>
            <a:endParaRPr lang="en-US" altLang="zh-CN" sz="39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498" name="图片 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22434" y="2305527"/>
            <a:ext cx="2977039" cy="211788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441758" y="412433"/>
            <a:ext cx="2140744" cy="2141696"/>
          </a:xfrm>
          <a:prstGeom prst="rect">
            <a:avLst/>
          </a:prstGeom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5" grpId="0"/>
      <p:bldP spid="11288" grpId="0"/>
      <p:bldP spid="17" grpId="0"/>
      <p:bldP spid="8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47274" y="266223"/>
            <a:ext cx="7524750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小马在过河的时候遇到了难题</a:t>
            </a:r>
            <a:r>
              <a:rPr lang="en-US" altLang="zh-CN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让我们来看看他是怎么处理的。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78681" y="969169"/>
            <a:ext cx="7238048" cy="27074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3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初读课文，要求：自由读课文</a:t>
            </a:r>
            <a:r>
              <a:rPr lang="en-US" altLang="zh-CN" sz="3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提醒不认识的字借助拼音读正确</a:t>
            </a:r>
            <a:r>
              <a:rPr lang="en-US" altLang="zh-CN" sz="3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大致了解小马过河都遇到了谁</a:t>
            </a:r>
            <a:r>
              <a:rPr lang="en-US" altLang="zh-CN" sz="3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最后是怎么解决难题的。</a:t>
            </a:r>
            <a:endParaRPr lang="zh-CN" altLang="en-US" sz="33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29150" y="0"/>
            <a:ext cx="4516802" cy="51435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212407"/>
            <a:ext cx="9144000" cy="4708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04787" y="412433"/>
            <a:ext cx="2090738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3600" b="1" spc="-113">
                <a:solidFill>
                  <a:srgbClr val="DD9143"/>
                </a:solidFill>
                <a:latin typeface="汉仪铸字木头人简" panose="00020600040101010101" charset="-122"/>
                <a:ea typeface="汉仪铸字木头人简" panose="00020600040101010101" charset="-122"/>
                <a:sym typeface="+mn-ea"/>
              </a:rPr>
              <a:t>识记生字</a:t>
            </a:r>
            <a:endParaRPr lang="zh-CN" altLang="en-US" sz="3600" b="1" spc="-113">
              <a:solidFill>
                <a:srgbClr val="DD9143"/>
              </a:solidFill>
              <a:latin typeface="汉仪铸字木头人简" panose="00020600040101010101" charset="-122"/>
              <a:ea typeface="汉仪铸字木头人简" panose="00020600040101010101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87241" y="2432685"/>
            <a:ext cx="7569518" cy="99155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棚   驮   磨   坊</a:t>
            </a:r>
            <a:endParaRPr lang="zh-CN" altLang="en-US" sz="6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7" name="矩形 176"/>
          <p:cNvSpPr/>
          <p:nvPr/>
        </p:nvSpPr>
        <p:spPr>
          <a:xfrm>
            <a:off x="862489" y="1856193"/>
            <a:ext cx="1083469" cy="559118"/>
          </a:xfrm>
          <a:prstGeom prst="rect">
            <a:avLst/>
          </a:prstGeom>
        </p:spPr>
        <p:txBody>
          <a:bodyPr wrap="square" lIns="51435" tIns="25718" rIns="51435" bIns="25718">
            <a:spAutoFit/>
          </a:bodyPr>
          <a:lstStyle/>
          <a:p>
            <a:r>
              <a:rPr lang="en-US" altLang="zh-CN" sz="33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10600030101010101" pitchFamily="34" charset="0"/>
                <a:sym typeface="+mn-ea"/>
              </a:rPr>
              <a:t>pénɡ  </a:t>
            </a:r>
            <a:r>
              <a:rPr lang="en-US" altLang="zh-CN" sz="33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10600030101010101" pitchFamily="34" charset="0"/>
              </a:rPr>
              <a:t>    </a:t>
            </a:r>
            <a:endParaRPr lang="en-US" altLang="zh-CN" sz="3300" b="1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汉语拼音" panose="02010600030101010101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764631" y="1847620"/>
            <a:ext cx="2270493" cy="5770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en-US" altLang="zh-CN" sz="33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10600030101010101" pitchFamily="34" charset="0"/>
                <a:sym typeface="+mn-ea"/>
              </a:rPr>
              <a:t>tuó      </a:t>
            </a:r>
            <a:r>
              <a:rPr lang="en-US" altLang="zh-CN" sz="33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10600030101010101" pitchFamily="34" charset="0"/>
              </a:rPr>
              <a:t> </a:t>
            </a:r>
            <a:endParaRPr lang="en-US" altLang="zh-CN" sz="3300" b="1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汉语拼音" panose="02010600030101010101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718209" y="1847620"/>
            <a:ext cx="560070" cy="57626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en-US" altLang="zh-CN" sz="33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10600030101010101" pitchFamily="34" charset="0"/>
                <a:sym typeface="+mn-ea"/>
              </a:rPr>
              <a:t>mò</a:t>
            </a:r>
            <a:endParaRPr lang="en-US" altLang="zh-CN" sz="3300" b="1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汉语拼音" panose="02010600030101010101" pitchFamily="34" charset="0"/>
              <a:sym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485096" y="1856193"/>
            <a:ext cx="982980" cy="57626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en-US" altLang="zh-CN" sz="33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10600030101010101" pitchFamily="34" charset="0"/>
                <a:sym typeface="+mn-ea"/>
              </a:rPr>
              <a:t>fánɡ</a:t>
            </a:r>
            <a:endParaRPr lang="en-US" altLang="zh-CN" sz="3300" b="1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汉语拼音" panose="02010600030101010101" pitchFamily="3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46458" y="3659029"/>
            <a:ext cx="2719864" cy="57626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3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街坊</a:t>
            </a:r>
            <a:r>
              <a:rPr lang="zh-CN" altLang="en-US" sz="3300" b="1">
                <a:solidFill>
                  <a:srgbClr val="0070C0"/>
                </a:solidFill>
              </a:rPr>
              <a:t>（</a:t>
            </a:r>
            <a:r>
              <a:rPr lang="en-US" altLang="zh-CN" sz="3300" b="1" err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10600030101010101" pitchFamily="34" charset="0"/>
                <a:sym typeface="+mn-ea"/>
              </a:rPr>
              <a:t>fanɡ</a:t>
            </a:r>
            <a:r>
              <a:rPr lang="zh-CN" altLang="en-US" sz="3300" b="1">
                <a:solidFill>
                  <a:srgbClr val="0070C0"/>
                </a:solidFill>
              </a:rPr>
              <a:t>）</a:t>
            </a:r>
            <a:endParaRPr lang="zh-CN" altLang="en-US" sz="3300" b="1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" grpId="0"/>
      <p:bldP spid="23" grpId="0"/>
      <p:bldP spid="24" grpId="0"/>
      <p:bldP spid="25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29150" y="0"/>
            <a:ext cx="4516802" cy="51435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1905" y="217646"/>
            <a:ext cx="9144000" cy="4708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04787" y="412433"/>
            <a:ext cx="2090738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3600" b="1" spc="-113" dirty="0">
                <a:solidFill>
                  <a:srgbClr val="DD9143"/>
                </a:solidFill>
                <a:latin typeface="汉仪铸字木头人简" panose="00020600040101010101" charset="-122"/>
                <a:ea typeface="汉仪铸字木头人简" panose="00020600040101010101" charset="-122"/>
                <a:sym typeface="+mn-ea"/>
              </a:rPr>
              <a:t>识记生字</a:t>
            </a:r>
            <a:endParaRPr lang="zh-CN" altLang="en-US" sz="3600" b="1" spc="-113" dirty="0">
              <a:solidFill>
                <a:srgbClr val="DD9143"/>
              </a:solidFill>
              <a:latin typeface="汉仪铸字木头人简" panose="00020600040101010101" charset="-122"/>
              <a:ea typeface="汉仪铸字木头人简" panose="0002060004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90513" y="1702594"/>
            <a:ext cx="3226594" cy="2252186"/>
          </a:xfrm>
          <a:prstGeom prst="round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062991" y="4143375"/>
            <a:ext cx="1480661" cy="682880"/>
          </a:xfrm>
          <a:prstGeom prst="rect">
            <a:avLst/>
          </a:prstGeom>
        </p:spPr>
        <p:txBody>
          <a:bodyPr wrap="square" lIns="51435" tIns="25718" rIns="51435" bIns="25718">
            <a:spAutoFit/>
          </a:bodyPr>
          <a:lstStyle/>
          <a:p>
            <a:r>
              <a:rPr lang="zh-CN" altLang="en-US" sz="41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汉语拼音" panose="02010600030101010101" pitchFamily="34" charset="0"/>
              </a:rPr>
              <a:t>马棚</a:t>
            </a:r>
            <a:endParaRPr lang="zh-CN" altLang="en-US" sz="41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汉语拼音" panose="02010600030101010101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55933" y="1234440"/>
            <a:ext cx="1480661" cy="882015"/>
          </a:xfrm>
          <a:prstGeom prst="rect">
            <a:avLst/>
          </a:prstGeom>
        </p:spPr>
        <p:txBody>
          <a:bodyPr wrap="square" lIns="51435" tIns="25718" rIns="51435" bIns="25718">
            <a:spAutoFit/>
          </a:bodyPr>
          <a:lstStyle/>
          <a:p>
            <a:r>
              <a:rPr lang="zh-CN" altLang="en-US" sz="5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汉语拼音" panose="02010600030101010101" pitchFamily="34" charset="0"/>
              </a:rPr>
              <a:t>棚</a:t>
            </a:r>
            <a:endParaRPr lang="zh-CN" altLang="en-US" sz="5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汉语拼音" panose="02010600030101010101" pitchFamily="34" charset="0"/>
            </a:endParaRPr>
          </a:p>
        </p:txBody>
      </p:sp>
      <p:sp>
        <p:nvSpPr>
          <p:cNvPr id="177" name="矩形 176"/>
          <p:cNvSpPr/>
          <p:nvPr/>
        </p:nvSpPr>
        <p:spPr>
          <a:xfrm>
            <a:off x="5555933" y="675094"/>
            <a:ext cx="1083469" cy="512921"/>
          </a:xfrm>
          <a:prstGeom prst="rect">
            <a:avLst/>
          </a:prstGeom>
        </p:spPr>
        <p:txBody>
          <a:bodyPr wrap="square" lIns="51435" tIns="25718" rIns="51435" bIns="25718">
            <a:spAutoFit/>
          </a:bodyPr>
          <a:lstStyle/>
          <a:p>
            <a:r>
              <a:rPr lang="en-US" altLang="zh-CN" sz="30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10600030101010101" pitchFamily="34" charset="0"/>
                <a:sym typeface="+mn-ea"/>
              </a:rPr>
              <a:t>pénɡ  </a:t>
            </a:r>
            <a:r>
              <a:rPr lang="en-US" altLang="zh-CN" sz="30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10600030101010101" pitchFamily="34" charset="0"/>
              </a:rPr>
              <a:t>    </a:t>
            </a:r>
            <a:endParaRPr lang="en-US" altLang="zh-CN" sz="3000" b="1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汉语拼音" panose="02010600030101010101" pitchFamily="34" charset="0"/>
            </a:endParaRPr>
          </a:p>
        </p:txBody>
      </p:sp>
      <p:sp>
        <p:nvSpPr>
          <p:cNvPr id="12312" name="TextBox 2"/>
          <p:cNvSpPr txBox="1"/>
          <p:nvPr/>
        </p:nvSpPr>
        <p:spPr>
          <a:xfrm>
            <a:off x="3814286" y="2603659"/>
            <a:ext cx="5253990" cy="62245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marL="428625" indent="-428625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0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木字旁表示搭建棚子的材料</a:t>
            </a:r>
            <a:endParaRPr lang="zh-CN" altLang="en-US" sz="3000" b="1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TextBox 2"/>
          <p:cNvSpPr txBox="1"/>
          <p:nvPr/>
        </p:nvSpPr>
        <p:spPr>
          <a:xfrm>
            <a:off x="3814286" y="3520917"/>
            <a:ext cx="5253990" cy="62245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marL="428625" indent="-428625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0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朋表示读音</a:t>
            </a:r>
            <a:endParaRPr lang="zh-CN" altLang="en-US" sz="3000" b="1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" grpId="0"/>
      <p:bldP spid="177" grpId="0"/>
      <p:bldP spid="12312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29150" y="0"/>
            <a:ext cx="4516802" cy="51435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1905" y="217646"/>
            <a:ext cx="9144000" cy="4708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04787" y="412433"/>
            <a:ext cx="2090738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3600" b="1" spc="-113">
                <a:solidFill>
                  <a:srgbClr val="DD9143"/>
                </a:solidFill>
                <a:latin typeface="汉仪铸字木头人简" panose="00020600040101010101" charset="-122"/>
                <a:ea typeface="汉仪铸字木头人简" panose="00020600040101010101" charset="-122"/>
                <a:sym typeface="+mn-ea"/>
              </a:rPr>
              <a:t>识记生字</a:t>
            </a:r>
            <a:endParaRPr lang="zh-CN" altLang="en-US" sz="3600" b="1" spc="-113">
              <a:solidFill>
                <a:srgbClr val="DD9143"/>
              </a:solidFill>
              <a:latin typeface="汉仪铸字木头人简" panose="00020600040101010101" charset="-122"/>
              <a:ea typeface="汉仪铸字木头人简" panose="00020600040101010101" charset="-122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62991" y="4143375"/>
            <a:ext cx="1480661" cy="682880"/>
          </a:xfrm>
          <a:prstGeom prst="rect">
            <a:avLst/>
          </a:prstGeom>
        </p:spPr>
        <p:txBody>
          <a:bodyPr wrap="square" lIns="51435" tIns="25718" rIns="51435" bIns="25718">
            <a:spAutoFit/>
          </a:bodyPr>
          <a:lstStyle/>
          <a:p>
            <a:r>
              <a:rPr lang="zh-CN" altLang="en-US" sz="4100" b="1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磨坊</a:t>
            </a:r>
            <a:endParaRPr lang="zh-CN" altLang="en-US" sz="4100" b="1">
              <a:solidFill>
                <a:srgbClr val="FF0066"/>
              </a:solidFill>
              <a:latin typeface="楷体" panose="02010609060101010101" charset="-122"/>
              <a:ea typeface="楷体" panose="02010609060101010101" charset="-122"/>
              <a:cs typeface="汉语拼音" panose="02010600030101010101" pitchFamily="34" charset="0"/>
              <a:sym typeface="+mn-ea"/>
            </a:endParaRPr>
          </a:p>
        </p:txBody>
      </p:sp>
      <p:sp>
        <p:nvSpPr>
          <p:cNvPr id="12312" name="TextBox 2"/>
          <p:cNvSpPr txBox="1"/>
          <p:nvPr/>
        </p:nvSpPr>
        <p:spPr>
          <a:xfrm>
            <a:off x="3401378" y="793909"/>
            <a:ext cx="5253990" cy="173021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marL="428625" indent="-428625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0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“磨”是一种用来粉碎东西的工具,以前是用石头做的,所以“磨”为石字底。</a:t>
            </a:r>
            <a:endParaRPr lang="zh-CN" altLang="en-US" sz="3000" b="1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TextBox 2"/>
          <p:cNvSpPr txBox="1"/>
          <p:nvPr/>
        </p:nvSpPr>
        <p:spPr>
          <a:xfrm>
            <a:off x="3401378" y="2967037"/>
            <a:ext cx="5253990" cy="110370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marL="428625" indent="-428625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0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“坊</a:t>
            </a:r>
            <a:r>
              <a:rPr lang="zh-CN" altLang="en-US" sz="3000" b="1" dirty="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”土</a:t>
            </a:r>
            <a:r>
              <a:rPr lang="zh-CN" altLang="en-US" sz="30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字旁表示做磨坊的材料,“方”表示读音。</a:t>
            </a:r>
            <a:endParaRPr lang="zh-CN" altLang="en-US" sz="3000" b="1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375762" y="1421606"/>
            <a:ext cx="2357914" cy="23002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3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2312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29150" y="0"/>
            <a:ext cx="4516802" cy="51435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212407"/>
            <a:ext cx="9144000" cy="4708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04787" y="412433"/>
            <a:ext cx="2090738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3600" b="1" spc="-113">
                <a:solidFill>
                  <a:srgbClr val="DD9143"/>
                </a:solidFill>
                <a:latin typeface="汉仪铸字木头人简" panose="00020600040101010101" charset="-122"/>
                <a:ea typeface="汉仪铸字木头人简" panose="00020600040101010101" charset="-122"/>
                <a:sym typeface="+mn-ea"/>
              </a:rPr>
              <a:t>识记生字</a:t>
            </a:r>
            <a:endParaRPr lang="zh-CN" altLang="en-US" sz="3600" b="1" spc="-113">
              <a:solidFill>
                <a:srgbClr val="DD9143"/>
              </a:solidFill>
              <a:latin typeface="汉仪铸字木头人简" panose="00020600040101010101" charset="-122"/>
              <a:ea typeface="汉仪铸字木头人简" panose="00020600040101010101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19188" y="2303145"/>
            <a:ext cx="2049780" cy="1159193"/>
          </a:xfrm>
          <a:prstGeom prst="rect">
            <a:avLst/>
          </a:prstGeom>
        </p:spPr>
        <p:txBody>
          <a:bodyPr wrap="square" lIns="51435" tIns="25718" rIns="51435" bIns="25718">
            <a:spAutoFit/>
          </a:bodyPr>
          <a:lstStyle/>
          <a:p>
            <a:r>
              <a:rPr lang="zh-CN" altLang="en-US" sz="7200" b="1">
                <a:latin typeface="楷体" panose="02010609060101010101" charset="-122"/>
                <a:ea typeface="楷体" panose="02010609060101010101" charset="-122"/>
                <a:cs typeface="汉语拼音" panose="02010600030101010101" pitchFamily="34" charset="0"/>
              </a:rPr>
              <a:t>驮</a:t>
            </a:r>
            <a:endParaRPr lang="zh-CN" altLang="en-US" sz="7200" b="1">
              <a:latin typeface="楷体" panose="02010609060101010101" charset="-122"/>
              <a:ea typeface="楷体" panose="02010609060101010101" charset="-122"/>
              <a:cs typeface="汉语拼音" panose="02010600030101010101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227772" y="1726882"/>
            <a:ext cx="1067753" cy="57626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l"/>
            <a:r>
              <a:rPr lang="en-US" altLang="zh-CN" sz="33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10600030101010101" pitchFamily="34" charset="0"/>
                <a:sym typeface="+mn-ea"/>
              </a:rPr>
              <a:t>tuó      </a:t>
            </a:r>
            <a:r>
              <a:rPr lang="en-US" altLang="zh-CN" sz="33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10600030101010101" pitchFamily="34" charset="0"/>
              </a:rPr>
              <a:t> </a:t>
            </a:r>
            <a:endParaRPr lang="en-US" altLang="zh-CN" sz="3300" b="1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汉语拼音" panose="02010600030101010101" pitchFamily="34" charset="0"/>
            </a:endParaRPr>
          </a:p>
        </p:txBody>
      </p:sp>
      <p:sp>
        <p:nvSpPr>
          <p:cNvPr id="5" name="TextBox 2"/>
          <p:cNvSpPr txBox="1"/>
          <p:nvPr/>
        </p:nvSpPr>
        <p:spPr>
          <a:xfrm>
            <a:off x="3793331" y="1034891"/>
            <a:ext cx="5253990" cy="82638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marL="428625" indent="-428625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41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马大驮东西。</a:t>
            </a:r>
            <a:endParaRPr lang="zh-CN" altLang="en-US" sz="41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4028122" y="2083594"/>
            <a:ext cx="3226118" cy="2652236"/>
          </a:xfrm>
          <a:prstGeom prst="ellipse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3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29150" y="0"/>
            <a:ext cx="4516802" cy="51435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212407"/>
            <a:ext cx="9144000" cy="4708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04787" y="412433"/>
            <a:ext cx="2090738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3600" b="1" spc="-113">
                <a:solidFill>
                  <a:srgbClr val="DD9143"/>
                </a:solidFill>
                <a:latin typeface="汉仪铸字木头人简" panose="00020600040101010101" charset="-122"/>
                <a:ea typeface="汉仪铸字木头人简" panose="00020600040101010101" charset="-122"/>
                <a:sym typeface="+mn-ea"/>
              </a:rPr>
              <a:t>互动课堂</a:t>
            </a:r>
            <a:endParaRPr lang="zh-CN" altLang="en-US" sz="3600" b="1" spc="-113">
              <a:solidFill>
                <a:srgbClr val="DD9143"/>
              </a:solidFill>
              <a:latin typeface="汉仪铸字木头人简" panose="00020600040101010101" charset="-122"/>
              <a:ea typeface="汉仪铸字木头人简" panose="00020600040101010101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04788" y="1101090"/>
            <a:ext cx="8561070" cy="31162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老马对小马说</a:t>
            </a:r>
            <a:r>
              <a:rPr lang="en-US" altLang="zh-CN" sz="3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:“</a:t>
            </a:r>
            <a:r>
              <a:rPr lang="zh-CN" altLang="en-US" sz="3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你已经长大了</a:t>
            </a:r>
            <a:r>
              <a:rPr lang="en-US" altLang="zh-CN" sz="3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能帮妈妈做点儿事吗</a:t>
            </a:r>
            <a:r>
              <a:rPr lang="en-US" altLang="zh-CN" sz="3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?”</a:t>
            </a:r>
            <a:r>
              <a:rPr lang="zh-CN" altLang="en-US" sz="3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小马连蹦带跳地说</a:t>
            </a:r>
            <a:r>
              <a:rPr lang="en-US" altLang="zh-CN" sz="3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:“</a:t>
            </a:r>
            <a:r>
              <a:rPr lang="zh-CN" altLang="en-US" sz="3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怎么不能</a:t>
            </a:r>
            <a:r>
              <a:rPr lang="en-US" altLang="zh-CN" sz="3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r>
              <a:rPr lang="zh-CN" altLang="en-US" sz="3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我很愿意帮您做事。老马高兴地说</a:t>
            </a:r>
            <a:r>
              <a:rPr lang="en-US" altLang="zh-CN" sz="3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:“</a:t>
            </a:r>
            <a:r>
              <a:rPr lang="zh-CN" altLang="en-US" sz="3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那好啊</a:t>
            </a:r>
            <a:r>
              <a:rPr lang="en-US" altLang="zh-CN" sz="3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3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你把这半口袋麦子驮到磨坊去吧。”
</a:t>
            </a:r>
            <a:endParaRPr lang="zh-CN" altLang="en-US" sz="33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pull/>
  </p:transition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551115d9-a923-4ef4-8eaf-a2035ebc0a3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1193</Words>
  <Application>WPS 演示</Application>
  <PresentationFormat>全屏显示(16:9)</PresentationFormat>
  <Paragraphs>252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2" baseType="lpstr">
      <vt:lpstr>Arial</vt:lpstr>
      <vt:lpstr>宋体</vt:lpstr>
      <vt:lpstr>Wingdings</vt:lpstr>
      <vt:lpstr>汉仪中圆简</vt:lpstr>
      <vt:lpstr>字魂105号-简雅黑</vt:lpstr>
      <vt:lpstr>楷体</vt:lpstr>
      <vt:lpstr>微软雅黑</vt:lpstr>
      <vt:lpstr>汉仪铸字木头人简</vt:lpstr>
      <vt:lpstr>汉语拼音</vt:lpstr>
      <vt:lpstr>Wingdings</vt:lpstr>
      <vt:lpstr>Arial Unicode MS</vt:lpstr>
      <vt:lpstr>Calibri</vt:lpstr>
      <vt:lpstr>Arial</vt:lpstr>
      <vt:lpstr>黑体</vt:lpstr>
      <vt:lpstr>Verdana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8</cp:revision>
  <dcterms:created xsi:type="dcterms:W3CDTF">2021-11-16T11:21:00Z</dcterms:created>
  <dcterms:modified xsi:type="dcterms:W3CDTF">2023-01-15T09:11:20Z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KSOSaveFontToCloudKey">
    <vt:lpwstr>1266999717_embed</vt:lpwstr>
  </property>
  <property fmtid="{D5CDD505-2E9C-101B-9397-08002B2CF9AE}" pid="4" name="ICV">
    <vt:lpwstr>F3640FC3B34146779F48BA7EB6D49061</vt:lpwstr>
  </property>
</Properties>
</file>