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30.wdp"/><Relationship Id="rId6" Type="http://schemas.openxmlformats.org/officeDocument/2006/relationships/image" Target="../media/image29.png"/><Relationship Id="rId5" Type="http://schemas.microsoft.com/office/2007/relationships/hdphoto" Target="../media/image28.wdp"/><Relationship Id="rId4" Type="http://schemas.openxmlformats.org/officeDocument/2006/relationships/image" Target="../media/image27.png"/><Relationship Id="rId3" Type="http://schemas.microsoft.com/office/2007/relationships/hdphoto" Target="../media/image26.wdp"/><Relationship Id="rId2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2866" y="1411880"/>
            <a:ext cx="3796305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6600" dirty="0"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</a:rPr>
              <a:t>中国美食</a:t>
            </a:r>
            <a:endParaRPr lang="zh-CN" altLang="en-US" sz="6600" dirty="0">
              <a:solidFill>
                <a:prstClr val="black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流程图: 联系 4"/>
          <p:cNvSpPr/>
          <p:nvPr/>
        </p:nvSpPr>
        <p:spPr>
          <a:xfrm>
            <a:off x="4640016" y="1666462"/>
            <a:ext cx="624840" cy="592455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lnSpc>
                <a:spcPct val="120000"/>
              </a:lnSpc>
            </a:pPr>
            <a:r>
              <a:rPr lang="en-US" altLang="zh-CN" sz="4100" b="1" dirty="0">
                <a:solidFill>
                  <a:prstClr val="white"/>
                </a:solidFill>
                <a:latin typeface="华文新魏" panose="02010800040101010101" charset="-122"/>
                <a:ea typeface="华文新魏" panose="02010800040101010101" charset="-122"/>
              </a:rPr>
              <a:t>4</a:t>
            </a:r>
            <a:endParaRPr lang="en-US" altLang="zh-CN" sz="4100" b="1" dirty="0">
              <a:solidFill>
                <a:prstClr val="white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3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51378" y="51470"/>
            <a:ext cx="2919889" cy="575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7141019" y="2499513"/>
            <a:ext cx="1936959" cy="744340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/>
          <a:lstStyle/>
          <a:p>
            <a:pPr algn="dist" defTabSz="685800"/>
            <a:r>
              <a:rPr lang="zh-CN" altLang="en-US" sz="3300" b="1" dirty="0">
                <a:ln w="9525">
                  <a:noFill/>
                  <a:prstDash val="solid"/>
                </a:ln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  <a:cs typeface="汉语拼音" panose="020B0604020202020204" pitchFamily="34" charset="0"/>
                <a:sym typeface="+mn-ea"/>
              </a:rPr>
              <a:t>第</a:t>
            </a:r>
            <a:r>
              <a:rPr lang="en-US" altLang="zh-CN" sz="3300" b="1" dirty="0">
                <a:ln w="9525">
                  <a:noFill/>
                  <a:prstDash val="solid"/>
                </a:ln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  <a:cs typeface="汉语拼音" panose="020B0604020202020204" pitchFamily="34" charset="0"/>
                <a:sym typeface="+mn-ea"/>
              </a:rPr>
              <a:t>2</a:t>
            </a:r>
            <a:r>
              <a:rPr lang="zh-CN" altLang="en-US" sz="3300" b="1" dirty="0">
                <a:ln w="9525">
                  <a:noFill/>
                  <a:prstDash val="solid"/>
                </a:ln>
                <a:solidFill>
                  <a:prstClr val="black"/>
                </a:solidFill>
                <a:latin typeface="华文新魏" panose="02010800040101010101" charset="-122"/>
                <a:ea typeface="华文新魏" panose="02010800040101010101" charset="-122"/>
                <a:cs typeface="汉语拼音" panose="020B0604020202020204" pitchFamily="34" charset="0"/>
                <a:sym typeface="+mn-ea"/>
              </a:rPr>
              <a:t>课时</a:t>
            </a:r>
            <a:endParaRPr lang="en-US" altLang="zh-CN" sz="3300" b="1" dirty="0">
              <a:ln w="9525">
                <a:noFill/>
                <a:prstDash val="solid"/>
              </a:ln>
              <a:solidFill>
                <a:prstClr val="black"/>
              </a:solidFill>
              <a:latin typeface="华文新魏" panose="02010800040101010101" charset="-122"/>
              <a:ea typeface="华文新魏" panose="02010800040101010101" charset="-122"/>
              <a:cs typeface="汉语拼音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互动课堂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8159" y="715569"/>
            <a:ext cx="3055892" cy="20381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12558" y="892234"/>
            <a:ext cx="2152666" cy="184746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62602" y="1593519"/>
            <a:ext cx="153955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八宝粥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1783" y="1593518"/>
            <a:ext cx="153955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银耳粥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76290" y="3668421"/>
            <a:ext cx="153955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绿豆粥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05728" y="2887058"/>
            <a:ext cx="2368041" cy="19197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介绍美食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9167" y="2943453"/>
            <a:ext cx="2298019" cy="22980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2817" y="1394267"/>
            <a:ext cx="7452827" cy="235449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zh-CN" altLang="en-US" sz="33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小组内选择自己喜欢的美食卡片，主要从食材、烹饪方法两个方面进行介绍，还可以简单介绍一下它的味道。</a:t>
            </a:r>
            <a:endParaRPr lang="zh-CN" altLang="en-US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428042" y="845930"/>
            <a:ext cx="3451165" cy="34511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17516" y="797768"/>
            <a:ext cx="6409868" cy="38087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zh-CN" altLang="en-US" sz="27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我喜欢吃西红柿炒鸡蛋。选择两个熟透的西红柿，去皮后切小块；两个鸡蛋搅匀后炒成蛋花；锅内油烧热后倒入西红柿子，加盐翻炒出汁后倒入蛋花；再加入葱花、生抽，炒匀后装盘。一盘红黄相间，美味可口的西红柿炒鸡蛋就做好了。</a:t>
            </a:r>
            <a:endParaRPr lang="zh-CN" altLang="en-US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小组抢答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468867" y="1082992"/>
            <a:ext cx="7921689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给一种食材，你能用几种烹饪方法制作不同的美食？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0591" y="2653239"/>
            <a:ext cx="1284284" cy="1799130"/>
            <a:chOff x="1217151" y="4078827"/>
            <a:chExt cx="1712378" cy="239884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17151" y="4078827"/>
              <a:ext cx="1652506" cy="165250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361987" y="5677449"/>
              <a:ext cx="156754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鸡蛋</a:t>
              </a:r>
              <a:endParaRPr lang="zh-CN" altLang="en-US" sz="33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53579" y="2712123"/>
            <a:ext cx="1092848" cy="10928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55093" y="2350731"/>
            <a:ext cx="1654846" cy="165484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06879" y="2712124"/>
            <a:ext cx="1570082" cy="103875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695060" y="2486375"/>
            <a:ext cx="1240170" cy="121726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149245" y="4054763"/>
            <a:ext cx="1501514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煮鸡蛋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31758" y="4054762"/>
            <a:ext cx="1501514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炒鸡蛋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06879" y="4076022"/>
            <a:ext cx="1501514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蒸鸡蛋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17587" y="4060509"/>
            <a:ext cx="1501514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煎鸡蛋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小组抢答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468867" y="1082992"/>
            <a:ext cx="7921689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给一种食材，你能用几种烹饪方法制作不同的美食？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49245" y="4054763"/>
            <a:ext cx="1501514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烤牛肉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56095" y="4054763"/>
            <a:ext cx="1941588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爆炒牛肉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45478" y="4060509"/>
            <a:ext cx="1888182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红烧牛肉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17587" y="4060509"/>
            <a:ext cx="1501514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炖牛肉</a:t>
            </a:r>
            <a:endParaRPr lang="zh-CN" altLang="en-US" sz="33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65526" y="2451493"/>
            <a:ext cx="1501514" cy="2000878"/>
            <a:chOff x="354034" y="3268657"/>
            <a:chExt cx="2002019" cy="2667835"/>
          </a:xfrm>
        </p:grpSpPr>
        <p:sp>
          <p:nvSpPr>
            <p:cNvPr id="10" name="文本框 9"/>
            <p:cNvSpPr txBox="1"/>
            <p:nvPr/>
          </p:nvSpPr>
          <p:spPr>
            <a:xfrm>
              <a:off x="718957" y="5136274"/>
              <a:ext cx="1567542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牛肉</a:t>
              </a:r>
              <a:endParaRPr lang="zh-CN" altLang="en-US" sz="33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54034" y="3268657"/>
              <a:ext cx="2002019" cy="2002019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97131" y="2571513"/>
            <a:ext cx="1439863" cy="143986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86894" y="2472274"/>
            <a:ext cx="1570082" cy="157008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24738" y="2606965"/>
            <a:ext cx="1717310" cy="134604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31715" y="2388875"/>
            <a:ext cx="1805137" cy="18051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设计菜单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459350" y="1082992"/>
            <a:ext cx="8050171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根据下面提供的食材，给自己定制一份午餐或晚餐的菜单，要求荤素搭配，营养合理。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2442" y="2692732"/>
            <a:ext cx="7699116" cy="2100568"/>
            <a:chOff x="1063690" y="3536302"/>
            <a:chExt cx="10179698" cy="2887078"/>
          </a:xfrm>
        </p:grpSpPr>
        <p:sp>
          <p:nvSpPr>
            <p:cNvPr id="4" name="矩形: 圆角 3"/>
            <p:cNvSpPr/>
            <p:nvPr/>
          </p:nvSpPr>
          <p:spPr>
            <a:xfrm>
              <a:off x="1063690" y="3536302"/>
              <a:ext cx="10179698" cy="277559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33889" y="3694923"/>
              <a:ext cx="9524222" cy="2728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ct val="150000"/>
                </a:lnSpc>
              </a:pPr>
              <a:r>
                <a:rPr lang="zh-CN" altLang="en-US" sz="4100" b="1" kern="100" dirty="0">
                  <a:solidFill>
                    <a:srgbClr val="FE8A2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鸡  鸭  肉类  鸡蛋  小白菜  茄子  米饭  粥  面条</a:t>
              </a:r>
              <a:endParaRPr lang="zh-CN" altLang="en-US" sz="3000" b="1" kern="100" dirty="0">
                <a:solidFill>
                  <a:srgbClr val="FE8A28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8257" y="1330249"/>
            <a:ext cx="3925854" cy="24825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4415712" y="1126672"/>
            <a:ext cx="4618655" cy="283923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课后设计一份家乡美食的作品展，可以是图片，也可以是美文，还可以是小视频。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说菜名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235056" y="2030323"/>
            <a:ext cx="4496813" cy="311317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615213" y="1475192"/>
            <a:ext cx="1477331" cy="1455576"/>
            <a:chOff x="3905795" y="897177"/>
            <a:chExt cx="1969774" cy="194076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3905795" y="897177"/>
              <a:ext cx="1969774" cy="194076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271542" y="1201972"/>
              <a:ext cx="1419698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5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爆</a:t>
              </a:r>
              <a:endPara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50384" y="1044264"/>
            <a:ext cx="3460640" cy="2756056"/>
            <a:chOff x="6672939" y="1183000"/>
            <a:chExt cx="4614186" cy="367474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672939" y="1183000"/>
              <a:ext cx="4614186" cy="3435261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7697011" y="3893374"/>
              <a:ext cx="3201517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葱爆羊肉</a:t>
              </a:r>
              <a:endPara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07432" y="1703789"/>
            <a:ext cx="1546549" cy="1553548"/>
            <a:chOff x="2291442" y="394851"/>
            <a:chExt cx="2062065" cy="20713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2291442" y="394851"/>
              <a:ext cx="2062065" cy="207139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684467" y="752908"/>
              <a:ext cx="1419698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5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煎</a:t>
              </a:r>
              <a:endPara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93759" y="1077601"/>
            <a:ext cx="3727651" cy="2885013"/>
            <a:chOff x="0" y="1492899"/>
            <a:chExt cx="4522354" cy="3598264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0" y="1492899"/>
              <a:ext cx="4522354" cy="3014902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795056" y="4189075"/>
              <a:ext cx="3155406" cy="902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香煎豆腐</a:t>
              </a:r>
              <a:endPara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78113" y="1827061"/>
            <a:ext cx="1420405" cy="1430276"/>
            <a:chOff x="2489509" y="405412"/>
            <a:chExt cx="1893873" cy="190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2489509" y="405412"/>
              <a:ext cx="1893873" cy="190703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881925" y="646005"/>
              <a:ext cx="1419698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5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烤</a:t>
              </a:r>
              <a:endPara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01215" y="1052580"/>
            <a:ext cx="3574196" cy="2927066"/>
            <a:chOff x="3331960" y="4465661"/>
            <a:chExt cx="2332702" cy="223457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3331960" y="4465661"/>
              <a:ext cx="2332702" cy="223457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084781" y="6090327"/>
              <a:ext cx="973495" cy="552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烤鸭</a:t>
              </a:r>
              <a:endPara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80127" y="1408195"/>
            <a:ext cx="2169320" cy="2169320"/>
            <a:chOff x="467183" y="579620"/>
            <a:chExt cx="2892426" cy="2892426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467183" y="579620"/>
              <a:ext cx="2892426" cy="2892426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411951" y="1366757"/>
              <a:ext cx="1419698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5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蒸</a:t>
              </a:r>
              <a:endPara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05408" y="852184"/>
            <a:ext cx="2967931" cy="3281763"/>
            <a:chOff x="4346419" y="3441649"/>
            <a:chExt cx="3592699" cy="398906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4346419" y="3441649"/>
              <a:ext cx="3592699" cy="3592699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5414857" y="6551557"/>
              <a:ext cx="1633739" cy="879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蒸饺</a:t>
              </a:r>
              <a:endPara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08788" y="762005"/>
            <a:ext cx="3164551" cy="4196084"/>
            <a:chOff x="1045523" y="1562337"/>
            <a:chExt cx="4219401" cy="559477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1045523" y="1562337"/>
              <a:ext cx="4219401" cy="4219401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2041156" y="5351492"/>
              <a:ext cx="2320436" cy="1805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水煮鱼</a:t>
              </a:r>
              <a:endPara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22982" y="1526767"/>
            <a:ext cx="2227502" cy="2227502"/>
            <a:chOff x="5106980" y="3478713"/>
            <a:chExt cx="2970003" cy="2970003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5106980" y="3478713"/>
              <a:ext cx="2970003" cy="2970003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5997608" y="4280714"/>
              <a:ext cx="1419697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5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煮</a:t>
              </a:r>
              <a:endPara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86555" y="1148553"/>
            <a:ext cx="2830639" cy="2830639"/>
            <a:chOff x="2346849" y="855627"/>
            <a:chExt cx="3774185" cy="377418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46849" y="855627"/>
              <a:ext cx="3774185" cy="377418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619252" y="2064566"/>
              <a:ext cx="1419699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5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炒</a:t>
              </a:r>
              <a:endParaRPr lang="zh-CN" altLang="en-US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82105" y="1412426"/>
            <a:ext cx="3578091" cy="2665850"/>
            <a:chOff x="3552885" y="3733332"/>
            <a:chExt cx="1714440" cy="120784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4" cstate="email"/>
            <a:srcRect/>
            <a:stretch>
              <a:fillRect/>
            </a:stretch>
          </p:blipFill>
          <p:spPr>
            <a:xfrm>
              <a:off x="3552885" y="3733332"/>
              <a:ext cx="1714440" cy="87380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942600" y="4613475"/>
              <a:ext cx="879533" cy="327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蛋炒饭</a:t>
              </a:r>
              <a:endPara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烹饪方法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06550" y="2485233"/>
            <a:ext cx="3921749" cy="25742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2969" y="1139190"/>
            <a:ext cx="8533486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428625" indent="-428625" algn="just" defTabSz="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食材不经过加热，或在加热后使其冷却，再加入调味料搭配入味</a:t>
            </a:r>
            <a:r>
              <a:rPr lang="en-US" altLang="zh-CN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1926" y="3044142"/>
            <a:ext cx="149756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50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凉拌</a:t>
            </a:r>
            <a:endParaRPr lang="zh-CN" altLang="en-US" sz="50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烹饪方法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313064" y="1139190"/>
            <a:ext cx="8427389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428625" indent="-428625" algn="just" defTabSz="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把食物原料放在烤炉中，利用辐射热使之成熟</a:t>
            </a:r>
            <a:r>
              <a:rPr lang="en-US" altLang="zh-CN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endParaRPr lang="zh-CN" altLang="en-US" sz="30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09328" y="1871228"/>
            <a:ext cx="149756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50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endParaRPr lang="zh-CN" altLang="en-US" sz="50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9413" y="3097963"/>
            <a:ext cx="8427389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428625" indent="-428625" algn="just" defTabSz="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猛火加热，烹制时间短，菜肴脆嫩鲜爽</a:t>
            </a:r>
            <a:r>
              <a:rPr lang="en-US" altLang="zh-CN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endParaRPr lang="zh-CN" altLang="en-US" sz="30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19947" y="3157185"/>
            <a:ext cx="149756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50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endParaRPr lang="zh-CN" altLang="en-US" sz="50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54815" y="1756468"/>
            <a:ext cx="1391994" cy="13919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40101" y="3572683"/>
            <a:ext cx="1462574" cy="146257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烹饪方法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92969" y="1394027"/>
            <a:ext cx="8533486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428625" indent="-428625" algn="just" defTabSz="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把蔬菜、肉、鱼等加油、糖略炒，并加酱油等佐料，焖熟使其成黑红色</a:t>
            </a:r>
            <a:r>
              <a:rPr lang="en-US" altLang="zh-CN" sz="30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1455" y="2094780"/>
            <a:ext cx="149756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50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红烧</a:t>
            </a:r>
            <a:endParaRPr lang="zh-CN" altLang="en-US" sz="50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6536" y="3233635"/>
            <a:ext cx="2479034" cy="16526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25450" y="3143497"/>
            <a:ext cx="2286005" cy="22860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51187" y="3111484"/>
            <a:ext cx="1715661" cy="171566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观察思考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46599" y="1255313"/>
            <a:ext cx="7171159" cy="101566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香煎豆腐    水煮鱼    蒸饺</a:t>
            </a:r>
            <a:endParaRPr lang="zh-CN" altLang="en-US" sz="4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14590" y="2622890"/>
            <a:ext cx="7314820" cy="1659743"/>
            <a:chOff x="701655" y="4348606"/>
            <a:chExt cx="9753093" cy="2212990"/>
          </a:xfrm>
        </p:grpSpPr>
        <p:grpSp>
          <p:nvGrpSpPr>
            <p:cNvPr id="15" name="组合 14"/>
            <p:cNvGrpSpPr/>
            <p:nvPr/>
          </p:nvGrpSpPr>
          <p:grpSpPr>
            <a:xfrm>
              <a:off x="701655" y="4782508"/>
              <a:ext cx="9086462" cy="1497304"/>
              <a:chOff x="1707502" y="4851918"/>
              <a:chExt cx="8313576" cy="1459982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1707502" y="4851918"/>
                <a:ext cx="8313576" cy="1459982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707502" y="4966861"/>
                <a:ext cx="7093721" cy="13204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3000" b="1" dirty="0">
                    <a:solidFill>
                      <a:srgbClr val="FE8A2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圈出每种食物中表示烹饪方法的词语。</a:t>
                </a:r>
                <a:endParaRPr lang="zh-CN" altLang="en-US" sz="3000" b="1" dirty="0">
                  <a:solidFill>
                    <a:srgbClr val="FE8A28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241758" y="4348606"/>
              <a:ext cx="2212990" cy="2212990"/>
            </a:xfrm>
            <a:prstGeom prst="rect">
              <a:avLst/>
            </a:prstGeom>
          </p:spPr>
        </p:pic>
      </p:grpSp>
      <p:sp>
        <p:nvSpPr>
          <p:cNvPr id="17" name="椭圆 16"/>
          <p:cNvSpPr/>
          <p:nvPr/>
        </p:nvSpPr>
        <p:spPr>
          <a:xfrm>
            <a:off x="1151345" y="1396509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41722" y="1456722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335487" y="1456722"/>
            <a:ext cx="671513" cy="7111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互动课堂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09475" y="1525550"/>
            <a:ext cx="2415672" cy="1045962"/>
            <a:chOff x="679300" y="2034066"/>
            <a:chExt cx="3220896" cy="13946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79300" y="2034066"/>
              <a:ext cx="3052925" cy="139461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47272" y="2114413"/>
              <a:ext cx="3052924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5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灶  焰</a:t>
              </a:r>
              <a:endParaRPr lang="zh-CN" altLang="en-US" sz="4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01175" y="1525550"/>
            <a:ext cx="2415672" cy="1045962"/>
            <a:chOff x="679300" y="2034066"/>
            <a:chExt cx="3220896" cy="139461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79300" y="2034066"/>
              <a:ext cx="3052925" cy="139461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47272" y="2114413"/>
              <a:ext cx="3052924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5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烫  煲</a:t>
              </a:r>
              <a:endParaRPr lang="zh-CN" altLang="en-US" sz="4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92874" y="1525550"/>
            <a:ext cx="2415672" cy="1045962"/>
            <a:chOff x="679300" y="2034066"/>
            <a:chExt cx="3220896" cy="139461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79300" y="2034066"/>
              <a:ext cx="3052925" cy="139461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47272" y="2114413"/>
              <a:ext cx="3052924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5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烈  熏</a:t>
              </a:r>
              <a:endParaRPr lang="zh-CN" altLang="en-US" sz="4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523471" y="3213832"/>
            <a:ext cx="7913854" cy="145424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我的发现：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这些字都带有火字旁（底）或者“灬”，都与火有关。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257176"/>
            <a:ext cx="2754630" cy="752475"/>
            <a:chOff x="0" y="562"/>
            <a:chExt cx="5784" cy="1580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82"/>
              <a:ext cx="4555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认读词语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23044" y="1343611"/>
            <a:ext cx="7897912" cy="101566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4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蒸饺  炸酱面  小米粥  蛋炒饭</a:t>
            </a:r>
            <a:endParaRPr lang="zh-CN" altLang="en-US" sz="4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85921" y="1343611"/>
            <a:ext cx="778070" cy="101566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41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酱</a:t>
            </a:r>
            <a:endParaRPr lang="zh-CN" altLang="en-US" sz="4100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3425" y="1840877"/>
            <a:ext cx="1456937" cy="205440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86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酱</a:t>
            </a:r>
            <a:endParaRPr lang="zh-CN" altLang="en-US" sz="8600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查看源图像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23891" y="1254523"/>
            <a:ext cx="3233057" cy="323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查看源图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56" b="96019" l="10000" r="90000">
                        <a14:foregroundMark x1="49074" y1="3056" x2="49074" y2="3056"/>
                        <a14:foregroundMark x1="57130" y1="25370" x2="57130" y2="25370"/>
                        <a14:foregroundMark x1="57963" y1="89537" x2="57963" y2="89537"/>
                        <a14:foregroundMark x1="51296" y1="91667" x2="51296" y2="91667"/>
                        <a14:foregroundMark x1="44259" y1="93704" x2="44259" y2="93704"/>
                        <a14:foregroundMark x1="44907" y1="69537" x2="44907" y2="69537"/>
                        <a14:foregroundMark x1="40370" y1="50833" x2="46852" y2="75370"/>
                        <a14:foregroundMark x1="46852" y1="75370" x2="46852" y2="75370"/>
                        <a14:foregroundMark x1="50185" y1="93333" x2="50185" y2="93333"/>
                        <a14:foregroundMark x1="36204" y1="62315" x2="39074" y2="73981"/>
                        <a14:foregroundMark x1="39074" y1="73981" x2="48056" y2="89722"/>
                        <a14:foregroundMark x1="48056" y1="89722" x2="58981" y2="90833"/>
                        <a14:foregroundMark x1="58981" y1="90833" x2="61204" y2="76389"/>
                        <a14:foregroundMark x1="61204" y1="76389" x2="48056" y2="83611"/>
                        <a14:foregroundMark x1="48056" y1="83611" x2="51944" y2="96019"/>
                        <a14:foregroundMark x1="51944" y1="96019" x2="56481" y2="9425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46430" y="1201790"/>
            <a:ext cx="2667162" cy="26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查看源图像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333" b="90000" l="10000" r="90000">
                        <a14:foregroundMark x1="59833" y1="9167" x2="38000" y2="7333"/>
                        <a14:foregroundMark x1="38000" y1="7333" x2="52333" y2="98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94254" y="1588508"/>
            <a:ext cx="2422263" cy="242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44444E-6 L -0.18386 0.2134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93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0" grpId="0"/>
      <p:bldP spid="20" grpId="1"/>
      <p:bldP spid="20" grpId="2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3342" y="164784"/>
            <a:ext cx="9301639" cy="4813459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en-US" altLang="zh-CN" sz="1400" dirty="0">
                <a:solidFill>
                  <a:prstClr val="white"/>
                </a:solidFill>
              </a:rPr>
              <a:t>v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" y="257176"/>
            <a:ext cx="3389471" cy="756285"/>
            <a:chOff x="0" y="562"/>
            <a:chExt cx="7117" cy="1588"/>
          </a:xfrm>
        </p:grpSpPr>
        <p:sp>
          <p:nvSpPr>
            <p:cNvPr id="7" name="文本框 6"/>
            <p:cNvSpPr txBox="1"/>
            <p:nvPr/>
          </p:nvSpPr>
          <p:spPr>
            <a:xfrm>
              <a:off x="1229" y="890"/>
              <a:ext cx="588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“</a:t>
              </a:r>
              <a:r>
                <a:rPr lang="zh-CN" altLang="en-US" sz="3300" b="1" dirty="0">
                  <a:solidFill>
                    <a:srgbClr val="FE8A28"/>
                  </a:solidFill>
                  <a:latin typeface="华文新魏" panose="02010800040101010101" charset="-122"/>
                  <a:ea typeface="华文新魏" panose="02010800040101010101" charset="-122"/>
                </a:rPr>
                <a:t>粥”的字源</a:t>
              </a:r>
              <a:endParaRPr lang="zh-CN" altLang="en-US" sz="3300" b="1" dirty="0">
                <a:solidFill>
                  <a:srgbClr val="FE8A28"/>
                </a:solidFill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  <p:pic>
          <p:nvPicPr>
            <p:cNvPr id="8" name="图片 7" descr="千库网_小女孩正趴着看书_元素编号1323456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562"/>
              <a:ext cx="1540" cy="154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146307" y="1755311"/>
            <a:ext cx="1456937" cy="205440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8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粥</a:t>
            </a:r>
            <a:endParaRPr lang="zh-CN" altLang="en-US" sz="8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PP_MARK_KEY" val="708f6ebe-62cf-4efc-b554-beae1066e4d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673</Words>
  <Application>WPS 演示</Application>
  <PresentationFormat>全屏显示(16:9)</PresentationFormat>
  <Paragraphs>162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华文新魏</vt:lpstr>
      <vt:lpstr>汉语拼音</vt:lpstr>
      <vt:lpstr>微软雅黑</vt:lpstr>
      <vt:lpstr>楷体</vt:lpstr>
      <vt:lpstr>Times New Roman</vt:lpstr>
      <vt:lpstr>Arial</vt:lpstr>
      <vt:lpstr>Arial Unicode MS</vt:lpstr>
      <vt:lpstr>Calibri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2022-12-28T03:16:00Z</dcterms:created>
  <dcterms:modified xsi:type="dcterms:W3CDTF">2023-01-15T09:10:30Z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6B2C20659E1C4407A502F316320FDA28</vt:lpwstr>
  </property>
  <property fmtid="{D5CDD505-2E9C-101B-9397-08002B2CF9AE}" pid="3" name="KSOProductBuildVer">
    <vt:lpwstr>2052-11.1.0.13703</vt:lpwstr>
  </property>
</Properties>
</file>