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62" r:id="rId4"/>
    <p:sldId id="263" r:id="rId5"/>
    <p:sldId id="264" r:id="rId6"/>
    <p:sldId id="265" r:id="rId7"/>
    <p:sldId id="299" r:id="rId8"/>
    <p:sldId id="300" r:id="rId9"/>
    <p:sldId id="301" r:id="rId10"/>
    <p:sldId id="302" r:id="rId11"/>
    <p:sldId id="303" r:id="rId12"/>
    <p:sldId id="268" r:id="rId13"/>
    <p:sldId id="267" r:id="rId14"/>
    <p:sldId id="269" r:id="rId15"/>
    <p:sldId id="270" r:id="rId16"/>
    <p:sldId id="271" r:id="rId17"/>
    <p:sldId id="272" r:id="rId18"/>
    <p:sldId id="304" r:id="rId19"/>
    <p:sldId id="274" r:id="rId20"/>
    <p:sldId id="275" r:id="rId21"/>
    <p:sldId id="276" r:id="rId22"/>
    <p:sldId id="277" r:id="rId23"/>
    <p:sldId id="278" r:id="rId24"/>
    <p:sldId id="292" r:id="rId25"/>
    <p:sldId id="310" r:id="rId26"/>
    <p:sldId id="311" r:id="rId27"/>
    <p:sldId id="312" r:id="rId28"/>
    <p:sldId id="313" r:id="rId29"/>
    <p:sldId id="314" r:id="rId30"/>
    <p:sldId id="315" r:id="rId31"/>
    <p:sldId id="316" r:id="rId32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8A28"/>
    <a:srgbClr val="FF3399"/>
    <a:srgbClr val="FE8D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3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png"/><Relationship Id="rId2" Type="http://schemas.openxmlformats.org/officeDocument/2006/relationships/image" Target="../media/image47.GIF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3.png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5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5.png"/><Relationship Id="rId2" Type="http://schemas.openxmlformats.org/officeDocument/2006/relationships/image" Target="../media/image64.GIF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7.png"/><Relationship Id="rId2" Type="http://schemas.openxmlformats.org/officeDocument/2006/relationships/image" Target="../media/image66.GIF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9.png"/><Relationship Id="rId2" Type="http://schemas.openxmlformats.org/officeDocument/2006/relationships/image" Target="../media/image68.GIF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1.png"/><Relationship Id="rId2" Type="http://schemas.openxmlformats.org/officeDocument/2006/relationships/image" Target="../media/image70.GIF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3.png"/><Relationship Id="rId2" Type="http://schemas.openxmlformats.org/officeDocument/2006/relationships/image" Target="../media/image72.GIF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5.png"/><Relationship Id="rId2" Type="http://schemas.openxmlformats.org/officeDocument/2006/relationships/image" Target="../media/image74.GIF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7.png"/><Relationship Id="rId2" Type="http://schemas.openxmlformats.org/officeDocument/2006/relationships/image" Target="../media/image76.GIF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9.png"/><Relationship Id="rId2" Type="http://schemas.openxmlformats.org/officeDocument/2006/relationships/image" Target="../media/image78.GI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8578" y="1311660"/>
            <a:ext cx="3796305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华文新魏" panose="02010800040101010101" charset="-122"/>
                <a:ea typeface="华文新魏" panose="02010800040101010101" charset="-122"/>
              </a:rPr>
              <a:t>中国美食</a:t>
            </a:r>
            <a:endParaRPr lang="zh-CN" altLang="en-US" sz="66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流程图: 联系 4"/>
          <p:cNvSpPr/>
          <p:nvPr/>
        </p:nvSpPr>
        <p:spPr>
          <a:xfrm>
            <a:off x="4250778" y="1592321"/>
            <a:ext cx="624840" cy="592455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4100" b="1" dirty="0">
                <a:latin typeface="华文新魏" panose="02010800040101010101" charset="-122"/>
                <a:ea typeface="华文新魏" panose="02010800040101010101" charset="-122"/>
              </a:rPr>
              <a:t>4</a:t>
            </a:r>
            <a:endParaRPr lang="en-US" altLang="zh-CN" sz="41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" name="图片 3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86762" y="122821"/>
            <a:ext cx="2919889" cy="575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1"/>
          <p:cNvSpPr txBox="1"/>
          <p:nvPr/>
        </p:nvSpPr>
        <p:spPr>
          <a:xfrm>
            <a:off x="7141017" y="2499513"/>
            <a:ext cx="1936959" cy="744340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/>
          <a:lstStyle/>
          <a:p>
            <a:pPr algn="dist" defTabSz="685800"/>
            <a:r>
              <a:rPr lang="zh-CN" altLang="en-US" sz="3300" b="1" dirty="0" smtClean="0">
                <a:ln w="9525">
                  <a:noFill/>
                  <a:prstDash val="solid"/>
                </a:ln>
                <a:solidFill>
                  <a:prstClr val="black"/>
                </a:solidFill>
                <a:latin typeface="华文新魏" panose="02010800040101010101" charset="-122"/>
                <a:ea typeface="华文新魏" panose="02010800040101010101" charset="-122"/>
                <a:cs typeface="汉语拼音" panose="020B0604020202020204" pitchFamily="34" charset="0"/>
                <a:sym typeface="+mn-ea"/>
              </a:rPr>
              <a:t>第</a:t>
            </a:r>
            <a:r>
              <a:rPr lang="en-US" altLang="zh-CN" sz="3300" b="1" dirty="0" smtClean="0">
                <a:ln w="9525">
                  <a:noFill/>
                  <a:prstDash val="solid"/>
                </a:ln>
                <a:solidFill>
                  <a:prstClr val="black"/>
                </a:solidFill>
                <a:latin typeface="华文新魏" panose="02010800040101010101" charset="-122"/>
                <a:ea typeface="华文新魏" panose="02010800040101010101" charset="-122"/>
                <a:cs typeface="汉语拼音" panose="020B0604020202020204" pitchFamily="34" charset="0"/>
                <a:sym typeface="+mn-ea"/>
              </a:rPr>
              <a:t>1</a:t>
            </a:r>
            <a:r>
              <a:rPr lang="zh-CN" altLang="en-US" sz="3300" b="1" dirty="0" smtClean="0">
                <a:ln w="9525">
                  <a:noFill/>
                  <a:prstDash val="solid"/>
                </a:ln>
                <a:solidFill>
                  <a:prstClr val="black"/>
                </a:solidFill>
                <a:latin typeface="华文新魏" panose="02010800040101010101" charset="-122"/>
                <a:ea typeface="华文新魏" panose="02010800040101010101" charset="-122"/>
                <a:cs typeface="汉语拼音" panose="020B0604020202020204" pitchFamily="34" charset="0"/>
                <a:sym typeface="+mn-ea"/>
              </a:rPr>
              <a:t>课</a:t>
            </a:r>
            <a:r>
              <a:rPr lang="zh-CN" altLang="en-US" sz="3300" b="1" dirty="0">
                <a:ln w="9525">
                  <a:noFill/>
                  <a:prstDash val="solid"/>
                </a:ln>
                <a:solidFill>
                  <a:prstClr val="black"/>
                </a:solidFill>
                <a:latin typeface="华文新魏" panose="02010800040101010101" charset="-122"/>
                <a:ea typeface="华文新魏" panose="02010800040101010101" charset="-122"/>
                <a:cs typeface="汉语拼音" panose="020B0604020202020204" pitchFamily="34" charset="0"/>
                <a:sym typeface="+mn-ea"/>
              </a:rPr>
              <a:t>时</a:t>
            </a:r>
            <a:endParaRPr lang="en-US" altLang="zh-CN" sz="3300" b="1" dirty="0">
              <a:ln w="9525">
                <a:noFill/>
                <a:prstDash val="solid"/>
              </a:ln>
              <a:solidFill>
                <a:prstClr val="black"/>
              </a:solidFill>
              <a:latin typeface="华文新魏" panose="02010800040101010101" charset="-122"/>
              <a:ea typeface="华文新魏" panose="02010800040101010101" charset="-122"/>
              <a:cs typeface="汉语拼音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认读字词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03442" y="2485091"/>
            <a:ext cx="282272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炒饭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4864" y="1955025"/>
            <a:ext cx="1007269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dàn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98638" y="1151829"/>
            <a:ext cx="5057402" cy="33590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 r="-3752"/>
          <a:stretch>
            <a:fillRect/>
          </a:stretch>
        </p:blipFill>
        <p:spPr>
          <a:xfrm>
            <a:off x="124796" y="1"/>
            <a:ext cx="9793271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16361" y="257176"/>
            <a:ext cx="2634728" cy="17573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05294" y="846253"/>
            <a:ext cx="1788700" cy="172549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4256" y="-282109"/>
            <a:ext cx="3195155" cy="31951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04750" y="680992"/>
            <a:ext cx="2484942" cy="16573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2087154">
            <a:off x="7054559" y="663350"/>
            <a:ext cx="2230720" cy="2091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702392" y="1"/>
            <a:ext cx="3025178" cy="20176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094329" y="213893"/>
            <a:ext cx="2174611" cy="21746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297070" y="597009"/>
            <a:ext cx="1928059" cy="14608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057972" y="473611"/>
            <a:ext cx="2172275" cy="154092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51757" y="4034773"/>
            <a:ext cx="2051443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点菜</a:t>
            </a:r>
            <a:endParaRPr lang="zh-CN" altLang="en-US" sz="6000" b="1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-691632"/>
            <a:ext cx="9325014" cy="58281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9139" y="3096547"/>
            <a:ext cx="1225304" cy="978144"/>
            <a:chOff x="927953" y="4209153"/>
            <a:chExt cx="1633739" cy="130419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33713" y="4209153"/>
              <a:ext cx="1422221" cy="1304192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27953" y="4292081"/>
              <a:ext cx="163373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小米粥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251261" y="2651277"/>
            <a:ext cx="1279050" cy="927175"/>
            <a:chOff x="6848895" y="3692001"/>
            <a:chExt cx="1705400" cy="123623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email"/>
            <a:srcRect r="-967"/>
            <a:stretch>
              <a:fillRect/>
            </a:stretch>
          </p:blipFill>
          <p:spPr>
            <a:xfrm>
              <a:off x="6848895" y="3692001"/>
              <a:ext cx="1680992" cy="1236233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920556" y="3990028"/>
              <a:ext cx="163373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炸酱面</a:t>
              </a:r>
              <a:endParaRPr lang="zh-CN" altLang="en-US" sz="27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044424" y="3455354"/>
            <a:ext cx="1535088" cy="1280631"/>
            <a:chOff x="5338805" y="4952410"/>
            <a:chExt cx="2046784" cy="170750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338805" y="4952410"/>
              <a:ext cx="1707508" cy="1707508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751850" y="5762535"/>
              <a:ext cx="163373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蒸饺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703046" y="2961907"/>
            <a:ext cx="1245365" cy="1225304"/>
            <a:chOff x="2270724" y="3949208"/>
            <a:chExt cx="1660487" cy="1633739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270724" y="3949208"/>
              <a:ext cx="1633739" cy="1633739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2297472" y="4598253"/>
              <a:ext cx="163373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水煮鱼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70481" y="3035383"/>
            <a:ext cx="1883729" cy="1253862"/>
            <a:chOff x="4618093" y="3876239"/>
            <a:chExt cx="2511638" cy="1671814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5105827" y="3876239"/>
              <a:ext cx="1638780" cy="163878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618093" y="4316947"/>
              <a:ext cx="2511638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小鸡炖蘑菇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507126" y="3399720"/>
            <a:ext cx="1749527" cy="1675931"/>
            <a:chOff x="3331960" y="4465661"/>
            <a:chExt cx="2332702" cy="223457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331960" y="4465661"/>
              <a:ext cx="2332702" cy="223457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018398" y="5031218"/>
              <a:ext cx="163374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烤鸭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1222177">
            <a:off x="6911161" y="3099873"/>
            <a:ext cx="1565402" cy="1016310"/>
            <a:chOff x="8262914" y="4538658"/>
            <a:chExt cx="2087203" cy="135508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8" cstate="email"/>
            <a:srcRect/>
            <a:stretch>
              <a:fillRect/>
            </a:stretch>
          </p:blipFill>
          <p:spPr>
            <a:xfrm>
              <a:off x="8262914" y="4538658"/>
              <a:ext cx="1816870" cy="1355080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 rot="20739695">
              <a:off x="8264324" y="4956009"/>
              <a:ext cx="208579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红烧茄子</a:t>
              </a:r>
              <a:endParaRPr lang="zh-CN" altLang="en-US" sz="27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64664" y="2799999"/>
            <a:ext cx="1339576" cy="655354"/>
            <a:chOff x="3552885" y="3733332"/>
            <a:chExt cx="1786101" cy="87380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email"/>
            <a:srcRect/>
            <a:stretch>
              <a:fillRect/>
            </a:stretch>
          </p:blipFill>
          <p:spPr>
            <a:xfrm>
              <a:off x="3552885" y="3733332"/>
              <a:ext cx="1714440" cy="87380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705248" y="3779504"/>
              <a:ext cx="163373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蛋炒饭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73656" y="-239"/>
            <a:ext cx="5970344" cy="5143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1119675"/>
            <a:ext cx="3391766" cy="2261177"/>
            <a:chOff x="0" y="1492899"/>
            <a:chExt cx="4522354" cy="301490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492899"/>
              <a:ext cx="4522354" cy="3014902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67701" y="2635981"/>
              <a:ext cx="3155408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香煎豆腐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3093" y="910101"/>
            <a:ext cx="2826268" cy="2826268"/>
            <a:chOff x="2803893" y="1812921"/>
            <a:chExt cx="3768357" cy="376835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803893" y="1812921"/>
              <a:ext cx="3768357" cy="376835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169712" y="3650994"/>
              <a:ext cx="3322152" cy="96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凉拌菠菜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422" y="1035012"/>
            <a:ext cx="3460640" cy="2576446"/>
            <a:chOff x="6672939" y="1183000"/>
            <a:chExt cx="4614186" cy="343526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672939" y="1183000"/>
              <a:ext cx="4614186" cy="343526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42314" y="2743199"/>
              <a:ext cx="3201517" cy="96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葱爆羊肉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921816" y="164784"/>
            <a:ext cx="4149208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吃饭小能手</a:t>
            </a:r>
            <a:endParaRPr lang="zh-CN" altLang="en-US" sz="60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5.55112E-17 L 0.5013 0.4166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5" y="2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50964 0.4414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82" y="2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L 0.51341 0.4555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64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认读词语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128421" y="1679510"/>
            <a:ext cx="5932520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菠菜    茄子    蘑菇 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66427" y="2419696"/>
            <a:ext cx="76978" cy="9257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20074" y="2441423"/>
            <a:ext cx="76978" cy="9257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86711" y="2439458"/>
            <a:ext cx="76978" cy="9257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思想气泡: 云 3"/>
          <p:cNvSpPr/>
          <p:nvPr/>
        </p:nvSpPr>
        <p:spPr>
          <a:xfrm>
            <a:off x="5312264" y="3141521"/>
            <a:ext cx="3317033" cy="1294623"/>
          </a:xfrm>
          <a:prstGeom prst="cloudCallout">
            <a:avLst>
              <a:gd name="adj1" fmla="val -50791"/>
              <a:gd name="adj2" fmla="val -75878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注意轻声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10" grpId="0" animBg="1"/>
      <p:bldP spid="11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cxnSp>
        <p:nvCxnSpPr>
          <p:cNvPr id="3" name="直接连接符 2"/>
          <p:cNvCxnSpPr>
            <a:stCxn id="5" idx="1"/>
            <a:endCxn id="5" idx="3"/>
          </p:cNvCxnSpPr>
          <p:nvPr/>
        </p:nvCxnSpPr>
        <p:spPr>
          <a:xfrm>
            <a:off x="-73342" y="2571512"/>
            <a:ext cx="9301639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5" idx="0"/>
            <a:endCxn id="5" idx="2"/>
          </p:cNvCxnSpPr>
          <p:nvPr/>
        </p:nvCxnSpPr>
        <p:spPr>
          <a:xfrm>
            <a:off x="4577477" y="164784"/>
            <a:ext cx="0" cy="4813459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038866" y="1630532"/>
            <a:ext cx="1418835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5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菠菜</a:t>
            </a:r>
            <a:endParaRPr lang="zh-CN" altLang="en-US" sz="45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98755" y="4037262"/>
            <a:ext cx="1418835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5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蘑菇</a:t>
            </a:r>
            <a:endParaRPr lang="zh-CN" altLang="en-US" sz="45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89686" y="1630532"/>
            <a:ext cx="1418835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5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茄子</a:t>
            </a:r>
            <a:endParaRPr lang="zh-CN" altLang="en-US" sz="45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25167" y="4103144"/>
            <a:ext cx="1418835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5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豆腐</a:t>
            </a:r>
            <a:endParaRPr lang="zh-CN" altLang="en-US" sz="45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6661" y="309075"/>
            <a:ext cx="2172821" cy="217282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88572" y="164782"/>
            <a:ext cx="2281334" cy="22813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51516" y="3209226"/>
            <a:ext cx="2838168" cy="165607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5108" y="2392279"/>
            <a:ext cx="2905319" cy="29053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指导书写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11817" y="2502218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111817" y="314325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偏旁：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3111817" y="3784283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1369697" y="4436745"/>
            <a:ext cx="609242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菜园里结满了紫色的茄子。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5748" y="2460070"/>
            <a:ext cx="1691878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上下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1472" y="3101340"/>
            <a:ext cx="54887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艹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22434" y="445770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4141471" y="3783806"/>
            <a:ext cx="3924776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茄子  番茄  烧茄子  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825344" y="1759744"/>
            <a:ext cx="1761649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qié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3" descr="茄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4788" y="2366011"/>
            <a:ext cx="3002756" cy="20707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67844" y="334684"/>
            <a:ext cx="3191069" cy="319106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认读词语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846464" y="1231583"/>
            <a:ext cx="7171159" cy="196207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红烧茄子  烤鸭  葱爆羊肉  小鸡炖蘑菇  炸酱面  蛋炒饭</a:t>
            </a:r>
            <a:endParaRPr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00416" y="3230212"/>
            <a:ext cx="7314820" cy="1659743"/>
            <a:chOff x="701655" y="4348606"/>
            <a:chExt cx="9753093" cy="2212990"/>
          </a:xfrm>
        </p:grpSpPr>
        <p:grpSp>
          <p:nvGrpSpPr>
            <p:cNvPr id="15" name="组合 14"/>
            <p:cNvGrpSpPr/>
            <p:nvPr/>
          </p:nvGrpSpPr>
          <p:grpSpPr>
            <a:xfrm>
              <a:off x="701655" y="4782508"/>
              <a:ext cx="9086462" cy="1497304"/>
              <a:chOff x="1707502" y="4851918"/>
              <a:chExt cx="8313576" cy="1459982"/>
            </a:xfrm>
          </p:grpSpPr>
          <p:sp>
            <p:nvSpPr>
              <p:cNvPr id="13" name="矩形: 圆角 12"/>
              <p:cNvSpPr/>
              <p:nvPr/>
            </p:nvSpPr>
            <p:spPr>
              <a:xfrm>
                <a:off x="1707502" y="4851918"/>
                <a:ext cx="8313576" cy="1459982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707502" y="4966861"/>
                <a:ext cx="7093721" cy="13204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b="1" dirty="0">
                    <a:solidFill>
                      <a:srgbClr val="FE8A2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圈出每种食物中表示烹饪方法的词语。</a:t>
                </a:r>
                <a:endParaRPr lang="zh-CN" altLang="en-US" sz="3000" b="1" dirty="0">
                  <a:solidFill>
                    <a:srgbClr val="FE8A28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241758" y="4348606"/>
              <a:ext cx="2212990" cy="2212990"/>
            </a:xfrm>
            <a:prstGeom prst="rect">
              <a:avLst/>
            </a:prstGeom>
          </p:spPr>
        </p:pic>
      </p:grpSp>
      <p:sp>
        <p:nvSpPr>
          <p:cNvPr id="17" name="椭圆 16"/>
          <p:cNvSpPr/>
          <p:nvPr/>
        </p:nvSpPr>
        <p:spPr>
          <a:xfrm>
            <a:off x="1350608" y="1416275"/>
            <a:ext cx="671513" cy="7111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334035" y="1402278"/>
            <a:ext cx="671513" cy="7111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516726" y="1416275"/>
            <a:ext cx="671513" cy="7111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884785" y="2334414"/>
            <a:ext cx="671513" cy="7111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879204" y="2334414"/>
            <a:ext cx="671513" cy="7111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6553751" y="2334414"/>
            <a:ext cx="671513" cy="7111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3366"/>
            <a:ext cx="2754630" cy="756285"/>
            <a:chOff x="0" y="554"/>
            <a:chExt cx="5784" cy="1588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观察思考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54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90380" y="1301959"/>
            <a:ext cx="7329041" cy="107875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烧</a:t>
            </a:r>
            <a:r>
              <a:rPr 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烤</a:t>
            </a:r>
            <a:r>
              <a:rPr 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爆</a:t>
            </a:r>
            <a:r>
              <a:rPr 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炖</a:t>
            </a:r>
            <a:r>
              <a:rPr 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炸</a:t>
            </a:r>
            <a:r>
              <a:rPr 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炒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8171" y="2756518"/>
            <a:ext cx="6489626" cy="1713354"/>
            <a:chOff x="780415" y="4027428"/>
            <a:chExt cx="8652834" cy="2284472"/>
          </a:xfrm>
        </p:grpSpPr>
        <p:grpSp>
          <p:nvGrpSpPr>
            <p:cNvPr id="11" name="组合 10"/>
            <p:cNvGrpSpPr/>
            <p:nvPr/>
          </p:nvGrpSpPr>
          <p:grpSpPr>
            <a:xfrm>
              <a:off x="1560071" y="4627983"/>
              <a:ext cx="7873178" cy="1373944"/>
              <a:chOff x="1812002" y="4627082"/>
              <a:chExt cx="7203492" cy="1339697"/>
            </a:xfrm>
          </p:grpSpPr>
          <p:sp>
            <p:nvSpPr>
              <p:cNvPr id="13" name="矩形: 圆角 12"/>
              <p:cNvSpPr/>
              <p:nvPr/>
            </p:nvSpPr>
            <p:spPr>
              <a:xfrm>
                <a:off x="1812002" y="4627082"/>
                <a:ext cx="6836404" cy="1339697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192574" y="4952337"/>
                <a:ext cx="5822920" cy="720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为什么都有火字旁呢？</a:t>
                </a:r>
                <a:endParaRPr lang="zh-CN" altLang="en-US" sz="3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80415" y="4027428"/>
              <a:ext cx="1988145" cy="228447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互动课堂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003046" y="2571512"/>
            <a:ext cx="3571296" cy="357129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02933" y="1793522"/>
            <a:ext cx="7171159" cy="196207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茄子  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鸭  葱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羊肉  小鸡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炖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蘑菇  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酱面  蛋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炒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饭</a:t>
            </a:r>
            <a:endParaRPr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37620" y="-397156"/>
            <a:ext cx="2190679" cy="2190679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认识生字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0419" y="1764372"/>
            <a:ext cx="2828537" cy="28285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05049" y="1044264"/>
            <a:ext cx="4268755" cy="426875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922583" y="1044262"/>
            <a:ext cx="4355297" cy="1832762"/>
            <a:chOff x="3896775" y="1392350"/>
            <a:chExt cx="5807062" cy="2443682"/>
          </a:xfrm>
        </p:grpSpPr>
        <p:sp>
          <p:nvSpPr>
            <p:cNvPr id="13" name="思想气泡: 云 12"/>
            <p:cNvSpPr/>
            <p:nvPr/>
          </p:nvSpPr>
          <p:spPr>
            <a:xfrm>
              <a:off x="3896775" y="1392350"/>
              <a:ext cx="5807062" cy="2443682"/>
            </a:xfrm>
            <a:prstGeom prst="cloudCallout">
              <a:avLst>
                <a:gd name="adj1" fmla="val 46973"/>
                <a:gd name="adj2" fmla="val 64409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396531" y="1614197"/>
              <a:ext cx="4896758" cy="1969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小朋友们，猜一猜这是什么字？</a:t>
              </a:r>
              <a:endPara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创设情境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08258" y="1420587"/>
            <a:ext cx="3946849" cy="394684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1847" y="1707503"/>
            <a:ext cx="5605365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小马虎的饭店开业了，可是摆在桌子上的菜单却不完整，你能帮他补充完整吗？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补全菜单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96882" y="337758"/>
            <a:ext cx="2313990" cy="23139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53072" y="1404649"/>
            <a:ext cx="858903" cy="8624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54594" y="1425153"/>
            <a:ext cx="1798476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小马虎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24978" y="1404649"/>
            <a:ext cx="858903" cy="862496"/>
          </a:xfrm>
          <a:prstGeom prst="rect">
            <a:avLst/>
          </a:prstGeom>
        </p:spPr>
      </p:pic>
      <p:sp>
        <p:nvSpPr>
          <p:cNvPr id="12" name="文本框 3"/>
          <p:cNvSpPr txBox="1"/>
          <p:nvPr/>
        </p:nvSpPr>
        <p:spPr>
          <a:xfrm>
            <a:off x="3797406" y="873734"/>
            <a:ext cx="2317373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</a:rPr>
              <a:t>měi   shí 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8349" y="3298375"/>
            <a:ext cx="82002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06504" y="3219051"/>
            <a:ext cx="858903" cy="86249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77198" y="3292046"/>
            <a:ext cx="1369923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茄子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6502" y="2608813"/>
            <a:ext cx="914400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shāo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85099" y="3298375"/>
            <a:ext cx="82002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53254" y="3219051"/>
            <a:ext cx="858903" cy="86249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923949" y="3292046"/>
            <a:ext cx="800867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89017" y="3298375"/>
            <a:ext cx="82002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57170" y="3219051"/>
            <a:ext cx="858903" cy="86249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627866" y="3292046"/>
            <a:ext cx="1369923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排骨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53252" y="2639663"/>
            <a:ext cx="914400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shāo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29421" y="2648294"/>
            <a:ext cx="914400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shāo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 rot="1222177">
            <a:off x="1486556" y="4158418"/>
            <a:ext cx="866081" cy="64595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82222" y="3810413"/>
            <a:ext cx="1459871" cy="145987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089323" y="4138009"/>
            <a:ext cx="1077082" cy="84753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686263" y="1387432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883933" y="1418719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食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06505" y="3192489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04953" y="3211753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22196" y="3206970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8820" y="165022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补全菜单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39106" y="1820008"/>
            <a:ext cx="858903" cy="8624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209802" y="1893002"/>
            <a:ext cx="800867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鸭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90155" y="1282006"/>
            <a:ext cx="785336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kǎo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83728" y="1820008"/>
            <a:ext cx="858903" cy="86249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654422" y="1893002"/>
            <a:ext cx="800867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34776" y="1282006"/>
            <a:ext cx="785336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kǎo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94684" y="1912744"/>
            <a:ext cx="858903" cy="86249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148017" y="1990005"/>
            <a:ext cx="140890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全羊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45732" y="1374742"/>
            <a:ext cx="785336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kǎo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5077" y="3504882"/>
            <a:ext cx="82002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53232" y="3425559"/>
            <a:ext cx="858903" cy="86249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023927" y="3504882"/>
            <a:ext cx="177875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小白菜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87185" y="3509549"/>
            <a:ext cx="177875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西红柿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65936" y="3463825"/>
            <a:ext cx="858903" cy="862496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076656" y="3516705"/>
            <a:ext cx="800867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42592" y="3488463"/>
            <a:ext cx="858903" cy="862496"/>
          </a:xfrm>
          <a:prstGeom prst="rect">
            <a:avLst/>
          </a:prstGeom>
        </p:spPr>
      </p:pic>
      <p:sp>
        <p:nvSpPr>
          <p:cNvPr id="25" name="文本框 5"/>
          <p:cNvSpPr txBox="1"/>
          <p:nvPr/>
        </p:nvSpPr>
        <p:spPr>
          <a:xfrm>
            <a:off x="1024089" y="2883294"/>
            <a:ext cx="999836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</a:rPr>
              <a:t>chǎo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6099640" y="2894644"/>
            <a:ext cx="999836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000" b="1">
                <a:solidFill>
                  <a:srgbClr val="0070C0"/>
                </a:solidFill>
                <a:latin typeface="宋体" panose="02010600030101010101" pitchFamily="2" charset="-122"/>
              </a:rPr>
              <a:t>chǎo</a:t>
            </a:r>
            <a:endParaRPr lang="zh-CN" altLang="en-US" sz="30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6"/>
          <p:cNvSpPr txBox="1"/>
          <p:nvPr/>
        </p:nvSpPr>
        <p:spPr>
          <a:xfrm>
            <a:off x="7801138" y="2911974"/>
            <a:ext cx="800867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000" b="1">
                <a:solidFill>
                  <a:srgbClr val="0070C0"/>
                </a:solidFill>
                <a:latin typeface="宋体" panose="02010600030101010101" pitchFamily="2" charset="-122"/>
              </a:rPr>
              <a:t>dàn</a:t>
            </a:r>
            <a:endParaRPr lang="zh-CN" altLang="en-US" sz="30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04235" y="615499"/>
            <a:ext cx="1111509" cy="111150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23890" y="615498"/>
            <a:ext cx="1004764" cy="10047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107343" y="582701"/>
            <a:ext cx="1330043" cy="133004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330225" y="4101499"/>
            <a:ext cx="965371" cy="96537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957677" y="3818293"/>
            <a:ext cx="1146499" cy="1146499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284210" y="1847198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700089" y="1851507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14123" y="1949226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22990" y="3435633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炒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213626" y="3479575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炒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807307" y="3458640"/>
            <a:ext cx="82002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</a:t>
            </a:r>
            <a:endParaRPr lang="zh-CN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指导书写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11817" y="2502218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111817" y="314325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偏旁：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3111817" y="3784283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1369697" y="4436745"/>
            <a:ext cx="609242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他正发着高烧。 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5748" y="2460070"/>
            <a:ext cx="1691878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左右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1472" y="3101340"/>
            <a:ext cx="54887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22434" y="445770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4141471" y="3783806"/>
            <a:ext cx="3924776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发烧  红烧  燃烧  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982745" y="1631872"/>
            <a:ext cx="1502569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shāo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3" descr="烧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4790" y="2269333"/>
            <a:ext cx="3011329" cy="21474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千库网_发烧发热症状_元素编号1281108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82757" y="107196"/>
            <a:ext cx="3824288" cy="382428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指导书写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11817" y="2502218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111817" y="314325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偏旁：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3111817" y="3784283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1369697" y="4436745"/>
            <a:ext cx="609242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烤箱可以用来做饼干。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5748" y="2460070"/>
            <a:ext cx="1691878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左右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1472" y="3101340"/>
            <a:ext cx="54887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22434" y="445770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4141471" y="3783806"/>
            <a:ext cx="3924776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烤箱  烤鸡  烤肉  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914641" y="1716881"/>
            <a:ext cx="1761649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kǎo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4" descr="烤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0513" y="2355058"/>
            <a:ext cx="3009900" cy="208168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千库网_红蓝色烤箱电器_元素编号122495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43590" y="364807"/>
            <a:ext cx="2963702" cy="24697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指导书写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11817" y="2502218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111817" y="314325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偏旁：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3111817" y="3784283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1369697" y="4436745"/>
            <a:ext cx="609242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北京烤鸭很有名。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5748" y="2460070"/>
            <a:ext cx="1691878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左右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1472" y="3101340"/>
            <a:ext cx="548879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鸟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22434" y="445770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4141471" y="3783806"/>
            <a:ext cx="3924776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烤鸭  鸡鸭  丑小鸭 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823915" y="1681163"/>
            <a:ext cx="1761649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yā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4" descr="鸭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4787" y="2324100"/>
            <a:ext cx="2997518" cy="2080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千库网_手绘北京烤鸭_元素编号1259940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67626" y="-266020"/>
            <a:ext cx="3424918" cy="342491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指导书写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11817" y="2502218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111817" y="314325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偏旁：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3111817" y="3784283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1369697" y="4436745"/>
            <a:ext cx="609242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我爱吃肉丸。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5748" y="2460070"/>
            <a:ext cx="1691878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独体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1472" y="3101340"/>
            <a:ext cx="54887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肉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22434" y="445770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4141471" y="3783806"/>
            <a:ext cx="3924776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肉丸  肉饼  肉麻 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825344" y="1727359"/>
            <a:ext cx="1761649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ròu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4" descr="肉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4787" y="2356485"/>
            <a:ext cx="3016568" cy="2080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98416" y="257176"/>
            <a:ext cx="2399090" cy="281143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指导书写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11817" y="2502218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111817" y="314325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偏旁：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3111817" y="3784283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1369697" y="4457700"/>
            <a:ext cx="609242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公鸡的尾巴弯弯的。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5748" y="2460070"/>
            <a:ext cx="1691878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左右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1472" y="3101340"/>
            <a:ext cx="54887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22434" y="445770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4141471" y="3783806"/>
            <a:ext cx="3924776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公鸡  母鸡  鸡爪 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915831" y="1699261"/>
            <a:ext cx="1761649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jī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4" descr="鸡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274" y="2330292"/>
            <a:ext cx="3032760" cy="21064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千库网_花公鸡家禽动物_元素编号1239109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78602" y="349453"/>
            <a:ext cx="2880127" cy="28801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指导书写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11817" y="2502218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111817" y="314325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偏旁：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3111817" y="3784283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1369697" y="4436745"/>
            <a:ext cx="609242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一只母鸡正在窝里下蛋。  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5748" y="2460070"/>
            <a:ext cx="1691878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上下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1472" y="3101340"/>
            <a:ext cx="548879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疋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22434" y="445770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4141471" y="3783806"/>
            <a:ext cx="3924776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蛋黄  鸡蛋  蛋壳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916307" y="1692116"/>
            <a:ext cx="1761649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dàn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4" descr="蛋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5273" y="2316005"/>
            <a:ext cx="3048476" cy="205454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千库网_下蛋母鸡_元素编号1258610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97252" y="212408"/>
            <a:ext cx="2829090" cy="28290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指导书写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11817" y="2502218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111817" y="314325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偏旁：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3111817" y="3784283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1369697" y="4436745"/>
            <a:ext cx="609242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妈妈炒菜的水平非常好。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5748" y="2460070"/>
            <a:ext cx="1691878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左右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1472" y="3101340"/>
            <a:ext cx="54887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22434" y="445770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4141471" y="3783806"/>
            <a:ext cx="3924776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炒饭  炒菜  炒面 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821057" y="1680211"/>
            <a:ext cx="1761649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chǎo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4" descr="炒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4789" y="2310765"/>
            <a:ext cx="3000375" cy="21064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千库网_谷雨炒菜的小女孩_元素编号1186867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61660" y="201930"/>
            <a:ext cx="3383280" cy="33832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-430278" y="2029409"/>
            <a:ext cx="3654004" cy="36540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16020" y="722731"/>
            <a:ext cx="6927980" cy="23544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民以食为天”，中国饮食文化历史悠久，从南到北有着“八大菜系”，中国美食真是数也数不清。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指导书写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11817" y="2502218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111817" y="314325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偏旁：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3111817" y="3784283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/>
          <p:cNvSpPr txBox="1"/>
          <p:nvPr/>
        </p:nvSpPr>
        <p:spPr>
          <a:xfrm>
            <a:off x="1369697" y="4436745"/>
            <a:ext cx="609242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今天的午饭非常丰盛。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5748" y="2460070"/>
            <a:ext cx="1691878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左右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1472" y="3101340"/>
            <a:ext cx="54887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饣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22434" y="4457700"/>
            <a:ext cx="1371600" cy="4431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4141471" y="3783806"/>
            <a:ext cx="3924776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吃饭  午饭  米饭 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883920" y="1731646"/>
            <a:ext cx="1761649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fàn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4" descr="饭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3371" y="2347438"/>
            <a:ext cx="2984659" cy="208930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千库网_幼稚园小朋友吃饭_元素编号130605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55116" y="164546"/>
            <a:ext cx="3588727" cy="248458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初读课文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3" y="1958329"/>
            <a:ext cx="5352977" cy="401473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2233" y="1333959"/>
            <a:ext cx="8439539" cy="15927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借助拼音自由读课文，圈出生字，读准字音，做到不破词，不拖腔。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认读字词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96124" y="4024235"/>
            <a:ext cx="282272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拌 菠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菜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0745" y="3620530"/>
            <a:ext cx="702469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bō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24961" y="3619682"/>
            <a:ext cx="855782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bàn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lum contrast="6000"/>
          </a:blip>
          <a:srcRect/>
          <a:stretch>
            <a:fillRect/>
          </a:stretch>
        </p:blipFill>
        <p:spPr>
          <a:xfrm>
            <a:off x="5030174" y="1399279"/>
            <a:ext cx="3093871" cy="2010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文本框 14"/>
          <p:cNvSpPr txBox="1"/>
          <p:nvPr/>
        </p:nvSpPr>
        <p:spPr>
          <a:xfrm>
            <a:off x="5112210" y="4024235"/>
            <a:ext cx="282272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煎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腐</a:t>
            </a:r>
            <a:endParaRPr lang="zh-CN" altLang="en-US" sz="41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58587" y="3620530"/>
            <a:ext cx="1004411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jiān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83638" y="3620530"/>
            <a:ext cx="596265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fǔ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1599" y="1313263"/>
            <a:ext cx="3274321" cy="2182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认读字词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96124" y="4024235"/>
            <a:ext cx="282272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红烧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51713" y="4024235"/>
            <a:ext cx="1450786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鸭</a:t>
            </a:r>
            <a:endParaRPr lang="zh-CN" altLang="en-US" sz="41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32907" y="3592287"/>
            <a:ext cx="914400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qié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51714" y="3592287"/>
            <a:ext cx="785336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kǎo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82148" y="1418738"/>
            <a:ext cx="3097000" cy="20646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2268" y="1287762"/>
            <a:ext cx="3470432" cy="2195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认读字词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96124" y="4024235"/>
            <a:ext cx="282272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29808" y="4024235"/>
            <a:ext cx="239888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葱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羊肉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5331" y="3672841"/>
            <a:ext cx="816293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zhǔ</a:t>
            </a:r>
            <a:endParaRPr lang="zh-CN" altLang="en-US" sz="30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15827" y="3672841"/>
            <a:ext cx="827246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bào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0700" y="1401937"/>
            <a:ext cx="3005556" cy="20052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" name="Picture 2" descr="https://timgsa.baidu.com/timg?image&amp;quality=80&amp;size=b9999_10000&amp;sec=1603349005108&amp;di=29a137b9e832939bb373661d8673a59f&amp;imgtype=0&amp;src=http%3A%2F%2Fimg4.oldkids.cn%2Fupload%2F260844000%2Fu260841463%2F2016%2F10%2F18%2Fblog_2016101809010979577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1620" y="1328756"/>
            <a:ext cx="3096014" cy="21912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认读字词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585313" y="3941400"/>
            <a:ext cx="3281337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小鸡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炖 蘑菇</a:t>
            </a:r>
            <a:endParaRPr lang="zh-CN" altLang="en-US" sz="41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00699" y="4024235"/>
            <a:ext cx="1636104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蒸 饺</a:t>
            </a:r>
            <a:endParaRPr lang="zh-CN" altLang="en-US" sz="41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3375" y="3594523"/>
            <a:ext cx="2230755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zhēnɡ jiǎo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51472" y="3494169"/>
            <a:ext cx="1929765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dùn mó ɡū 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 descr="C:\Users\Administrator\Desktop\timg.jpgtimg"/>
          <p:cNvPicPr>
            <a:picLocks noChangeAspect="1"/>
          </p:cNvPicPr>
          <p:nvPr/>
        </p:nvPicPr>
        <p:blipFill>
          <a:blip r:embed="rId2" cstate="email">
            <a:lum contrast="6000"/>
          </a:blip>
          <a:srcRect/>
          <a:stretch>
            <a:fillRect/>
          </a:stretch>
        </p:blipFill>
        <p:spPr>
          <a:xfrm>
            <a:off x="811765" y="1119267"/>
            <a:ext cx="3189903" cy="2226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21063" y="1206411"/>
            <a:ext cx="3189903" cy="2126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认读字词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791475" y="4017644"/>
            <a:ext cx="282272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 酱</a:t>
            </a:r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65710" y="4039451"/>
            <a:ext cx="2069977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小米</a:t>
            </a: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粥</a:t>
            </a:r>
            <a:endParaRPr lang="zh-CN" altLang="en-US" sz="41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433" y="3601521"/>
            <a:ext cx="2190750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en-US" altLang="zh-CN" sz="30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zh-CN" altLang="en-US" sz="30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jiànɡ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7996" y="3668467"/>
            <a:ext cx="1031558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zhōu </a:t>
            </a:r>
            <a:endParaRPr lang="zh-CN" altLang="en-US" sz="3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4440" y="1281476"/>
            <a:ext cx="3075535" cy="20519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39059" y="1281477"/>
            <a:ext cx="3211046" cy="2140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9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159045ad-f978-481e-be29-999a85c6883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WPS 演示</Application>
  <PresentationFormat>全屏显示(16:9)</PresentationFormat>
  <Paragraphs>451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华文新魏</vt:lpstr>
      <vt:lpstr>微软雅黑</vt:lpstr>
      <vt:lpstr>汉语拼音</vt:lpstr>
      <vt:lpstr>楷体</vt:lpstr>
      <vt:lpstr>Arial Unicode MS</vt:lpstr>
      <vt:lpstr>Calibri</vt:lpstr>
      <vt:lpstr>华文行楷</vt:lpstr>
      <vt:lpstr>Arial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2022-03-19T05:36:00Z</dcterms:created>
  <dcterms:modified xsi:type="dcterms:W3CDTF">2023-01-15T09:08:10Z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0E3B97942C89470B83EB21139B6CF34B</vt:lpwstr>
  </property>
  <property fmtid="{D5CDD505-2E9C-101B-9397-08002B2CF9AE}" pid="3" name="KSOProductBuildVer">
    <vt:lpwstr>2052-11.1.0.13703</vt:lpwstr>
  </property>
</Properties>
</file>