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371" r:id="rId3"/>
    <p:sldId id="274" r:id="rId4"/>
    <p:sldId id="268" r:id="rId5"/>
    <p:sldId id="276" r:id="rId6"/>
    <p:sldId id="347" r:id="rId7"/>
    <p:sldId id="264" r:id="rId8"/>
    <p:sldId id="269" r:id="rId9"/>
    <p:sldId id="266" r:id="rId10"/>
    <p:sldId id="265" r:id="rId11"/>
    <p:sldId id="348" r:id="rId12"/>
    <p:sldId id="349" r:id="rId13"/>
    <p:sldId id="350" r:id="rId14"/>
  </p:sldIdLst>
  <p:sldSz cx="9144000" cy="5143500" type="screen16x9"/>
  <p:notesSz cx="6858000" cy="9144000"/>
  <p:custDataLst>
    <p:tags r:id="rId1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" initials="M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39" autoAdjust="0"/>
    <p:restoredTop sz="94660"/>
  </p:normalViewPr>
  <p:slideViewPr>
    <p:cSldViewPr snapToGrid="0" showGuides="1">
      <p:cViewPr>
        <p:scale>
          <a:sx n="130" d="100"/>
          <a:sy n="130" d="100"/>
        </p:scale>
        <p:origin x="-1164" y="-48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commentAuthors" Target="commentAuthors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-7620" y="-15240"/>
            <a:ext cx="9144000" cy="5151120"/>
          </a:xfrm>
          <a:prstGeom prst="rect">
            <a:avLst/>
          </a:prstGeom>
          <a:solidFill>
            <a:srgbClr val="FEF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-6350" y="5036820"/>
            <a:ext cx="9157970" cy="106680"/>
          </a:xfrm>
          <a:prstGeom prst="rect">
            <a:avLst/>
          </a:prstGeom>
          <a:solidFill>
            <a:srgbClr val="FF5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-7620" y="-15240"/>
            <a:ext cx="9159240" cy="1127760"/>
          </a:xfrm>
          <a:prstGeom prst="rect">
            <a:avLst/>
          </a:prstGeom>
          <a:solidFill>
            <a:srgbClr val="FEFEF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file:///D:\qq&#25991;&#20214;\712321467\Image\C2C\Image2\%7b75232B38-A165-1FB7-499C-2E1C792CACB5%7d.png" TargetMode="Externa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2" r:link="rId1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GIF"/><Relationship Id="rId3" Type="http://schemas.openxmlformats.org/officeDocument/2006/relationships/image" Target="../media/image9.GIF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2.GIF"/><Relationship Id="rId4" Type="http://schemas.openxmlformats.org/officeDocument/2006/relationships/image" Target="../media/image10.GIF"/><Relationship Id="rId3" Type="http://schemas.openxmlformats.org/officeDocument/2006/relationships/image" Target="../media/image9.GIF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3.GIF"/><Relationship Id="rId4" Type="http://schemas.openxmlformats.org/officeDocument/2006/relationships/image" Target="../media/image10.GIF"/><Relationship Id="rId3" Type="http://schemas.openxmlformats.org/officeDocument/2006/relationships/image" Target="../media/image9.GIF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GIF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ew shape"/>
          <p:cNvSpPr/>
          <p:nvPr/>
        </p:nvSpPr>
        <p:spPr>
          <a:xfrm>
            <a:off x="0" y="792683"/>
            <a:ext cx="9144000" cy="1935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4800" dirty="0">
                <a:solidFill>
                  <a:srgbClr val="000000"/>
                </a:solidFill>
                <a:ea typeface="微软雅黑" panose="020B0503020204020204" charset="-122"/>
              </a:rPr>
              <a:t>识字2《姓氏歌</a:t>
            </a:r>
            <a:r>
              <a:rPr sz="4800" dirty="0" smtClean="0">
                <a:solidFill>
                  <a:srgbClr val="000000"/>
                </a:solidFill>
                <a:ea typeface="微软雅黑" panose="020B0503020204020204" charset="-122"/>
              </a:rPr>
              <a:t>》</a:t>
            </a:r>
            <a:endParaRPr sz="4800" dirty="0">
              <a:solidFill>
                <a:srgbClr val="000000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1219" y="-21737"/>
            <a:ext cx="1539798" cy="1214317"/>
            <a:chOff x="323528" y="133271"/>
            <a:chExt cx="1539798" cy="1214317"/>
          </a:xfrm>
        </p:grpSpPr>
        <p:pic>
          <p:nvPicPr>
            <p:cNvPr id="3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" name="组合 164"/>
            <p:cNvGrpSpPr/>
            <p:nvPr/>
          </p:nvGrpSpPr>
          <p:grpSpPr>
            <a:xfrm>
              <a:off x="416311" y="910300"/>
              <a:ext cx="1447015" cy="437288"/>
              <a:chOff x="3430455" y="2600130"/>
              <a:chExt cx="2620551" cy="517286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" name="燕尾形 9"/>
              <p:cNvSpPr/>
              <p:nvPr/>
            </p:nvSpPr>
            <p:spPr>
              <a:xfrm rot="10800000">
                <a:off x="5669621" y="2600136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" name="燕尾形 4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6" name="直接连接符 5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矩形 10"/>
          <p:cNvSpPr/>
          <p:nvPr/>
        </p:nvSpPr>
        <p:spPr>
          <a:xfrm>
            <a:off x="684064" y="75102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写一写</a:t>
            </a:r>
            <a:endParaRPr lang="zh-CN" altLang="en-US" sz="20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971224" y="1524001"/>
            <a:ext cx="2701710" cy="270171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971224" y="1524001"/>
            <a:ext cx="2701710" cy="270171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1335652" y="1526178"/>
            <a:ext cx="2825320" cy="2773680"/>
            <a:chOff x="1049718" y="1678367"/>
            <a:chExt cx="3441300" cy="3378401"/>
          </a:xfrm>
        </p:grpSpPr>
      </p:grpSp>
      <p:pic>
        <p:nvPicPr>
          <p:cNvPr id="21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2293600" y="119761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1219" y="-21737"/>
            <a:ext cx="1539798" cy="1214317"/>
            <a:chOff x="323528" y="133271"/>
            <a:chExt cx="1539798" cy="1214317"/>
          </a:xfrm>
        </p:grpSpPr>
        <p:pic>
          <p:nvPicPr>
            <p:cNvPr id="3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" name="组合 164"/>
            <p:cNvGrpSpPr/>
            <p:nvPr/>
          </p:nvGrpSpPr>
          <p:grpSpPr>
            <a:xfrm>
              <a:off x="416311" y="910300"/>
              <a:ext cx="1447015" cy="437288"/>
              <a:chOff x="3430455" y="2600130"/>
              <a:chExt cx="2620551" cy="517286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" name="燕尾形 9"/>
              <p:cNvSpPr/>
              <p:nvPr/>
            </p:nvSpPr>
            <p:spPr>
              <a:xfrm rot="10800000">
                <a:off x="5669621" y="2600136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" name="燕尾形 4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6" name="直接连接符 5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矩形 10"/>
          <p:cNvSpPr/>
          <p:nvPr/>
        </p:nvSpPr>
        <p:spPr>
          <a:xfrm>
            <a:off x="684064" y="75102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写一写</a:t>
            </a:r>
            <a:endParaRPr lang="zh-CN" altLang="en-US" sz="20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971224" y="1524001"/>
            <a:ext cx="2701710" cy="270171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971224" y="1524001"/>
            <a:ext cx="2701710" cy="270171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971224" y="1524001"/>
            <a:ext cx="2701710" cy="270171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1335652" y="1526178"/>
            <a:ext cx="2825320" cy="2773680"/>
            <a:chOff x="1049718" y="1678367"/>
            <a:chExt cx="3441300" cy="3378401"/>
          </a:xfrm>
        </p:grpSpPr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1219" y="-21737"/>
            <a:ext cx="1539798" cy="1214317"/>
            <a:chOff x="323528" y="133271"/>
            <a:chExt cx="1539798" cy="1214317"/>
          </a:xfrm>
        </p:grpSpPr>
        <p:pic>
          <p:nvPicPr>
            <p:cNvPr id="3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" name="组合 164"/>
            <p:cNvGrpSpPr/>
            <p:nvPr/>
          </p:nvGrpSpPr>
          <p:grpSpPr>
            <a:xfrm>
              <a:off x="416311" y="910300"/>
              <a:ext cx="1447015" cy="437288"/>
              <a:chOff x="3430455" y="2600130"/>
              <a:chExt cx="2620551" cy="517286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" name="燕尾形 9"/>
              <p:cNvSpPr/>
              <p:nvPr/>
            </p:nvSpPr>
            <p:spPr>
              <a:xfrm rot="10800000">
                <a:off x="5669621" y="2600136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" name="燕尾形 4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6" name="直接连接符 5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矩形 10"/>
          <p:cNvSpPr/>
          <p:nvPr/>
        </p:nvSpPr>
        <p:spPr>
          <a:xfrm>
            <a:off x="684064" y="75102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写一写</a:t>
            </a:r>
            <a:endParaRPr lang="zh-CN" altLang="en-US" sz="20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971224" y="1524001"/>
            <a:ext cx="2701710" cy="270171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971224" y="1524001"/>
            <a:ext cx="2701710" cy="270171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971224" y="1524001"/>
            <a:ext cx="2701710" cy="270171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1335652" y="1526178"/>
            <a:ext cx="2825320" cy="2773680"/>
            <a:chOff x="1049718" y="1678367"/>
            <a:chExt cx="3441300" cy="3378401"/>
          </a:xfrm>
        </p:grpSpPr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987824" y="1995686"/>
            <a:ext cx="2763735" cy="2283718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823866" y="1209680"/>
            <a:ext cx="1230530" cy="433586"/>
            <a:chOff x="2823866" y="1209680"/>
            <a:chExt cx="1230530" cy="433586"/>
          </a:xfrm>
        </p:grpSpPr>
        <p:sp>
          <p:nvSpPr>
            <p:cNvPr id="8" name="圆角矩形标注 7"/>
            <p:cNvSpPr/>
            <p:nvPr/>
          </p:nvSpPr>
          <p:spPr>
            <a:xfrm>
              <a:off x="2823866" y="1209680"/>
              <a:ext cx="1110325" cy="433586"/>
            </a:xfrm>
            <a:prstGeom prst="wedgeRoundRectCallout">
              <a:avLst>
                <a:gd name="adj1" fmla="val 35886"/>
                <a:gd name="adj2" fmla="val 100596"/>
                <a:gd name="adj3" fmla="val 16667"/>
              </a:avLst>
            </a:prstGeom>
            <a:solidFill>
              <a:schemeClr val="bg1"/>
            </a:solidFill>
            <a:ln w="158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843808" y="1218798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</a:rPr>
                <a:t>我姓朱。</a:t>
              </a: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344146" y="1381331"/>
            <a:ext cx="1230530" cy="433586"/>
            <a:chOff x="5344146" y="1381331"/>
            <a:chExt cx="1230530" cy="433586"/>
          </a:xfrm>
        </p:grpSpPr>
        <p:sp>
          <p:nvSpPr>
            <p:cNvPr id="9" name="圆角矩形标注 8"/>
            <p:cNvSpPr/>
            <p:nvPr/>
          </p:nvSpPr>
          <p:spPr>
            <a:xfrm>
              <a:off x="5344146" y="1381331"/>
              <a:ext cx="1110325" cy="433586"/>
            </a:xfrm>
            <a:prstGeom prst="wedgeRoundRectCallout">
              <a:avLst>
                <a:gd name="adj1" fmla="val -39605"/>
                <a:gd name="adj2" fmla="val 109383"/>
                <a:gd name="adj3" fmla="val 16667"/>
              </a:avLst>
            </a:prstGeom>
            <a:solidFill>
              <a:schemeClr val="bg1"/>
            </a:solidFill>
            <a:ln w="158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364088" y="139044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</a:rPr>
                <a:t>我姓张。</a:t>
              </a: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550194" y="3037866"/>
            <a:ext cx="1093062" cy="550922"/>
            <a:chOff x="1550194" y="3037866"/>
            <a:chExt cx="1093062" cy="550922"/>
          </a:xfrm>
        </p:grpSpPr>
        <p:sp>
          <p:nvSpPr>
            <p:cNvPr id="12" name="剪去对角的矩形 11"/>
            <p:cNvSpPr/>
            <p:nvPr/>
          </p:nvSpPr>
          <p:spPr>
            <a:xfrm>
              <a:off x="1550194" y="3037866"/>
              <a:ext cx="1093062" cy="550922"/>
            </a:xfrm>
            <a:prstGeom prst="snip2DiagRect">
              <a:avLst/>
            </a:prstGeom>
            <a:solidFill>
              <a:srgbClr val="FF5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剪去对角的矩形 12"/>
            <p:cNvSpPr/>
            <p:nvPr/>
          </p:nvSpPr>
          <p:spPr>
            <a:xfrm>
              <a:off x="1601044" y="3086356"/>
              <a:ext cx="991362" cy="453942"/>
            </a:xfrm>
            <a:prstGeom prst="snip2DiagRect">
              <a:avLst>
                <a:gd name="adj1" fmla="val 0"/>
                <a:gd name="adj2" fmla="val 1299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619672" y="3113272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rgbClr val="FF5D5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朱晓亮</a:t>
              </a:r>
              <a:endParaRPr lang="zh-CN" altLang="en-US" sz="2000">
                <a:solidFill>
                  <a:srgbClr val="FF5D5D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097739" y="3037866"/>
            <a:ext cx="1093062" cy="550922"/>
            <a:chOff x="6097739" y="3037866"/>
            <a:chExt cx="1093062" cy="550922"/>
          </a:xfrm>
        </p:grpSpPr>
        <p:sp>
          <p:nvSpPr>
            <p:cNvPr id="14" name="剪去对角的矩形 13"/>
            <p:cNvSpPr/>
            <p:nvPr/>
          </p:nvSpPr>
          <p:spPr>
            <a:xfrm>
              <a:off x="6097739" y="3037866"/>
              <a:ext cx="1093062" cy="550922"/>
            </a:xfrm>
            <a:prstGeom prst="snip2DiagRect">
              <a:avLst/>
            </a:prstGeom>
            <a:solidFill>
              <a:srgbClr val="FF5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剪去对角的矩形 14"/>
            <p:cNvSpPr/>
            <p:nvPr/>
          </p:nvSpPr>
          <p:spPr>
            <a:xfrm>
              <a:off x="6148589" y="3086356"/>
              <a:ext cx="991362" cy="453942"/>
            </a:xfrm>
            <a:prstGeom prst="snip2DiagRect">
              <a:avLst>
                <a:gd name="adj1" fmla="val 0"/>
                <a:gd name="adj2" fmla="val 1299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167217" y="3113272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rgbClr val="FF5D5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张笑笑</a:t>
              </a:r>
              <a:endParaRPr lang="zh-CN" altLang="en-US" sz="2000">
                <a:solidFill>
                  <a:srgbClr val="FF5D5D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29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0" name="组合 164"/>
            <p:cNvGrpSpPr/>
            <p:nvPr/>
          </p:nvGrpSpPr>
          <p:grpSpPr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FF5D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6" name="燕尾形 9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FF5D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1" name="燕尾形 4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FF5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4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3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7" name="矩形 36"/>
          <p:cNvSpPr/>
          <p:nvPr/>
        </p:nvSpPr>
        <p:spPr>
          <a:xfrm>
            <a:off x="684064" y="75102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说一说</a:t>
            </a:r>
            <a:endParaRPr lang="zh-CN" altLang="en-US" sz="20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2345978" y="1674510"/>
            <a:ext cx="6102697" cy="2670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　　在现代汉语中，姓氏和姓是一回事，然而，中国的上古时代，姓和氏原来是分开的。中华姓氏及构成名字，是人的符号，是大家在社会交往中的称谓。姓是标明或人归于某宗族的字。简略地说姓，是标明宗族的字；名是人自身特有的符号。一般所讲的名字就是姓和名的统一体。</a:t>
            </a:r>
            <a:endParaRPr lang="zh-CN" altLang="en-US" sz="2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335946" y="907186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rgbClr val="FF5D5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姓名</a:t>
            </a:r>
            <a:endParaRPr lang="zh-CN" altLang="en-US" sz="4000" dirty="0">
              <a:solidFill>
                <a:srgbClr val="FF5D5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744583" y="907186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rgbClr val="FF5D5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姓氏</a:t>
            </a:r>
            <a:endParaRPr lang="zh-CN" altLang="en-US" sz="4000" dirty="0">
              <a:solidFill>
                <a:srgbClr val="FF5D5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96272" y="1291907"/>
            <a:ext cx="1128418" cy="2094181"/>
            <a:chOff x="943897" y="996632"/>
            <a:chExt cx="1128418" cy="2094181"/>
          </a:xfrm>
        </p:grpSpPr>
        <p:sp>
          <p:nvSpPr>
            <p:cNvPr id="2" name="矩形 1"/>
            <p:cNvSpPr/>
            <p:nvPr/>
          </p:nvSpPr>
          <p:spPr>
            <a:xfrm rot="2700000">
              <a:off x="943897" y="1585453"/>
              <a:ext cx="988141" cy="988141"/>
            </a:xfrm>
            <a:prstGeom prst="rect">
              <a:avLst/>
            </a:prstGeom>
            <a:solidFill>
              <a:srgbClr val="842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 rot="2700000">
              <a:off x="1552715" y="1108967"/>
              <a:ext cx="519600" cy="519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842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507340" y="996632"/>
              <a:ext cx="53993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solidFill>
                    <a:srgbClr val="842B3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</a:t>
              </a:r>
              <a:endParaRPr lang="zh-CN" altLang="en-US" sz="3600">
                <a:solidFill>
                  <a:srgbClr val="842B33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944545" y="1427528"/>
              <a:ext cx="103105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知</a:t>
              </a:r>
              <a:endParaRPr lang="zh-CN" altLang="en-US" sz="66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 rot="2700000">
              <a:off x="1552715" y="2531417"/>
              <a:ext cx="519600" cy="5196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842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488290" y="2444482"/>
              <a:ext cx="53993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solidFill>
                    <a:srgbClr val="842B3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识</a:t>
              </a:r>
              <a:endParaRPr lang="zh-CN" altLang="en-US" sz="3600">
                <a:solidFill>
                  <a:srgbClr val="842B33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06 -3.58025E-06 L 4.44444E-06 -0.28518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25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07 -3.58025E-06 L 8.33333E-07 -0.28518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259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9" grpId="1"/>
      <p:bldP spid="29" grpId="2"/>
      <p:bldP spid="30" grpId="3"/>
      <p:bldP spid="30" grpId="4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2858974" y="1064716"/>
            <a:ext cx="42242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1500" dirty="0">
                <a:latin typeface="楷体" panose="02010609060101010101" pitchFamily="49" charset="-122"/>
                <a:ea typeface="楷体" panose="02010609060101010101" pitchFamily="49" charset="-122"/>
              </a:rPr>
              <a:t>你姓什么？我姓李。</a:t>
            </a:r>
            <a:endParaRPr lang="zh-CN" altLang="en-US" sz="2000" spc="1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858974" y="1690772"/>
            <a:ext cx="37753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1500">
                <a:latin typeface="楷体" panose="02010609060101010101" pitchFamily="49" charset="-122"/>
                <a:ea typeface="楷体" panose="02010609060101010101" pitchFamily="49" charset="-122"/>
              </a:rPr>
              <a:t>什么李？木子李。</a:t>
            </a:r>
            <a:endParaRPr lang="zh-CN" altLang="en-US" sz="2000" spc="1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858974" y="2316828"/>
            <a:ext cx="42242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1500">
                <a:latin typeface="楷体" panose="02010609060101010101" pitchFamily="49" charset="-122"/>
                <a:ea typeface="楷体" panose="02010609060101010101" pitchFamily="49" charset="-122"/>
              </a:rPr>
              <a:t>他姓什么？他姓张。</a:t>
            </a:r>
            <a:endParaRPr lang="zh-CN" altLang="en-US" sz="2000" spc="1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858974" y="2942884"/>
            <a:ext cx="37753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1500">
                <a:latin typeface="楷体" panose="02010609060101010101" pitchFamily="49" charset="-122"/>
                <a:ea typeface="楷体" panose="02010609060101010101" pitchFamily="49" charset="-122"/>
              </a:rPr>
              <a:t>什么张？弓长张。</a:t>
            </a:r>
            <a:endParaRPr lang="zh-CN" altLang="en-US" sz="2000" spc="1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858974" y="3568940"/>
            <a:ext cx="37753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1500">
                <a:latin typeface="楷体" panose="02010609060101010101" pitchFamily="49" charset="-122"/>
                <a:ea typeface="楷体" panose="02010609060101010101" pitchFamily="49" charset="-122"/>
              </a:rPr>
              <a:t>古月胡，口天吴。</a:t>
            </a:r>
            <a:endParaRPr lang="zh-CN" altLang="en-US" sz="2000" spc="1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858974" y="4194994"/>
            <a:ext cx="37753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1500">
                <a:latin typeface="楷体" panose="02010609060101010101" pitchFamily="49" charset="-122"/>
                <a:ea typeface="楷体" panose="02010609060101010101" pitchFamily="49" charset="-122"/>
              </a:rPr>
              <a:t>双人徐，言午许。</a:t>
            </a:r>
            <a:endParaRPr lang="zh-CN" altLang="en-US" sz="2000" spc="1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908945" y="805177"/>
            <a:ext cx="34403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>
                <a:latin typeface="taozhi.cn_PY" panose="02000500000000000000" pitchFamily="2" charset="0"/>
              </a:rPr>
              <a:t>nǐ </a:t>
            </a:r>
            <a:r>
              <a:rPr lang="en-US" altLang="zh-CN" sz="1200">
                <a:latin typeface="taozhi.cn_PY" panose="02000500000000000000" pitchFamily="2" charset="0"/>
              </a:rPr>
              <a:t> </a:t>
            </a:r>
            <a:r>
              <a:rPr lang="en-US" altLang="zh-CN" sz="1800">
                <a:latin typeface="taozhi.cn_PY" panose="02000500000000000000" pitchFamily="2" charset="0"/>
              </a:rPr>
              <a:t> xìng</a:t>
            </a:r>
            <a:r>
              <a:rPr lang="en-US" altLang="zh-CN" sz="1100">
                <a:latin typeface="taozhi.cn_PY" panose="02000500000000000000" pitchFamily="2" charset="0"/>
              </a:rPr>
              <a:t> </a:t>
            </a:r>
            <a:r>
              <a:rPr lang="en-US" altLang="zh-CN" sz="1800">
                <a:latin typeface="taozhi.cn_PY" panose="02000500000000000000" pitchFamily="2" charset="0"/>
              </a:rPr>
              <a:t>shén  me          wǒ xìng   lǐ</a:t>
            </a:r>
            <a:endParaRPr lang="zh-CN" altLang="en-US" sz="1800">
              <a:latin typeface="taozhi.cn_PY" panose="02000500000000000000" pitchFamily="2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774826" y="1431233"/>
            <a:ext cx="31550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>
                <a:latin typeface="taozhi.cn_PY" panose="02000500000000000000" pitchFamily="2" charset="0"/>
              </a:rPr>
              <a:t>shén  me    lǐ</a:t>
            </a:r>
            <a:r>
              <a:rPr lang="zh-CN" altLang="en-US" sz="1800">
                <a:latin typeface="taozhi.cn_PY" panose="02000500000000000000" pitchFamily="2" charset="0"/>
              </a:rPr>
              <a:t> </a:t>
            </a:r>
            <a:r>
              <a:rPr lang="en-US" altLang="zh-CN" sz="1800">
                <a:latin typeface="taozhi.cn_PY" panose="02000500000000000000" pitchFamily="2" charset="0"/>
              </a:rPr>
              <a:t>           mù    zǐ     lǐ</a:t>
            </a:r>
            <a:endParaRPr lang="zh-CN" altLang="en-US" sz="1800">
              <a:latin typeface="taozhi.cn_PY" panose="02000500000000000000" pitchFamily="2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892857" y="2057289"/>
            <a:ext cx="3844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>
                <a:latin typeface="taozhi.cn_PY" panose="02000500000000000000" pitchFamily="2" charset="0"/>
              </a:rPr>
              <a:t>tā </a:t>
            </a:r>
            <a:r>
              <a:rPr lang="en-US" altLang="zh-CN">
                <a:latin typeface="taozhi.cn_PY" panose="02000500000000000000" pitchFamily="2" charset="0"/>
              </a:rPr>
              <a:t> </a:t>
            </a:r>
            <a:r>
              <a:rPr lang="en-US" altLang="zh-CN" sz="900">
                <a:latin typeface="taozhi.cn_PY" panose="02000500000000000000" pitchFamily="2" charset="0"/>
              </a:rPr>
              <a:t> </a:t>
            </a:r>
            <a:r>
              <a:rPr lang="en-US" altLang="zh-CN" sz="1800">
                <a:latin typeface="taozhi.cn_PY" panose="02000500000000000000" pitchFamily="2" charset="0"/>
              </a:rPr>
              <a:t>xìng</a:t>
            </a:r>
            <a:r>
              <a:rPr lang="en-US" altLang="zh-CN">
                <a:latin typeface="taozhi.cn_PY" panose="02000500000000000000" pitchFamily="2" charset="0"/>
              </a:rPr>
              <a:t> </a:t>
            </a:r>
            <a:r>
              <a:rPr lang="en-US" altLang="zh-CN" sz="1800">
                <a:latin typeface="taozhi.cn_PY" panose="02000500000000000000" pitchFamily="2" charset="0"/>
              </a:rPr>
              <a:t>shén me            tā  xìng zhāng</a:t>
            </a:r>
            <a:endParaRPr lang="zh-CN" altLang="en-US" sz="1800">
              <a:latin typeface="taozhi.cn_PY" panose="02000500000000000000" pitchFamily="2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780556" y="2683345"/>
            <a:ext cx="36519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>
                <a:latin typeface="taozhi.cn_PY" panose="02000500000000000000" pitchFamily="2" charset="0"/>
              </a:rPr>
              <a:t>shén me zhāng</a:t>
            </a:r>
            <a:r>
              <a:rPr lang="zh-CN" altLang="en-US" sz="1800">
                <a:latin typeface="taozhi.cn_PY" panose="02000500000000000000" pitchFamily="2" charset="0"/>
              </a:rPr>
              <a:t> </a:t>
            </a:r>
            <a:r>
              <a:rPr lang="en-US" altLang="zh-CN" sz="1800">
                <a:latin typeface="taozhi.cn_PY" panose="02000500000000000000" pitchFamily="2" charset="0"/>
              </a:rPr>
              <a:t>   gōng cháng zhāng</a:t>
            </a:r>
            <a:endParaRPr lang="zh-CN" altLang="en-US" sz="1800">
              <a:latin typeface="taozhi.cn_PY" panose="02000500000000000000" pitchFamily="2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853203" y="3309401"/>
            <a:ext cx="31566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>
                <a:latin typeface="taozhi.cn_PY" panose="02000500000000000000" pitchFamily="2" charset="0"/>
              </a:rPr>
              <a:t>gǔ   yuè   hú           kǒu  tiān wú</a:t>
            </a:r>
            <a:endParaRPr lang="zh-CN" altLang="en-US" sz="1800">
              <a:latin typeface="taozhi.cn_PY" panose="02000500000000000000" pitchFamily="2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582465" y="3935457"/>
            <a:ext cx="3401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>
                <a:latin typeface="taozhi.cn_PY" panose="02000500000000000000" pitchFamily="2" charset="0"/>
              </a:rPr>
              <a:t>shuāng  rén</a:t>
            </a:r>
            <a:r>
              <a:rPr lang="en-US" altLang="zh-CN" sz="1100">
                <a:latin typeface="taozhi.cn_PY" panose="02000500000000000000" pitchFamily="2" charset="0"/>
              </a:rPr>
              <a:t>  </a:t>
            </a:r>
            <a:r>
              <a:rPr lang="en-US" altLang="zh-CN" sz="1800">
                <a:latin typeface="taozhi.cn_PY" panose="02000500000000000000" pitchFamily="2" charset="0"/>
              </a:rPr>
              <a:t> xú          yán </a:t>
            </a:r>
            <a:r>
              <a:rPr lang="en-US" altLang="zh-CN" sz="1050">
                <a:latin typeface="taozhi.cn_PY" panose="02000500000000000000" pitchFamily="2" charset="0"/>
              </a:rPr>
              <a:t>  </a:t>
            </a:r>
            <a:r>
              <a:rPr lang="en-US" altLang="zh-CN" sz="1800">
                <a:latin typeface="taozhi.cn_PY" panose="02000500000000000000" pitchFamily="2" charset="0"/>
              </a:rPr>
              <a:t>wǔ  </a:t>
            </a:r>
            <a:r>
              <a:rPr lang="en-US" altLang="zh-CN" sz="1000">
                <a:latin typeface="taozhi.cn_PY" panose="02000500000000000000" pitchFamily="2" charset="0"/>
              </a:rPr>
              <a:t>  </a:t>
            </a:r>
            <a:r>
              <a:rPr lang="en-US" altLang="zh-CN" sz="1800">
                <a:latin typeface="taozhi.cn_PY" panose="02000500000000000000" pitchFamily="2" charset="0"/>
              </a:rPr>
              <a:t>xǔ</a:t>
            </a:r>
            <a:endParaRPr lang="zh-CN" altLang="en-US" sz="1800">
              <a:latin typeface="taozhi.cn_PY" panose="02000500000000000000" pitchFamily="2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38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9" name="组合 164"/>
            <p:cNvGrpSpPr/>
            <p:nvPr/>
          </p:nvGrpSpPr>
          <p:grpSpPr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FF5D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5" name="燕尾形 9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FF5D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40" name="燕尾形 4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FF5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3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6" name="矩形 45"/>
          <p:cNvSpPr/>
          <p:nvPr/>
        </p:nvSpPr>
        <p:spPr>
          <a:xfrm>
            <a:off x="684064" y="75102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说一说</a:t>
            </a:r>
            <a:endParaRPr lang="zh-CN" altLang="en-US" sz="20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4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组合 164"/>
            <p:cNvGrpSpPr/>
            <p:nvPr/>
          </p:nvGrpSpPr>
          <p:grpSpPr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8FBB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燕尾形 12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8FBB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燕尾形 8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8FB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10" name="直接连接符 9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矩形 1"/>
          <p:cNvSpPr/>
          <p:nvPr/>
        </p:nvSpPr>
        <p:spPr>
          <a:xfrm>
            <a:off x="691684" y="75102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认一认</a:t>
            </a:r>
            <a:endParaRPr lang="zh-CN" altLang="en-US" sz="20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055182" y="1463366"/>
            <a:ext cx="1315504" cy="1404763"/>
          </a:xfrm>
          <a:prstGeom prst="roundRect">
            <a:avLst>
              <a:gd name="adj" fmla="val 10379"/>
            </a:avLst>
          </a:prstGeom>
          <a:effectLst>
            <a:outerShdw blurRad="38100" sx="102000" sy="102000" algn="ctr" rotWithShape="0">
              <a:prstClr val="black">
                <a:alpha val="50000"/>
              </a:prstClr>
            </a:outerShdw>
          </a:effectLst>
        </p:spPr>
      </p:pic>
      <p:grpSp>
        <p:nvGrpSpPr>
          <p:cNvPr id="53" name="组合 52"/>
          <p:cNvGrpSpPr/>
          <p:nvPr/>
        </p:nvGrpSpPr>
        <p:grpSpPr>
          <a:xfrm>
            <a:off x="6292732" y="3061807"/>
            <a:ext cx="1217024" cy="1576693"/>
            <a:chOff x="6783976" y="3287396"/>
            <a:chExt cx="1217024" cy="1576693"/>
          </a:xfrm>
        </p:grpSpPr>
        <p:sp>
          <p:nvSpPr>
            <p:cNvPr id="51" name="任意多边形 50"/>
            <p:cNvSpPr/>
            <p:nvPr/>
          </p:nvSpPr>
          <p:spPr>
            <a:xfrm>
              <a:off x="6783976" y="3287396"/>
              <a:ext cx="1217024" cy="1576693"/>
            </a:xfrm>
            <a:custGeom>
              <a:avLst/>
              <a:gdLst>
                <a:gd name="connsiteX0" fmla="*/ 0 w 1217024"/>
                <a:gd name="connsiteY0" fmla="*/ 0 h 1576693"/>
                <a:gd name="connsiteX1" fmla="*/ 1217024 w 1217024"/>
                <a:gd name="connsiteY1" fmla="*/ 0 h 1576693"/>
                <a:gd name="connsiteX2" fmla="*/ 1217024 w 1217024"/>
                <a:gd name="connsiteY2" fmla="*/ 1576693 h 1576693"/>
                <a:gd name="connsiteX3" fmla="*/ 1099483 w 1217024"/>
                <a:gd name="connsiteY3" fmla="*/ 1576693 h 1576693"/>
                <a:gd name="connsiteX4" fmla="*/ 1099483 w 1217024"/>
                <a:gd name="connsiteY4" fmla="*/ 1228088 h 1576693"/>
                <a:gd name="connsiteX5" fmla="*/ 963417 w 1217024"/>
                <a:gd name="connsiteY5" fmla="*/ 1228088 h 1576693"/>
                <a:gd name="connsiteX6" fmla="*/ 963417 w 1217024"/>
                <a:gd name="connsiteY6" fmla="*/ 1576693 h 1576693"/>
                <a:gd name="connsiteX7" fmla="*/ 817524 w 1217024"/>
                <a:gd name="connsiteY7" fmla="*/ 1576693 h 1576693"/>
                <a:gd name="connsiteX8" fmla="*/ 817524 w 1217024"/>
                <a:gd name="connsiteY8" fmla="*/ 1228088 h 1576693"/>
                <a:gd name="connsiteX9" fmla="*/ 681458 w 1217024"/>
                <a:gd name="connsiteY9" fmla="*/ 1228088 h 1576693"/>
                <a:gd name="connsiteX10" fmla="*/ 681458 w 1217024"/>
                <a:gd name="connsiteY10" fmla="*/ 1576693 h 1576693"/>
                <a:gd name="connsiteX11" fmla="*/ 535565 w 1217024"/>
                <a:gd name="connsiteY11" fmla="*/ 1576693 h 1576693"/>
                <a:gd name="connsiteX12" fmla="*/ 535565 w 1217024"/>
                <a:gd name="connsiteY12" fmla="*/ 1228088 h 1576693"/>
                <a:gd name="connsiteX13" fmla="*/ 399499 w 1217024"/>
                <a:gd name="connsiteY13" fmla="*/ 1228088 h 1576693"/>
                <a:gd name="connsiteX14" fmla="*/ 399499 w 1217024"/>
                <a:gd name="connsiteY14" fmla="*/ 1576693 h 1576693"/>
                <a:gd name="connsiteX15" fmla="*/ 253606 w 1217024"/>
                <a:gd name="connsiteY15" fmla="*/ 1576693 h 1576693"/>
                <a:gd name="connsiteX16" fmla="*/ 253606 w 1217024"/>
                <a:gd name="connsiteY16" fmla="*/ 1228089 h 1576693"/>
                <a:gd name="connsiteX17" fmla="*/ 117540 w 1217024"/>
                <a:gd name="connsiteY17" fmla="*/ 1228089 h 1576693"/>
                <a:gd name="connsiteX18" fmla="*/ 117540 w 1217024"/>
                <a:gd name="connsiteY18" fmla="*/ 1576693 h 1576693"/>
                <a:gd name="connsiteX19" fmla="*/ 0 w 1217024"/>
                <a:gd name="connsiteY19" fmla="*/ 1576693 h 1576693"/>
                <a:gd name="connsiteX20" fmla="*/ 0 w 1217024"/>
                <a:gd name="connsiteY20" fmla="*/ 0 h 1576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17024" h="1576693">
                  <a:moveTo>
                    <a:pt x="0" y="0"/>
                  </a:moveTo>
                  <a:lnTo>
                    <a:pt x="1217024" y="0"/>
                  </a:lnTo>
                  <a:lnTo>
                    <a:pt x="1217024" y="1576693"/>
                  </a:lnTo>
                  <a:lnTo>
                    <a:pt x="1099483" y="1576693"/>
                  </a:lnTo>
                  <a:lnTo>
                    <a:pt x="1099483" y="1228088"/>
                  </a:lnTo>
                  <a:lnTo>
                    <a:pt x="963417" y="1228088"/>
                  </a:lnTo>
                  <a:lnTo>
                    <a:pt x="963417" y="1576693"/>
                  </a:lnTo>
                  <a:lnTo>
                    <a:pt x="817524" y="1576693"/>
                  </a:lnTo>
                  <a:lnTo>
                    <a:pt x="817524" y="1228088"/>
                  </a:lnTo>
                  <a:lnTo>
                    <a:pt x="681458" y="1228088"/>
                  </a:lnTo>
                  <a:lnTo>
                    <a:pt x="681458" y="1576693"/>
                  </a:lnTo>
                  <a:lnTo>
                    <a:pt x="535565" y="1576693"/>
                  </a:lnTo>
                  <a:lnTo>
                    <a:pt x="535565" y="1228088"/>
                  </a:lnTo>
                  <a:lnTo>
                    <a:pt x="399499" y="1228088"/>
                  </a:lnTo>
                  <a:lnTo>
                    <a:pt x="399499" y="1576693"/>
                  </a:lnTo>
                  <a:lnTo>
                    <a:pt x="253606" y="1576693"/>
                  </a:lnTo>
                  <a:lnTo>
                    <a:pt x="253606" y="1228089"/>
                  </a:lnTo>
                  <a:lnTo>
                    <a:pt x="117540" y="1228089"/>
                  </a:lnTo>
                  <a:lnTo>
                    <a:pt x="117540" y="1576693"/>
                  </a:lnTo>
                  <a:lnTo>
                    <a:pt x="0" y="1576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5819B"/>
            </a:solidFill>
            <a:ln>
              <a:noFill/>
            </a:ln>
            <a:effectLst>
              <a:outerShdw blurRad="38100" sx="102000" sy="102000" algn="c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 cstate="email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6901516" y="3405011"/>
              <a:ext cx="981942" cy="938880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3415386" y="1356910"/>
            <a:ext cx="753181" cy="1205065"/>
            <a:chOff x="3415386" y="1356910"/>
            <a:chExt cx="753181" cy="1205065"/>
          </a:xfrm>
        </p:grpSpPr>
        <p:sp>
          <p:nvSpPr>
            <p:cNvPr id="39" name="文本框 38"/>
            <p:cNvSpPr txBox="1"/>
            <p:nvPr/>
          </p:nvSpPr>
          <p:spPr>
            <a:xfrm>
              <a:off x="3613083" y="1356910"/>
              <a:ext cx="34336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>
                  <a:latin typeface="taozhi.cn_PY" panose="02000500000000000000" pitchFamily="2" charset="0"/>
                  <a:ea typeface="GB Pinyinok-B" panose="02010601030101010101" pitchFamily="2" charset="-122"/>
                  <a:cs typeface="汉语拼音" panose="020B0604020202020204" pitchFamily="34" charset="0"/>
                </a:rPr>
                <a:t>lǐ</a:t>
              </a:r>
              <a:endParaRPr lang="en-US" altLang="zh-CN" sz="2400">
                <a:latin typeface="taozhi.cn_PY" panose="02000500000000000000" pitchFamily="2" charset="0"/>
                <a:ea typeface="GB Pinyinok-B" panose="02010601030101010101" pitchFamily="2" charset="-122"/>
                <a:cs typeface="汉语拼音" panose="020B0604020202020204" pitchFamily="34" charset="0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3415386" y="1827173"/>
              <a:ext cx="734802" cy="734802"/>
              <a:chOff x="3635896" y="1146973"/>
              <a:chExt cx="936104" cy="936104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3635896" y="1146973"/>
                <a:ext cx="936104" cy="936104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D8CA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8" name="直接连接符 37"/>
              <p:cNvCxnSpPr/>
              <p:nvPr/>
            </p:nvCxnSpPr>
            <p:spPr>
              <a:xfrm>
                <a:off x="3635896" y="1615025"/>
                <a:ext cx="93610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rgbClr val="D8CACA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 rot="5400000">
                <a:off x="3635896" y="1615025"/>
                <a:ext cx="93610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rgbClr val="D8CACA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30" name="文本框 29"/>
            <p:cNvSpPr txBox="1"/>
            <p:nvPr/>
          </p:nvSpPr>
          <p:spPr>
            <a:xfrm>
              <a:off x="3419644" y="1782007"/>
              <a:ext cx="74892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400">
                  <a:latin typeface="楷体" panose="02010609060101010101" pitchFamily="49" charset="-122"/>
                  <a:ea typeface="楷体" panose="02010609060101010101" pitchFamily="49" charset="-122"/>
                </a:rPr>
                <a:t>李</a:t>
              </a:r>
              <a:endParaRPr lang="zh-CN" altLang="en-US" sz="4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647444" y="1356910"/>
            <a:ext cx="1000594" cy="1205065"/>
            <a:chOff x="4647444" y="1356910"/>
            <a:chExt cx="1000594" cy="1205065"/>
          </a:xfrm>
        </p:grpSpPr>
        <p:sp>
          <p:nvSpPr>
            <p:cNvPr id="40" name="文本框 39"/>
            <p:cNvSpPr txBox="1"/>
            <p:nvPr/>
          </p:nvSpPr>
          <p:spPr>
            <a:xfrm>
              <a:off x="4647444" y="1356910"/>
              <a:ext cx="10005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>
                  <a:latin typeface="taozhi.cn_PY" panose="02000500000000000000" pitchFamily="2" charset="0"/>
                  <a:ea typeface="GB Pinyinok-B" panose="02010601030101010101" pitchFamily="2" charset="-122"/>
                  <a:cs typeface="汉语拼音" panose="020B0604020202020204" pitchFamily="34" charset="0"/>
                </a:rPr>
                <a:t>zhāng</a:t>
              </a:r>
              <a:endParaRPr lang="en-US" altLang="zh-CN" sz="2400">
                <a:latin typeface="taozhi.cn_PY" panose="02000500000000000000" pitchFamily="2" charset="0"/>
                <a:ea typeface="GB Pinyinok-B" panose="02010601030101010101" pitchFamily="2" charset="-122"/>
                <a:cs typeface="汉语拼音" panose="020B0604020202020204" pitchFamily="34" charset="0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4779366" y="1827173"/>
              <a:ext cx="734802" cy="734802"/>
              <a:chOff x="3635896" y="1146973"/>
              <a:chExt cx="936104" cy="936104"/>
            </a:xfrm>
          </p:grpSpPr>
          <p:sp>
            <p:nvSpPr>
              <p:cNvPr id="47" name="矩形 46"/>
              <p:cNvSpPr/>
              <p:nvPr/>
            </p:nvSpPr>
            <p:spPr>
              <a:xfrm>
                <a:off x="3635896" y="1146973"/>
                <a:ext cx="936104" cy="936104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D8CA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8" name="直接连接符 47"/>
              <p:cNvCxnSpPr/>
              <p:nvPr/>
            </p:nvCxnSpPr>
            <p:spPr>
              <a:xfrm>
                <a:off x="3635896" y="1615025"/>
                <a:ext cx="93610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rgbClr val="D8CACA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 rot="5400000">
                <a:off x="3635896" y="1615025"/>
                <a:ext cx="93610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rgbClr val="D8CACA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31" name="文本框 30"/>
            <p:cNvSpPr txBox="1"/>
            <p:nvPr/>
          </p:nvSpPr>
          <p:spPr>
            <a:xfrm>
              <a:off x="4784710" y="1769974"/>
              <a:ext cx="74892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400">
                  <a:latin typeface="楷体" panose="02010609060101010101" pitchFamily="49" charset="-122"/>
                  <a:ea typeface="楷体" panose="02010609060101010101" pitchFamily="49" charset="-122"/>
                </a:rPr>
                <a:t>张</a:t>
              </a:r>
              <a:endParaRPr lang="zh-CN" altLang="en-US" sz="4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415386" y="2808520"/>
            <a:ext cx="765431" cy="1216495"/>
            <a:chOff x="3415386" y="2808520"/>
            <a:chExt cx="765431" cy="1216495"/>
          </a:xfrm>
        </p:grpSpPr>
        <p:sp>
          <p:nvSpPr>
            <p:cNvPr id="41" name="文本框 40"/>
            <p:cNvSpPr txBox="1"/>
            <p:nvPr/>
          </p:nvSpPr>
          <p:spPr>
            <a:xfrm>
              <a:off x="3544893" y="2808520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>
                  <a:latin typeface="taozhi.cn_PY" panose="02000500000000000000" pitchFamily="2" charset="0"/>
                  <a:ea typeface="GB Pinyinok-B" panose="02010601030101010101" pitchFamily="2" charset="-122"/>
                  <a:cs typeface="汉语拼音" panose="020B0604020202020204" pitchFamily="34" charset="0"/>
                </a:rPr>
                <a:t>gǔ</a:t>
              </a:r>
              <a:endParaRPr lang="en-US" altLang="zh-CN" sz="2400">
                <a:latin typeface="taozhi.cn_PY" panose="02000500000000000000" pitchFamily="2" charset="0"/>
                <a:ea typeface="GB Pinyinok-B" panose="02010601030101010101" pitchFamily="2" charset="-122"/>
                <a:cs typeface="汉语拼音" panose="020B0604020202020204" pitchFamily="34" charset="0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3415386" y="3290213"/>
              <a:ext cx="734802" cy="734802"/>
              <a:chOff x="3635896" y="1146973"/>
              <a:chExt cx="936104" cy="936104"/>
            </a:xfrm>
          </p:grpSpPr>
          <p:sp>
            <p:nvSpPr>
              <p:cNvPr id="52" name="矩形 51"/>
              <p:cNvSpPr/>
              <p:nvPr/>
            </p:nvSpPr>
            <p:spPr>
              <a:xfrm>
                <a:off x="3635896" y="1146973"/>
                <a:ext cx="936104" cy="936104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D8CA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4" name="直接连接符 53"/>
              <p:cNvCxnSpPr/>
              <p:nvPr/>
            </p:nvCxnSpPr>
            <p:spPr>
              <a:xfrm>
                <a:off x="3635896" y="1615025"/>
                <a:ext cx="93610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rgbClr val="D8CACA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 rot="5400000">
                <a:off x="3635896" y="1615025"/>
                <a:ext cx="93610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rgbClr val="D8CACA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32" name="文本框 31"/>
            <p:cNvSpPr txBox="1"/>
            <p:nvPr/>
          </p:nvSpPr>
          <p:spPr>
            <a:xfrm>
              <a:off x="3431894" y="3236824"/>
              <a:ext cx="74892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400">
                  <a:latin typeface="楷体" panose="02010609060101010101" pitchFamily="49" charset="-122"/>
                  <a:ea typeface="楷体" panose="02010609060101010101" pitchFamily="49" charset="-122"/>
                </a:rPr>
                <a:t>古</a:t>
              </a:r>
              <a:endParaRPr lang="zh-CN" altLang="en-US" sz="4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779366" y="2808520"/>
            <a:ext cx="757237" cy="1216495"/>
            <a:chOff x="4779366" y="2808520"/>
            <a:chExt cx="757237" cy="1216495"/>
          </a:xfrm>
        </p:grpSpPr>
        <p:sp>
          <p:nvSpPr>
            <p:cNvPr id="42" name="文本框 41"/>
            <p:cNvSpPr txBox="1"/>
            <p:nvPr/>
          </p:nvSpPr>
          <p:spPr>
            <a:xfrm>
              <a:off x="4839189" y="2808520"/>
              <a:ext cx="57900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>
                  <a:latin typeface="taozhi.cn_PY" panose="02000500000000000000" pitchFamily="2" charset="0"/>
                  <a:ea typeface="GB Pinyinok-B" panose="02010601030101010101" pitchFamily="2" charset="-122"/>
                  <a:cs typeface="汉语拼音" panose="020B0604020202020204" pitchFamily="34" charset="0"/>
                </a:rPr>
                <a:t>wú</a:t>
              </a:r>
              <a:endParaRPr lang="en-US" altLang="zh-CN" sz="2400">
                <a:latin typeface="taozhi.cn_PY" panose="02000500000000000000" pitchFamily="2" charset="0"/>
                <a:ea typeface="GB Pinyinok-B" panose="02010601030101010101" pitchFamily="2" charset="-122"/>
                <a:cs typeface="汉语拼音" panose="020B0604020202020204" pitchFamily="34" charset="0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4779366" y="3290213"/>
              <a:ext cx="734802" cy="734802"/>
              <a:chOff x="3635896" y="1146973"/>
              <a:chExt cx="936104" cy="936104"/>
            </a:xfrm>
          </p:grpSpPr>
          <p:sp>
            <p:nvSpPr>
              <p:cNvPr id="57" name="矩形 56"/>
              <p:cNvSpPr/>
              <p:nvPr/>
            </p:nvSpPr>
            <p:spPr>
              <a:xfrm>
                <a:off x="3635896" y="1146973"/>
                <a:ext cx="936104" cy="936104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D8CA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8" name="直接连接符 57"/>
              <p:cNvCxnSpPr/>
              <p:nvPr/>
            </p:nvCxnSpPr>
            <p:spPr>
              <a:xfrm>
                <a:off x="3635896" y="1615025"/>
                <a:ext cx="93610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rgbClr val="D8CACA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 rot="5400000">
                <a:off x="3635896" y="1615025"/>
                <a:ext cx="93610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rgbClr val="D8CACA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33" name="文本框 32"/>
            <p:cNvSpPr txBox="1"/>
            <p:nvPr/>
          </p:nvSpPr>
          <p:spPr>
            <a:xfrm>
              <a:off x="4787680" y="3236824"/>
              <a:ext cx="74892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400">
                  <a:latin typeface="楷体" panose="02010609060101010101" pitchFamily="49" charset="-122"/>
                  <a:ea typeface="楷体" panose="02010609060101010101" pitchFamily="49" charset="-122"/>
                </a:rPr>
                <a:t>吴</a:t>
              </a:r>
              <a:endParaRPr lang="zh-CN" altLang="en-US" sz="4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圆角矩形 57"/>
          <p:cNvSpPr/>
          <p:nvPr/>
        </p:nvSpPr>
        <p:spPr>
          <a:xfrm>
            <a:off x="1149249" y="1304926"/>
            <a:ext cx="4043101" cy="3465194"/>
          </a:xfrm>
          <a:prstGeom prst="roundRect">
            <a:avLst>
              <a:gd name="adj" fmla="val 7710"/>
            </a:avLst>
          </a:prstGeom>
          <a:solidFill>
            <a:schemeClr val="bg1"/>
          </a:solidFill>
          <a:ln w="19050"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3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" name="组合 164"/>
            <p:cNvGrpSpPr/>
            <p:nvPr/>
          </p:nvGrpSpPr>
          <p:grpSpPr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FF5D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" name="燕尾形 9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FF5D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" name="燕尾形 4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FF5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6" name="直接连接符 5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矩形 10"/>
          <p:cNvSpPr/>
          <p:nvPr/>
        </p:nvSpPr>
        <p:spPr>
          <a:xfrm>
            <a:off x="684064" y="75102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读一读</a:t>
            </a:r>
            <a:endParaRPr lang="zh-CN" altLang="en-US" sz="20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401404" y="2290884"/>
            <a:ext cx="615553" cy="140038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spc="600" dirty="0">
                <a:latin typeface="黑体" panose="02010609060101010101" pitchFamily="49" charset="-122"/>
                <a:ea typeface="黑体" panose="02010609060101010101" pitchFamily="49" charset="-122"/>
              </a:rPr>
              <a:t>姓氏歌</a:t>
            </a:r>
            <a:endParaRPr lang="zh-CN" altLang="en-US" sz="2800" spc="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147278" y="1448012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你姓什么？我姓李。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47278" y="1976487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什么李？木子李。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147278" y="2504962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他姓什么？他姓张。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147278" y="3033437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什么张？弓长张。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147278" y="3561912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古月胡，口天吴。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147278" y="4090387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双人徐，言午许。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5372100" y="1055121"/>
            <a:ext cx="2729607" cy="3090705"/>
            <a:chOff x="5743575" y="1055121"/>
            <a:chExt cx="2729607" cy="3090705"/>
          </a:xfrm>
        </p:grpSpPr>
        <p:sp>
          <p:nvSpPr>
            <p:cNvPr id="20" name="圆角矩形 19"/>
            <p:cNvSpPr/>
            <p:nvPr/>
          </p:nvSpPr>
          <p:spPr>
            <a:xfrm>
              <a:off x="5743575" y="1297107"/>
              <a:ext cx="2337370" cy="2848719"/>
            </a:xfrm>
            <a:prstGeom prst="roundRect">
              <a:avLst>
                <a:gd name="adj" fmla="val 6841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6396735" y="1453727"/>
              <a:ext cx="1031051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20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说一说</a:t>
              </a:r>
              <a:endParaRPr lang="zh-CN" altLang="en-US" sz="22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6113194" y="1953627"/>
              <a:ext cx="1723549" cy="2047090"/>
              <a:chOff x="6166088" y="1953627"/>
              <a:chExt cx="1723549" cy="2047090"/>
            </a:xfrm>
          </p:grpSpPr>
          <p:cxnSp>
            <p:nvCxnSpPr>
              <p:cNvPr id="26" name="直接连接符 25"/>
              <p:cNvCxnSpPr/>
              <p:nvPr/>
            </p:nvCxnSpPr>
            <p:spPr>
              <a:xfrm>
                <a:off x="6918548" y="2886617"/>
                <a:ext cx="558577" cy="0"/>
              </a:xfrm>
              <a:prstGeom prst="line">
                <a:avLst/>
              </a:prstGeom>
              <a:ln w="158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6918548" y="3415092"/>
                <a:ext cx="558577" cy="0"/>
              </a:xfrm>
              <a:prstGeom prst="line">
                <a:avLst/>
              </a:prstGeom>
              <a:ln w="158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>
                <a:off x="6343650" y="3943567"/>
                <a:ext cx="1133475" cy="0"/>
              </a:xfrm>
              <a:prstGeom prst="line">
                <a:avLst/>
              </a:prstGeom>
              <a:ln w="158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文本框 50"/>
              <p:cNvSpPr txBox="1"/>
              <p:nvPr/>
            </p:nvSpPr>
            <p:spPr>
              <a:xfrm>
                <a:off x="6166088" y="1953627"/>
                <a:ext cx="1723549" cy="461665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r>
                  <a:rPr lang="zh-CN" altLang="en-US" sz="2400">
                    <a:latin typeface="楷体" panose="02010609060101010101" pitchFamily="49" charset="-122"/>
                    <a:ea typeface="楷体" panose="02010609060101010101" pitchFamily="49" charset="-122"/>
                  </a:rPr>
                  <a:t>你姓什么？</a:t>
                </a:r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6166088" y="2482102"/>
                <a:ext cx="1723549" cy="461665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r>
                  <a:rPr lang="zh-CN" altLang="en-US" sz="2400">
                    <a:latin typeface="楷体" panose="02010609060101010101" pitchFamily="49" charset="-122"/>
                    <a:ea typeface="楷体" panose="02010609060101010101" pitchFamily="49" charset="-122"/>
                  </a:rPr>
                  <a:t>我姓    。</a:t>
                </a:r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>
                <a:off x="6166088" y="3010577"/>
                <a:ext cx="1723549" cy="461665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r>
                  <a:rPr lang="zh-CN" altLang="en-US" sz="2400">
                    <a:latin typeface="楷体" panose="02010609060101010101" pitchFamily="49" charset="-122"/>
                    <a:ea typeface="楷体" panose="02010609060101010101" pitchFamily="49" charset="-122"/>
                  </a:rPr>
                  <a:t>什么    ？</a:t>
                </a:r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>
                <a:off x="6166088" y="3539052"/>
                <a:ext cx="1723549" cy="461665"/>
              </a:xfrm>
              <a:prstGeom prst="rect">
                <a:avLst/>
              </a:prstGeom>
              <a:noFill/>
            </p:spPr>
            <p:txBody>
              <a:bodyPr vert="horz" rtlCol="0">
                <a:spAutoFit/>
              </a:bodyPr>
              <a:lstStyle/>
              <a:p>
                <a:r>
                  <a:rPr lang="zh-CN" altLang="en-US" sz="2400">
                    <a:latin typeface="楷体" panose="02010609060101010101" pitchFamily="49" charset="-122"/>
                    <a:ea typeface="楷体" panose="02010609060101010101" pitchFamily="49" charset="-122"/>
                  </a:rPr>
                  <a:t>        。</a:t>
                </a:r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7607771" y="1055121"/>
              <a:ext cx="865411" cy="864000"/>
            </a:xfrm>
            <a:prstGeom prst="ellipse">
              <a:avLst/>
            </a:prstGeom>
            <a:solidFill>
              <a:srgbClr val="E67300"/>
            </a:solidFill>
            <a:ln>
              <a:solidFill>
                <a:srgbClr val="FEFEF2"/>
              </a:solidFill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圆角矩形 19"/>
          <p:cNvSpPr/>
          <p:nvPr/>
        </p:nvSpPr>
        <p:spPr>
          <a:xfrm>
            <a:off x="5516880" y="1289487"/>
            <a:ext cx="2337370" cy="3518733"/>
          </a:xfrm>
          <a:prstGeom prst="roundRect">
            <a:avLst>
              <a:gd name="adj" fmla="val 6841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圆角矩形 44"/>
          <p:cNvSpPr/>
          <p:nvPr/>
        </p:nvSpPr>
        <p:spPr>
          <a:xfrm>
            <a:off x="1172109" y="1304926"/>
            <a:ext cx="4043101" cy="3495674"/>
          </a:xfrm>
          <a:prstGeom prst="roundRect">
            <a:avLst>
              <a:gd name="adj" fmla="val 7252"/>
            </a:avLst>
          </a:prstGeom>
          <a:solidFill>
            <a:schemeClr val="bg1"/>
          </a:solidFill>
          <a:ln w="19050"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3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" name="组合 164"/>
            <p:cNvGrpSpPr/>
            <p:nvPr/>
          </p:nvGrpSpPr>
          <p:grpSpPr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FF5D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" name="燕尾形 9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FF5D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" name="燕尾形 4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FF5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6" name="直接连接符 5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矩形 10"/>
          <p:cNvSpPr/>
          <p:nvPr/>
        </p:nvSpPr>
        <p:spPr>
          <a:xfrm>
            <a:off x="684064" y="75102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读一读</a:t>
            </a:r>
            <a:endParaRPr lang="zh-CN" altLang="en-US" sz="20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705563" y="1433163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章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立早章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705563" y="210284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吕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双口吕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705563" y="2772517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林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双木林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705563" y="344219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陈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耳东陈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705563" y="4111871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黄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草头黄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401404" y="2290884"/>
            <a:ext cx="615553" cy="140038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spc="600">
                <a:latin typeface="黑体" panose="02010609060101010101" pitchFamily="49" charset="-122"/>
                <a:ea typeface="黑体" panose="02010609060101010101" pitchFamily="49" charset="-122"/>
              </a:rPr>
              <a:t>姓氏歌</a:t>
            </a:r>
            <a:endParaRPr lang="zh-CN" altLang="en-US" sz="2800" spc="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170138" y="1470872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你姓什么？我姓李。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170138" y="1999347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什么李？木子李。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170138" y="2527822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他姓什么？他姓张。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170138" y="3056297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什么张？弓长张。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170138" y="3584772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古月胡，口天吴。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170138" y="4113247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双人徐，言午许。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1"/>
      <p:bldP spid="22" grpId="2"/>
      <p:bldP spid="23" grpId="3"/>
      <p:bldP spid="24" grpId="4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3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" name="组合 164"/>
            <p:cNvGrpSpPr/>
            <p:nvPr/>
          </p:nvGrpSpPr>
          <p:grpSpPr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32B9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" name="燕尾形 9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32B9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" name="燕尾形 4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32B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6" name="直接连接符 5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矩形 10"/>
          <p:cNvSpPr/>
          <p:nvPr/>
        </p:nvSpPr>
        <p:spPr>
          <a:xfrm>
            <a:off x="691684" y="75102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做游戏</a:t>
            </a:r>
            <a:endParaRPr lang="zh-CN" altLang="en-US" sz="20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92668" y="1560300"/>
            <a:ext cx="3988882" cy="2154450"/>
            <a:chOff x="792668" y="1560300"/>
            <a:chExt cx="3988882" cy="2154450"/>
          </a:xfrm>
        </p:grpSpPr>
        <p:sp>
          <p:nvSpPr>
            <p:cNvPr id="22" name="任意多边形: 形状 21"/>
            <p:cNvSpPr/>
            <p:nvPr/>
          </p:nvSpPr>
          <p:spPr>
            <a:xfrm>
              <a:off x="936445" y="1728575"/>
              <a:ext cx="3845105" cy="1976650"/>
            </a:xfrm>
            <a:custGeom>
              <a:avLst/>
              <a:gdLst>
                <a:gd name="connsiteX0" fmla="*/ 38100 w 6372225"/>
                <a:gd name="connsiteY0" fmla="*/ 19050 h 1031435"/>
                <a:gd name="connsiteX1" fmla="*/ 3067050 w 6372225"/>
                <a:gd name="connsiteY1" fmla="*/ 76200 h 1031435"/>
                <a:gd name="connsiteX2" fmla="*/ 6372225 w 6372225"/>
                <a:gd name="connsiteY2" fmla="*/ 0 h 1031435"/>
                <a:gd name="connsiteX3" fmla="*/ 6276975 w 6372225"/>
                <a:gd name="connsiteY3" fmla="*/ 463550 h 1031435"/>
                <a:gd name="connsiteX4" fmla="*/ 6305550 w 6372225"/>
                <a:gd name="connsiteY4" fmla="*/ 1028700 h 1031435"/>
                <a:gd name="connsiteX5" fmla="*/ 3057525 w 6372225"/>
                <a:gd name="connsiteY5" fmla="*/ 1000125 h 1031435"/>
                <a:gd name="connsiteX6" fmla="*/ 0 w 6372225"/>
                <a:gd name="connsiteY6" fmla="*/ 942975 h 1031435"/>
                <a:gd name="connsiteX7" fmla="*/ 38100 w 6372225"/>
                <a:gd name="connsiteY7" fmla="*/ 19050 h 1031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72225" h="1031435">
                  <a:moveTo>
                    <a:pt x="38100" y="19050"/>
                  </a:moveTo>
                  <a:cubicBezTo>
                    <a:pt x="606425" y="-11113"/>
                    <a:pt x="2011363" y="79375"/>
                    <a:pt x="3067050" y="76200"/>
                  </a:cubicBezTo>
                  <a:cubicBezTo>
                    <a:pt x="4122737" y="73025"/>
                    <a:pt x="5959475" y="82550"/>
                    <a:pt x="6372225" y="0"/>
                  </a:cubicBezTo>
                  <a:cubicBezTo>
                    <a:pt x="6340475" y="82550"/>
                    <a:pt x="6305550" y="234950"/>
                    <a:pt x="6276975" y="463550"/>
                  </a:cubicBezTo>
                  <a:cubicBezTo>
                    <a:pt x="6248400" y="692150"/>
                    <a:pt x="6291262" y="931863"/>
                    <a:pt x="6305550" y="1028700"/>
                  </a:cubicBezTo>
                  <a:cubicBezTo>
                    <a:pt x="5797550" y="1039812"/>
                    <a:pt x="4108450" y="1014413"/>
                    <a:pt x="3057525" y="1000125"/>
                  </a:cubicBezTo>
                  <a:cubicBezTo>
                    <a:pt x="2006600" y="985838"/>
                    <a:pt x="590550" y="919162"/>
                    <a:pt x="0" y="942975"/>
                  </a:cubicBezTo>
                  <a:lnTo>
                    <a:pt x="38100" y="19050"/>
                  </a:ln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accent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3" name="图形 22"/>
            <p:cNvPicPr>
              <a:picLocks noChangeAspect="1"/>
            </p:cNvPicPr>
            <p:nvPr/>
          </p:nvPicPr>
          <p:blipFill>
            <a:blip/>
            <a:stretch>
              <a:fillRect/>
            </a:stretch>
          </p:blipFill>
          <p:spPr>
            <a:xfrm>
              <a:off x="792668" y="1560300"/>
              <a:ext cx="309903" cy="2154450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243246" y="2099892"/>
              <a:ext cx="3352200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600" dirty="0">
                  <a:latin typeface="楷体" panose="02010609060101010101" pitchFamily="49" charset="-122"/>
                  <a:ea typeface="楷体" panose="02010609060101010101" pitchFamily="49" charset="-122"/>
                </a:rPr>
                <a:t>你姓什么？</a:t>
              </a:r>
              <a:r>
                <a:rPr lang="en-US" altLang="zh-CN" sz="26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600" dirty="0">
                  <a:latin typeface="楷体" panose="02010609060101010101" pitchFamily="49" charset="-122"/>
                  <a:ea typeface="楷体" panose="02010609060101010101" pitchFamily="49" charset="-122"/>
                </a:rPr>
                <a:t>我姓方。</a:t>
              </a:r>
              <a:endPara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254534" y="2781409"/>
              <a:ext cx="3352200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600" dirty="0">
                  <a:latin typeface="楷体" panose="02010609060101010101" pitchFamily="49" charset="-122"/>
                  <a:ea typeface="楷体" panose="02010609060101010101" pitchFamily="49" charset="-122"/>
                </a:rPr>
                <a:t>什么方？</a:t>
              </a:r>
              <a:r>
                <a:rPr lang="en-US" altLang="zh-CN" sz="26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600" dirty="0">
                  <a:latin typeface="楷体" panose="02010609060101010101" pitchFamily="49" charset="-122"/>
                  <a:ea typeface="楷体" panose="02010609060101010101" pitchFamily="49" charset="-122"/>
                </a:rPr>
                <a:t>方向的方。</a:t>
              </a:r>
              <a:endPara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046107" y="1713394"/>
            <a:ext cx="3299360" cy="1432050"/>
            <a:chOff x="5132354" y="1537728"/>
            <a:chExt cx="3299360" cy="1432050"/>
          </a:xfrm>
        </p:grpSpPr>
        <p:sp>
          <p:nvSpPr>
            <p:cNvPr id="20" name="圆角矩形 19"/>
            <p:cNvSpPr/>
            <p:nvPr/>
          </p:nvSpPr>
          <p:spPr>
            <a:xfrm>
              <a:off x="5132354" y="1959900"/>
              <a:ext cx="2660276" cy="1009878"/>
            </a:xfrm>
            <a:prstGeom prst="roundRect">
              <a:avLst>
                <a:gd name="adj" fmla="val 10266"/>
              </a:avLst>
            </a:prstGeom>
            <a:solidFill>
              <a:schemeClr val="bg1"/>
            </a:solidFill>
            <a:ln w="158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191595" y="1995686"/>
              <a:ext cx="2723823" cy="9725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200" dirty="0">
                  <a:latin typeface="楷体" panose="02010609060101010101" pitchFamily="49" charset="-122"/>
                  <a:ea typeface="楷体" panose="02010609060101010101" pitchFamily="49" charset="-122"/>
                </a:rPr>
                <a:t>介绍自己姓什么，</a:t>
              </a:r>
              <a:endParaRPr lang="en-US" altLang="zh-CN" sz="2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200" dirty="0">
                  <a:latin typeface="楷体" panose="02010609060101010101" pitchFamily="49" charset="-122"/>
                  <a:ea typeface="楷体" panose="02010609060101010101" pitchFamily="49" charset="-122"/>
                </a:rPr>
                <a:t>可以用不同的方法。</a:t>
              </a:r>
              <a:endPara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 rot="21240000">
              <a:off x="7468472" y="1537728"/>
              <a:ext cx="963242" cy="963242"/>
            </a:xfrm>
            <a:prstGeom prst="ellipse">
              <a:avLst/>
            </a:prstGeom>
            <a:solidFill>
              <a:srgbClr val="0070C0"/>
            </a:solidFill>
            <a:ln w="15875">
              <a:solidFill>
                <a:srgbClr val="FEFEF2"/>
              </a:solidFill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1219" y="-21737"/>
            <a:ext cx="1539798" cy="1214317"/>
            <a:chOff x="323528" y="133271"/>
            <a:chExt cx="1539798" cy="1214317"/>
          </a:xfrm>
        </p:grpSpPr>
        <p:pic>
          <p:nvPicPr>
            <p:cNvPr id="3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" name="组合 164"/>
            <p:cNvGrpSpPr/>
            <p:nvPr/>
          </p:nvGrpSpPr>
          <p:grpSpPr>
            <a:xfrm>
              <a:off x="416311" y="910300"/>
              <a:ext cx="1447015" cy="437288"/>
              <a:chOff x="3430455" y="2600130"/>
              <a:chExt cx="2620551" cy="517286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" name="燕尾形 9"/>
              <p:cNvSpPr/>
              <p:nvPr/>
            </p:nvSpPr>
            <p:spPr>
              <a:xfrm rot="10800000">
                <a:off x="5669621" y="2600136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" name="燕尾形 4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6" name="直接连接符 5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矩形 10"/>
          <p:cNvSpPr/>
          <p:nvPr/>
        </p:nvSpPr>
        <p:spPr>
          <a:xfrm>
            <a:off x="684064" y="75102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写一写</a:t>
            </a:r>
            <a:endParaRPr lang="zh-CN" altLang="en-US" sz="20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971224" y="1524001"/>
            <a:ext cx="2701710" cy="270171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1335652" y="1526178"/>
            <a:ext cx="2825320" cy="2773680"/>
            <a:chOff x="1049718" y="1678367"/>
            <a:chExt cx="3441300" cy="3378401"/>
          </a:xfrm>
        </p:grpSpPr>
      </p:grpSp>
    </p:spTree>
  </p:cSld>
  <p:clrMapOvr>
    <a:masterClrMapping/>
  </p:clrMapOvr>
  <p:transition>
    <p:fade/>
  </p:transition>
</p:sld>
</file>

<file path=ppt/tags/tag1.xml><?xml version="1.0" encoding="utf-8"?>
<p:tagLst xmlns:p="http://schemas.openxmlformats.org/presentationml/2006/main">
  <p:tag name="AS_NET" val="4.0.30319.42000"/>
  <p:tag name="AS_OS" val="Unix 3.10 unknown"/>
  <p:tag name="AS_RELEASE_DATE" val="2020.11.30"/>
  <p:tag name="AS_TITLE" val="Aspose.Slides for Java"/>
  <p:tag name="AS_VERSION" val="20.11"/>
  <p:tag name="ISPRING_RESOURCE_PATHS_HASH_PRESENTER" val="16a37615cb131f4f2a74150eee2921c52c775a"/>
  <p:tag name="KSO_WPP_MARK_KEY" val="987b5126-1d51-435a-afac-ab10a4f6d8d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685</Words>
  <Application>WPS 演示</Application>
  <PresentationFormat>全屏显示(16:9)</PresentationFormat>
  <Paragraphs>137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楷体</vt:lpstr>
      <vt:lpstr>黑体</vt:lpstr>
      <vt:lpstr>taozhi.cn_PY</vt:lpstr>
      <vt:lpstr>Sitka Text</vt:lpstr>
      <vt:lpstr>GB Pinyinok-B</vt:lpstr>
      <vt:lpstr>汉语拼音</vt:lpstr>
      <vt:lpstr>Arial</vt:lpstr>
      <vt:lpstr>Calibri</vt:lpstr>
      <vt:lpstr>Arial Unicode MS</vt:lpstr>
      <vt:lpstr>Calibri Light</vt:lpstr>
      <vt:lpstr>Segoe Print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2022-06-21T16:45:00Z</cp:lastPrinted>
  <dcterms:created xsi:type="dcterms:W3CDTF">2022-06-21T16:45:00Z</dcterms:created>
  <dcterms:modified xsi:type="dcterms:W3CDTF">2023-01-15T10:32:29Z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54E36142C0FC46F7828F571677C3B45D</vt:lpwstr>
  </property>
  <property fmtid="{D5CDD505-2E9C-101B-9397-08002B2CF9AE}" pid="3" name="KSOProductBuildVer">
    <vt:lpwstr>2052-11.1.0.13703</vt:lpwstr>
  </property>
</Properties>
</file>