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94" r:id="rId8"/>
    <p:sldId id="262" r:id="rId9"/>
    <p:sldId id="263" r:id="rId10"/>
    <p:sldId id="264" r:id="rId11"/>
    <p:sldId id="307" r:id="rId12"/>
    <p:sldId id="303" r:id="rId13"/>
    <p:sldId id="265" r:id="rId14"/>
    <p:sldId id="295" r:id="rId15"/>
    <p:sldId id="271" r:id="rId16"/>
    <p:sldId id="304" r:id="rId17"/>
    <p:sldId id="279" r:id="rId18"/>
    <p:sldId id="281" r:id="rId19"/>
    <p:sldId id="305" r:id="rId20"/>
    <p:sldId id="296" r:id="rId21"/>
    <p:sldId id="283" r:id="rId22"/>
    <p:sldId id="297" r:id="rId23"/>
    <p:sldId id="285" r:id="rId24"/>
    <p:sldId id="298" r:id="rId25"/>
    <p:sldId id="288" r:id="rId26"/>
    <p:sldId id="299" r:id="rId27"/>
    <p:sldId id="290" r:id="rId28"/>
  </p:sldIdLst>
  <p:sldSz cx="12192000" cy="6858000"/>
  <p:notesSz cx="6858000" cy="9144000"/>
  <p:custDataLst>
    <p:tags r:id="rId32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6335" userDrawn="1">
          <p15:clr>
            <a:srgbClr val="A4A3A4"/>
          </p15:clr>
        </p15:guide>
        <p15:guide id="3" pos="13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41" autoAdjust="0"/>
    <p:restoredTop sz="94660"/>
  </p:normalViewPr>
  <p:slideViewPr>
    <p:cSldViewPr>
      <p:cViewPr>
        <p:scale>
          <a:sx n="100" d="100"/>
          <a:sy n="100" d="100"/>
        </p:scale>
        <p:origin x="-1032" y="-432"/>
      </p:cViewPr>
      <p:guideLst>
        <p:guide orient="horz" pos="2206"/>
        <p:guide pos="6335"/>
        <p:guide pos="133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5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8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09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4909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09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9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67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28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email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C2372-0927-4873-B8A4-B1D1E29C1C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AF8DC-20F2-49BF-B11F-C9CC37C7D9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09B58-56B3-4178-9362-3D2C0DE1C8E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0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1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B6D-DA5A-4A4A-938E-EC746120D68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7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34E84-DC47-4397-9C71-76D417FEE27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1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72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3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5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2956C-7FEA-40D4-A52F-3B10A3F3B2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9D22-6518-4407-8075-776B9724C3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4BFD-7A44-408A-B9EC-85BC150BAB6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8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8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8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F28E-EED8-4729-918D-2FDEE53838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104905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B5488-F59C-4D31-A337-337F2354E7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5500DD5-F7F3-419B-A00F-B1F475D9CB56}" type="slidenum">
              <a:rPr lang="zh-CN" altLang="zh-CN"/>
            </a:fld>
            <a:endParaRPr lang="zh-CN" altLang="zh-CN"/>
          </a:p>
        </p:txBody>
      </p:sp>
      <p:pic>
        <p:nvPicPr>
          <p:cNvPr id="1048581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slide2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矩形 3"/>
          <p:cNvSpPr/>
          <p:nvPr/>
        </p:nvSpPr>
        <p:spPr>
          <a:xfrm>
            <a:off x="1" y="2301326"/>
            <a:ext cx="12192000" cy="2305283"/>
          </a:xfrm>
          <a:prstGeom prst="rect">
            <a:avLst/>
          </a:prstGeom>
          <a:solidFill>
            <a:srgbClr val="B0694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48663" name="文本框 4"/>
          <p:cNvSpPr txBox="1"/>
          <p:nvPr/>
        </p:nvSpPr>
        <p:spPr>
          <a:xfrm>
            <a:off x="989017" y="2730692"/>
            <a:ext cx="102133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 字 谜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64" name="矩形 2"/>
          <p:cNvSpPr/>
          <p:nvPr/>
        </p:nvSpPr>
        <p:spPr>
          <a:xfrm>
            <a:off x="8238604" y="210151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665442"/>
                </a:solidFill>
                <a:latin typeface="+mn-ea"/>
                <a:cs typeface="+mn-ea"/>
                <a:sym typeface="+mn-lt"/>
              </a:rPr>
              <a:t>人教部编版 小学语文 一</a:t>
            </a:r>
            <a:r>
              <a:rPr lang="zh-CN" altLang="en-US" smtClean="0">
                <a:solidFill>
                  <a:srgbClr val="665442"/>
                </a:solidFill>
                <a:latin typeface="+mn-ea"/>
                <a:cs typeface="+mn-ea"/>
                <a:sym typeface="+mn-lt"/>
              </a:rPr>
              <a:t>年级下册</a:t>
            </a:r>
            <a:endParaRPr lang="zh-CN" altLang="en-US">
              <a:solidFill>
                <a:srgbClr val="665442"/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标题 1"/>
          <p:cNvSpPr txBox="1"/>
          <p:nvPr/>
        </p:nvSpPr>
        <p:spPr>
          <a:xfrm>
            <a:off x="782232" y="96270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诵读课文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3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0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3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4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2244863" y="1260916"/>
            <a:ext cx="603712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3600" smtClean="0">
                <a:latin typeface="+mn-ea"/>
              </a:rPr>
              <a:t>“</a:t>
            </a:r>
            <a:r>
              <a:rPr lang="zh-CN" altLang="en-US" sz="3600" smtClean="0">
                <a:latin typeface="+mn-ea"/>
              </a:rPr>
              <a:t>言”来 互 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charset="-122"/>
              </a:rPr>
              <a:t>相 </a:t>
            </a:r>
            <a:r>
              <a:rPr lang="zh-CN" altLang="en-US" sz="3600" smtClean="0">
                <a:latin typeface="+mn-ea"/>
              </a:rPr>
              <a:t>尊 重，</a:t>
            </a:r>
            <a:endParaRPr lang="en-US" altLang="zh-CN" sz="3600" smtClean="0">
              <a:latin typeface="+mn-ea"/>
            </a:endParaRPr>
          </a:p>
          <a:p>
            <a:pPr>
              <a:lnSpc>
                <a:spcPct val="250000"/>
              </a:lnSpc>
            </a:pPr>
            <a:r>
              <a:rPr lang="zh-CN" altLang="en-US" sz="3600" smtClean="0">
                <a:latin typeface="+mn-ea"/>
              </a:rPr>
              <a:t>“心”至 令 人 感 动，</a:t>
            </a:r>
            <a:endParaRPr lang="en-US" altLang="zh-CN" sz="3600" smtClean="0">
              <a:latin typeface="+mn-ea"/>
            </a:endParaRPr>
          </a:p>
          <a:p>
            <a:pPr>
              <a:lnSpc>
                <a:spcPct val="250000"/>
              </a:lnSpc>
            </a:pPr>
            <a:r>
              <a:rPr lang="zh-CN" altLang="en-US" sz="3600" smtClean="0">
                <a:latin typeface="+mn-ea"/>
              </a:rPr>
              <a:t>“日”出 万 里 无 云，</a:t>
            </a:r>
            <a:endParaRPr lang="en-US" altLang="zh-CN" sz="3600" smtClean="0">
              <a:latin typeface="+mn-ea"/>
            </a:endParaRPr>
          </a:p>
          <a:p>
            <a:pPr>
              <a:lnSpc>
                <a:spcPct val="250000"/>
              </a:lnSpc>
            </a:pPr>
            <a:r>
              <a:rPr lang="zh-CN" altLang="en-US" sz="3600" smtClean="0">
                <a:latin typeface="+mn-ea"/>
              </a:rPr>
              <a:t>“水”到 纯 净 透 明</a:t>
            </a:r>
            <a:r>
              <a:rPr lang="zh-CN" altLang="en-US" sz="3600">
                <a:latin typeface="+mn-ea"/>
              </a:rPr>
              <a:t>。</a:t>
            </a:r>
            <a:endParaRPr lang="en-US" altLang="zh-CN" sz="3600" smtClean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1583" y="1493439"/>
            <a:ext cx="5099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/>
              <a:t>       y</a:t>
            </a:r>
            <a:r>
              <a:rPr lang="en-US" altLang="zh-CN" sz="2000" err="1" smtClean="0">
                <a:latin typeface="+mn-ea"/>
              </a:rPr>
              <a:t>á</a:t>
            </a:r>
            <a:r>
              <a:rPr lang="en-US" altLang="zh-CN" sz="2000" err="1" smtClean="0"/>
              <a:t>n</a:t>
            </a:r>
            <a:r>
              <a:rPr lang="en-US" altLang="zh-CN" sz="2000"/>
              <a:t>      </a:t>
            </a:r>
            <a:r>
              <a:rPr lang="en-US" altLang="zh-CN" sz="2000" smtClean="0"/>
              <a:t>     l</a:t>
            </a:r>
            <a:r>
              <a:rPr lang="en-US" altLang="zh-CN" sz="2000" err="1" smtClean="0">
                <a:latin typeface="+mn-ea"/>
              </a:rPr>
              <a:t>á</a:t>
            </a:r>
            <a:r>
              <a:rPr lang="en-US" altLang="zh-CN" sz="2000" err="1" smtClean="0"/>
              <a:t>i      hù      </a:t>
            </a:r>
            <a:r>
              <a:rPr lang="en-US" altLang="zh-CN" sz="2000" err="1" smtClean="0">
                <a:solidFill>
                  <a:prstClr val="black"/>
                </a:solidFill>
              </a:rPr>
              <a:t>xi</a:t>
            </a:r>
            <a:r>
              <a:rPr lang="en-US" altLang="zh-CN" sz="2000" err="1" smtClean="0">
                <a:solidFill>
                  <a:prstClr val="black"/>
                </a:solidFill>
                <a:latin typeface="黑体" panose="02010609060101010101" charset="-122"/>
              </a:rPr>
              <a:t>ā</a:t>
            </a:r>
            <a:r>
              <a:rPr lang="en-US" altLang="zh-CN" sz="2000" err="1" smtClean="0">
                <a:solidFill>
                  <a:prstClr val="black"/>
                </a:solidFill>
              </a:rPr>
              <a:t>n</a:t>
            </a:r>
            <a:r>
              <a:rPr lang="en-US" altLang="zh-CN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zh-CN" sz="2000" smtClean="0"/>
              <a:t>   zūn   zhòn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7268" y="2838876"/>
            <a:ext cx="4379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 </a:t>
            </a:r>
            <a:r>
              <a:rPr lang="en-US" altLang="zh-CN" sz="2000" err="1" smtClean="0"/>
              <a:t>xīn</a:t>
            </a:r>
            <a:r>
              <a:rPr lang="en-US" altLang="zh-CN" sz="2000"/>
              <a:t>       </a:t>
            </a:r>
            <a:r>
              <a:rPr lang="en-US" altLang="zh-CN" sz="2000" smtClean="0"/>
              <a:t>  zhì        lìn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zh-CN" sz="2000" smtClean="0"/>
              <a:t>     rén</a:t>
            </a:r>
            <a:r>
              <a:rPr lang="en-US" altLang="zh-CN" sz="2000"/>
              <a:t> </a:t>
            </a:r>
            <a:r>
              <a:rPr lang="en-US" altLang="zh-CN" sz="2000" smtClean="0"/>
              <a:t>     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zh-CN" sz="2000" err="1" smtClean="0">
                <a:latin typeface="+mn-ea"/>
              </a:rPr>
              <a:t>ǎ</a:t>
            </a:r>
            <a:r>
              <a:rPr lang="en-US" altLang="zh-CN" sz="2000" err="1" smtClean="0"/>
              <a:t>n   dòn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g </a:t>
            </a:r>
            <a:r>
              <a:rPr lang="en-US" altLang="zh-CN" sz="2000" smtClean="0"/>
              <a:t>   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855639" y="4166993"/>
            <a:ext cx="502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</a:t>
            </a:r>
            <a:r>
              <a:rPr lang="en-US" altLang="zh-CN" sz="2000" err="1" smtClean="0"/>
              <a:t>rì</a:t>
            </a:r>
            <a:r>
              <a:rPr lang="en-US" altLang="zh-CN" sz="2000"/>
              <a:t>         </a:t>
            </a:r>
            <a:r>
              <a:rPr lang="en-US" altLang="zh-CN" sz="2000" smtClean="0"/>
              <a:t>  chū    w</a:t>
            </a:r>
            <a:r>
              <a:rPr lang="en-US" altLang="zh-CN" sz="2000" err="1" smtClean="0">
                <a:latin typeface="+mn-ea"/>
              </a:rPr>
              <a:t>à</a:t>
            </a:r>
            <a:r>
              <a:rPr lang="en-US" altLang="zh-CN" sz="2000" err="1" smtClean="0"/>
              <a:t>n      lǐ          wú      yún  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39616" y="5517232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 </a:t>
            </a:r>
            <a:r>
              <a:rPr lang="en-US" altLang="zh-CN" sz="2000" err="1" smtClean="0"/>
              <a:t>shuǐ</a:t>
            </a:r>
            <a:r>
              <a:rPr lang="en-US" altLang="zh-CN" sz="2000"/>
              <a:t>    </a:t>
            </a:r>
            <a:r>
              <a:rPr lang="en-US" altLang="zh-CN" sz="2000" smtClean="0"/>
              <a:t>      d</a:t>
            </a:r>
            <a:r>
              <a:rPr lang="en-US" altLang="zh-CN" sz="2000" err="1" smtClean="0">
                <a:latin typeface="+mn-ea"/>
              </a:rPr>
              <a:t>à</a:t>
            </a:r>
            <a:r>
              <a:rPr lang="en-US" altLang="zh-CN" sz="2000" err="1" smtClean="0"/>
              <a:t>o    chún</a:t>
            </a:r>
            <a:r>
              <a:rPr lang="en-US" altLang="zh-CN" sz="2000"/>
              <a:t>  </a:t>
            </a:r>
            <a:r>
              <a:rPr lang="en-US" altLang="zh-CN" sz="2000" smtClean="0"/>
              <a:t> jìn</a:t>
            </a:r>
            <a:r>
              <a:rPr lang="en-US" altLang="zh-CN" err="1" smtClean="0">
                <a:latin typeface="+mn-lt"/>
              </a:rPr>
              <a:t>g</a:t>
            </a:r>
            <a:r>
              <a:rPr lang="en-US" altLang="zh-CN" sz="2000" smtClean="0"/>
              <a:t>      tòu</a:t>
            </a:r>
            <a:r>
              <a:rPr lang="en-US" altLang="zh-CN" sz="2000"/>
              <a:t> </a:t>
            </a:r>
            <a:r>
              <a:rPr lang="en-US" altLang="zh-CN" sz="2000" smtClean="0"/>
              <a:t>    mín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zh-CN" sz="2000" smtClean="0"/>
              <a:t> </a:t>
            </a:r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395767" y="2176693"/>
            <a:ext cx="3828706" cy="3740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3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矩形 4"/>
          <p:cNvSpPr>
            <a:spLocks noChangeArrowheads="1"/>
          </p:cNvSpPr>
          <p:nvPr/>
        </p:nvSpPr>
        <p:spPr bwMode="auto">
          <a:xfrm>
            <a:off x="873799" y="1500412"/>
            <a:ext cx="336867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4B416F"/>
                </a:solidFill>
                <a:latin typeface="+mn-ea"/>
                <a:ea typeface="+mn-ea"/>
              </a:rPr>
              <a:t>   </a:t>
            </a:r>
            <a:endParaRPr lang="zh-CN" altLang="en-US" sz="2800">
              <a:solidFill>
                <a:srgbClr val="4B416F"/>
              </a:solidFill>
              <a:latin typeface="+mn-ea"/>
              <a:ea typeface="+mn-ea"/>
            </a:endParaRPr>
          </a:p>
        </p:txBody>
      </p:sp>
      <p:sp>
        <p:nvSpPr>
          <p:cNvPr id="1048637" name="标题 1"/>
          <p:cNvSpPr txBox="1"/>
          <p:nvPr/>
        </p:nvSpPr>
        <p:spPr>
          <a:xfrm>
            <a:off x="810009" y="93989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学习生字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7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73" name="组合 1"/>
          <p:cNvGrpSpPr/>
          <p:nvPr/>
        </p:nvGrpSpPr>
        <p:grpSpPr>
          <a:xfrm>
            <a:off x="307975" y="59728"/>
            <a:ext cx="10770053" cy="488952"/>
            <a:chOff x="307975" y="59728"/>
            <a:chExt cx="10770053" cy="488952"/>
          </a:xfrm>
        </p:grpSpPr>
        <p:sp>
          <p:nvSpPr>
            <p:cNvPr id="75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76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77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0B819B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0B819B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83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文本框 42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88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90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1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3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9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04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直接连接符 12"/>
          <p:cNvCxnSpPr/>
          <p:nvPr/>
        </p:nvCxnSpPr>
        <p:spPr>
          <a:xfrm>
            <a:off x="547655" y="2127658"/>
            <a:ext cx="10581007" cy="1956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47655" y="3284984"/>
            <a:ext cx="1053037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53817" y="2515543"/>
            <a:ext cx="10571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遇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喜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 欢 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怕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言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互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令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 动 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纯</a:t>
            </a:r>
            <a:r>
              <a:rPr lang="zh-CN" altLang="en-US" sz="44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净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3817" y="2147220"/>
            <a:ext cx="11084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err="1" smtClean="0"/>
              <a:t>xi</a:t>
            </a:r>
            <a:r>
              <a:rPr lang="en-US" altLang="zh-CN" sz="2400" err="1" smtClean="0">
                <a:latin typeface="+mn-ea"/>
              </a:rPr>
              <a:t>ā</a:t>
            </a:r>
            <a:r>
              <a:rPr lang="en-US" altLang="zh-CN" sz="2400" err="1" smtClean="0"/>
              <a:t>n</a:t>
            </a:r>
            <a:r>
              <a:rPr lang="en-US" altLang="zh-CN" sz="2000" err="1" smtClean="0">
                <a:latin typeface="+mn-lt"/>
              </a:rPr>
              <a:t>g</a:t>
            </a:r>
            <a:r>
              <a:rPr lang="en-US" altLang="zh-CN" sz="2400" smtClean="0"/>
              <a:t>    yù         </a:t>
            </a:r>
            <a:r>
              <a:rPr lang="en-US" altLang="zh-CN" sz="2400" err="1"/>
              <a:t>xǐ       </a:t>
            </a:r>
            <a:r>
              <a:rPr lang="en-US" altLang="zh-CN" sz="2400" err="1" smtClean="0"/>
              <a:t>hu</a:t>
            </a:r>
            <a:r>
              <a:rPr lang="en-US" altLang="zh-CN" sz="2400" err="1" smtClean="0">
                <a:latin typeface="+mn-ea"/>
              </a:rPr>
              <a:t>ā</a:t>
            </a:r>
            <a:r>
              <a:rPr lang="en-US" altLang="zh-CN" sz="2400" err="1" smtClean="0"/>
              <a:t>n</a:t>
            </a:r>
            <a:r>
              <a:rPr lang="en-US" altLang="zh-CN" sz="200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smtClean="0"/>
              <a:t>    </a:t>
            </a:r>
            <a:r>
              <a:rPr lang="en-US" altLang="zh-CN" sz="200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altLang="zh-CN" sz="2400" err="1"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à</a:t>
            </a:r>
            <a:r>
              <a:rPr lang="en-US" altLang="zh-CN" sz="2000"/>
              <a:t> </a:t>
            </a:r>
            <a:r>
              <a:rPr lang="en-US" altLang="zh-CN" sz="2400"/>
              <a:t>    </a:t>
            </a:r>
            <a:r>
              <a:rPr lang="en-US" altLang="zh-CN" sz="2400" smtClean="0"/>
              <a:t> y</a:t>
            </a:r>
            <a:r>
              <a:rPr lang="en-US" altLang="zh-CN" sz="2400" err="1" smtClean="0">
                <a:latin typeface="+mn-ea"/>
              </a:rPr>
              <a:t>á</a:t>
            </a:r>
            <a:r>
              <a:rPr lang="en-US" altLang="zh-CN" sz="2400" err="1" smtClean="0"/>
              <a:t>n       hù      lìn</a:t>
            </a:r>
            <a:r>
              <a:rPr lang="en-US" altLang="zh-CN" sz="2000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zh-CN" sz="2400"/>
              <a:t>   </a:t>
            </a:r>
            <a:r>
              <a:rPr lang="en-US" altLang="zh-CN" sz="2400" smtClean="0"/>
              <a:t>  dòn</a:t>
            </a:r>
            <a:r>
              <a:rPr lang="en-US" altLang="zh-CN" sz="2000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zh-CN" sz="2400" smtClean="0"/>
              <a:t>    w</a:t>
            </a:r>
            <a:r>
              <a:rPr lang="en-US" altLang="zh-CN" sz="2400" err="1" smtClean="0">
                <a:latin typeface="+mn-ea"/>
              </a:rPr>
              <a:t>à</a:t>
            </a:r>
            <a:r>
              <a:rPr lang="en-US" altLang="zh-CN" sz="2400" err="1" smtClean="0"/>
              <a:t>n     chún     </a:t>
            </a:r>
            <a:r>
              <a:rPr lang="en-US" altLang="zh-CN" sz="2000" err="1" smtClean="0">
                <a:latin typeface="+mn-lt"/>
              </a:rPr>
              <a:t>jìng</a:t>
            </a:r>
            <a:r>
              <a:rPr lang="en-US" altLang="zh-CN" sz="2400" smtClean="0"/>
              <a:t>      </a:t>
            </a:r>
            <a:endParaRPr lang="zh-CN" altLang="en-US" sz="240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99104" y="3645024"/>
            <a:ext cx="1270402" cy="1163648"/>
          </a:xfrm>
          <a:prstGeom prst="rect">
            <a:avLst/>
          </a:prstGeom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102314" y="3645024"/>
            <a:ext cx="1274762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296090" y="3601328"/>
            <a:ext cx="1274762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8435023" y="3645024"/>
            <a:ext cx="1274762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922042" y="5301208"/>
            <a:ext cx="1274762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189228" y="5270879"/>
            <a:ext cx="1274762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367463" y="5270879"/>
            <a:ext cx="1274762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123862" y="3645024"/>
            <a:ext cx="7200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67149" y="3635303"/>
            <a:ext cx="9207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mtClean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63990" y="3599384"/>
            <a:ext cx="7200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8389" y="3645023"/>
            <a:ext cx="7565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71664" y="5344903"/>
            <a:ext cx="6662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98353" y="5301208"/>
            <a:ext cx="4478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11429" y="5266662"/>
            <a:ext cx="648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endParaRPr lang="zh-CN" altLang="en-US" sz="6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  <p:bldP spid="25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深 入 探 </a:t>
            </a:r>
            <a:r>
              <a:rPr lang="zh-CN" altLang="en-US" sz="6000" b="1" smtClean="0">
                <a:solidFill>
                  <a:schemeClr val="bg1"/>
                </a:solidFill>
                <a:latin typeface="+mn-ea"/>
              </a:rPr>
              <a:t>究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第三节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7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487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87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2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3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4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5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3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4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5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6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7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20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93334" y="1900731"/>
            <a:ext cx="51205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+mn-ea"/>
              </a:rPr>
              <a:t>左边绿，右边红，</a:t>
            </a:r>
            <a:endParaRPr lang="en-US" altLang="zh-CN" sz="4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+mn-ea"/>
              </a:rPr>
              <a:t>左右相遇起凉风。</a:t>
            </a:r>
            <a:endParaRPr lang="en-US" altLang="zh-CN" sz="4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>
                <a:latin typeface="+mn-ea"/>
              </a:rPr>
              <a:t>绿</a:t>
            </a:r>
            <a:r>
              <a:rPr lang="zh-CN" altLang="en-US" sz="4400" dirty="0" smtClean="0">
                <a:latin typeface="+mn-ea"/>
              </a:rPr>
              <a:t>的喜欢及时雨，</a:t>
            </a:r>
            <a:endParaRPr lang="en-US" altLang="zh-CN" sz="4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+mn-ea"/>
              </a:rPr>
              <a:t>红的最怕水来攻。</a:t>
            </a:r>
            <a:endParaRPr lang="en-US" altLang="zh-CN" sz="4400" dirty="0" smtClean="0">
              <a:latin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480091" y="1500751"/>
            <a:ext cx="2950140" cy="2477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379793" y="1669700"/>
            <a:ext cx="1653394" cy="2447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椭圆 2"/>
          <p:cNvSpPr/>
          <p:nvPr/>
        </p:nvSpPr>
        <p:spPr>
          <a:xfrm>
            <a:off x="7176120" y="3933056"/>
            <a:ext cx="3384376" cy="221599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881317" y="3969442"/>
            <a:ext cx="203110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smtClean="0"/>
              <a:t>秋</a:t>
            </a:r>
            <a:endParaRPr lang="zh-CN" altLang="en-US" sz="1380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7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487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87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2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3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4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5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3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4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5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6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7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20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75498" y="2060848"/>
            <a:ext cx="5288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+mn-ea"/>
              </a:rPr>
              <a:t>“言”来</a:t>
            </a:r>
            <a:r>
              <a:rPr lang="zh-CN" altLang="en-US" sz="4000" dirty="0">
                <a:latin typeface="+mn-ea"/>
              </a:rPr>
              <a:t>互相</a:t>
            </a:r>
            <a:r>
              <a:rPr lang="zh-CN" altLang="en-US" sz="4000" dirty="0" smtClean="0">
                <a:latin typeface="+mn-ea"/>
              </a:rPr>
              <a:t>尊重，</a:t>
            </a:r>
            <a:endParaRPr lang="en-US" altLang="zh-CN" sz="4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+mn-ea"/>
              </a:rPr>
              <a:t>“心”至令人感动，</a:t>
            </a:r>
            <a:endParaRPr lang="en-US" altLang="zh-CN" sz="4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+mn-ea"/>
              </a:rPr>
              <a:t>“日”出万里无云，</a:t>
            </a:r>
            <a:endParaRPr lang="en-US" altLang="zh-CN" sz="4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+mn-ea"/>
              </a:rPr>
              <a:t>“水”到纯净透明。</a:t>
            </a:r>
            <a:endParaRPr lang="zh-CN" altLang="en-US" sz="4000" dirty="0">
              <a:latin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463990" y="2060848"/>
            <a:ext cx="1091511" cy="79208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                                      </a:t>
            </a:r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480254" y="3068960"/>
            <a:ext cx="1103312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463990" y="4056824"/>
            <a:ext cx="1103312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513463" y="5008830"/>
            <a:ext cx="1103312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76920" y="2186644"/>
            <a:ext cx="5513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请                                                                                                </a:t>
            </a:r>
            <a:endParaRPr lang="zh-CN" altLang="en-US" sz="3600"/>
          </a:p>
        </p:txBody>
      </p:sp>
      <p:sp>
        <p:nvSpPr>
          <p:cNvPr id="10" name="TextBox 9"/>
          <p:cNvSpPr txBox="1"/>
          <p:nvPr/>
        </p:nvSpPr>
        <p:spPr>
          <a:xfrm>
            <a:off x="6734052" y="3145050"/>
            <a:ext cx="5513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情</a:t>
            </a:r>
            <a:endParaRPr lang="zh-CN" altLang="en-US" sz="3600"/>
          </a:p>
        </p:txBody>
      </p:sp>
      <p:sp>
        <p:nvSpPr>
          <p:cNvPr id="11" name="TextBox 10"/>
          <p:cNvSpPr txBox="1"/>
          <p:nvPr/>
        </p:nvSpPr>
        <p:spPr>
          <a:xfrm>
            <a:off x="6676919" y="4209006"/>
            <a:ext cx="551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晴</a:t>
            </a:r>
            <a:endParaRPr lang="zh-CN" altLang="en-US" sz="3600"/>
          </a:p>
        </p:txBody>
      </p:sp>
      <p:sp>
        <p:nvSpPr>
          <p:cNvPr id="12" name="TextBox 11"/>
          <p:cNvSpPr txBox="1"/>
          <p:nvPr/>
        </p:nvSpPr>
        <p:spPr>
          <a:xfrm>
            <a:off x="6731045" y="5084920"/>
            <a:ext cx="633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清</a:t>
            </a:r>
            <a:endParaRPr lang="zh-CN" altLang="en-US" sz="3600"/>
          </a:p>
        </p:txBody>
      </p:sp>
      <p:sp>
        <p:nvSpPr>
          <p:cNvPr id="20" name="椭圆 19"/>
          <p:cNvSpPr/>
          <p:nvPr/>
        </p:nvSpPr>
        <p:spPr>
          <a:xfrm>
            <a:off x="8400256" y="2568044"/>
            <a:ext cx="2376264" cy="193892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9061804" y="2892980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mtClean="0"/>
              <a:t>青</a:t>
            </a:r>
            <a:endParaRPr lang="zh-CN" altLang="en-US" sz="720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  <p:bldP spid="11" grpId="0"/>
      <p:bldP spid="12" grpId="0"/>
      <p:bldP spid="20" grpId="0" animBg="1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360760" y="5114767"/>
            <a:ext cx="1500188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312298" y="3362502"/>
            <a:ext cx="1500188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48908" name="标题 1"/>
          <p:cNvSpPr txBox="1"/>
          <p:nvPr/>
        </p:nvSpPr>
        <p:spPr>
          <a:xfrm>
            <a:off x="293549" y="984971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猜字谜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38" name="图形 13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39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0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2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3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5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6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7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8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9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4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624392" y="4065242"/>
            <a:ext cx="2218556" cy="2642510"/>
          </a:xfrm>
          <a:prstGeom prst="rect">
            <a:avLst/>
          </a:prstGeom>
        </p:spPr>
      </p:pic>
      <p:sp>
        <p:nvSpPr>
          <p:cNvPr id="11" name="云形标注 10"/>
          <p:cNvSpPr/>
          <p:nvPr/>
        </p:nvSpPr>
        <p:spPr>
          <a:xfrm>
            <a:off x="7353814" y="1052736"/>
            <a:ext cx="3128973" cy="1952430"/>
          </a:xfrm>
          <a:prstGeom prst="cloudCallout">
            <a:avLst>
              <a:gd name="adj1" fmla="val 37905"/>
              <a:gd name="adj2" fmla="val 95424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951558" y="1916832"/>
            <a:ext cx="5680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大王头上有一</a:t>
            </a:r>
            <a:r>
              <a:rPr lang="zh-CN" altLang="en-US" sz="4000" smtClean="0"/>
              <a:t>人</a:t>
            </a:r>
            <a:r>
              <a:rPr lang="zh-CN" altLang="en-US" sz="4000"/>
              <a:t>。</a:t>
            </a:r>
            <a:endParaRPr lang="zh-CN" altLang="en-US" sz="4000"/>
          </a:p>
        </p:txBody>
      </p:sp>
      <p:sp>
        <p:nvSpPr>
          <p:cNvPr id="7" name="椭圆 6"/>
          <p:cNvSpPr/>
          <p:nvPr/>
        </p:nvSpPr>
        <p:spPr>
          <a:xfrm>
            <a:off x="5348111" y="1772816"/>
            <a:ext cx="1495778" cy="108012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663952" y="1855276"/>
            <a:ext cx="576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/>
              <a:t>全</a:t>
            </a:r>
            <a:endParaRPr lang="zh-CN" altLang="en-US" sz="4800"/>
          </a:p>
        </p:txBody>
      </p:sp>
      <p:sp>
        <p:nvSpPr>
          <p:cNvPr id="13" name="TextBox 12"/>
          <p:cNvSpPr txBox="1"/>
          <p:nvPr/>
        </p:nvSpPr>
        <p:spPr>
          <a:xfrm>
            <a:off x="911423" y="3429000"/>
            <a:ext cx="45997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/>
              <a:t>双人同过独木桥。</a:t>
            </a:r>
            <a:endParaRPr lang="zh-CN" altLang="en-US" sz="4000"/>
          </a:p>
        </p:txBody>
      </p:sp>
      <p:sp>
        <p:nvSpPr>
          <p:cNvPr id="14" name="TextBox 13"/>
          <p:cNvSpPr txBox="1"/>
          <p:nvPr/>
        </p:nvSpPr>
        <p:spPr>
          <a:xfrm>
            <a:off x="5663952" y="3486754"/>
            <a:ext cx="800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/>
              <a:t>丛</a:t>
            </a:r>
            <a:endParaRPr lang="zh-CN" altLang="en-US" sz="4800"/>
          </a:p>
        </p:txBody>
      </p:sp>
      <p:sp>
        <p:nvSpPr>
          <p:cNvPr id="15" name="TextBox 14"/>
          <p:cNvSpPr txBox="1"/>
          <p:nvPr/>
        </p:nvSpPr>
        <p:spPr>
          <a:xfrm>
            <a:off x="911423" y="5300574"/>
            <a:ext cx="45997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/>
              <a:t>一个人，在山边。</a:t>
            </a:r>
            <a:endParaRPr lang="zh-CN" altLang="en-US" sz="4000"/>
          </a:p>
        </p:txBody>
      </p:sp>
      <p:sp>
        <p:nvSpPr>
          <p:cNvPr id="16" name="TextBox 15"/>
          <p:cNvSpPr txBox="1"/>
          <p:nvPr/>
        </p:nvSpPr>
        <p:spPr>
          <a:xfrm>
            <a:off x="5726732" y="5239018"/>
            <a:ext cx="823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mtClean="0"/>
              <a:t>仙</a:t>
            </a:r>
            <a:endParaRPr lang="zh-CN" altLang="en-US" sz="4800"/>
          </a:p>
        </p:txBody>
      </p:sp>
      <p:sp>
        <p:nvSpPr>
          <p:cNvPr id="17" name="TextBox 16"/>
          <p:cNvSpPr txBox="1"/>
          <p:nvPr/>
        </p:nvSpPr>
        <p:spPr>
          <a:xfrm>
            <a:off x="7608168" y="1500994"/>
            <a:ext cx="2448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        谜底就藏在谜面中哦！</a:t>
            </a:r>
            <a:endParaRPr lang="zh-CN" altLang="en-US" sz="280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3" name="标题 1"/>
          <p:cNvSpPr txBox="1"/>
          <p:nvPr/>
        </p:nvSpPr>
        <p:spPr>
          <a:xfrm>
            <a:off x="170768" y="978519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认识部首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43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2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5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6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8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9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0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1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2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7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2518" y="2242302"/>
            <a:ext cx="330397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31625" y="1978114"/>
            <a:ext cx="100811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>
                <a:latin typeface="楷体" panose="02010609060101010101" pitchFamily="49" charset="-122"/>
                <a:ea typeface="楷体" panose="02010609060101010101" pitchFamily="49" charset="-122"/>
              </a:rPr>
              <a:t>欢</a:t>
            </a:r>
            <a:endParaRPr lang="zh-CN" altLang="en-US" sz="199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00897" y="2046310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 smtClean="0">
                <a:latin typeface="+mn-ea"/>
              </a:rPr>
              <a:t>“又”写法注意：</a:t>
            </a:r>
            <a:endParaRPr lang="en-US" altLang="zh-CN" sz="48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 smtClean="0">
                <a:latin typeface="+mn-ea"/>
              </a:rPr>
              <a:t>笔顺为横撇、捺。捺收笔短小，占田字格的左半部分。</a:t>
            </a:r>
            <a:endParaRPr lang="en-US" altLang="zh-CN" sz="4800" dirty="0" smtClean="0"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3" name="标题 1"/>
          <p:cNvSpPr txBox="1"/>
          <p:nvPr/>
        </p:nvSpPr>
        <p:spPr>
          <a:xfrm>
            <a:off x="170768" y="978519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探究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认识部首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43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2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5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6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8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9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0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1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2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7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95825" y="2132856"/>
            <a:ext cx="330397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3233" y="1979274"/>
            <a:ext cx="100811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>
                <a:latin typeface="楷体" panose="02010609060101010101" pitchFamily="49" charset="-122"/>
                <a:ea typeface="楷体" panose="02010609060101010101" pitchFamily="49" charset="-122"/>
              </a:rPr>
              <a:t>净</a:t>
            </a:r>
            <a:endParaRPr lang="zh-CN" altLang="en-US" sz="199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36718" y="2010268"/>
            <a:ext cx="7200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>
                <a:latin typeface="+mn-ea"/>
              </a:rPr>
              <a:t>“冫”</a:t>
            </a:r>
            <a:r>
              <a:rPr lang="zh-CN" altLang="en-US" sz="4800" smtClean="0">
                <a:latin typeface="+mn-ea"/>
              </a:rPr>
              <a:t>写法注意：</a:t>
            </a:r>
            <a:endParaRPr lang="en-US" altLang="zh-CN" sz="48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800" smtClean="0">
                <a:latin typeface="+mn-ea"/>
              </a:rPr>
              <a:t>上下两笔要呼应，距离不宜太开，偏旁在字中占位较少。</a:t>
            </a:r>
            <a:endParaRPr lang="en-US" altLang="zh-CN" sz="4800" smtClean="0"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+mn-ea"/>
              </a:rPr>
              <a:t>课 堂 小 结</a:t>
            </a:r>
            <a:endParaRPr lang="zh-CN" altLang="en-US" sz="6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第四节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7" name="矩形 1"/>
          <p:cNvSpPr>
            <a:spLocks noChangeArrowheads="1"/>
          </p:cNvSpPr>
          <p:nvPr/>
        </p:nvSpPr>
        <p:spPr bwMode="auto">
          <a:xfrm>
            <a:off x="783476" y="1800124"/>
            <a:ext cx="4940254" cy="396875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noProof="0" smtClean="0">
                <a:latin typeface="+mn-ea"/>
                <a:ea typeface="+mn-ea"/>
                <a:cs typeface="+mn-ea"/>
                <a:sym typeface="+mn-ea"/>
              </a:rPr>
              <a:t>    </a:t>
            </a:r>
            <a:endParaRPr lang="zh-CN" altLang="en-US" sz="2800" noProof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048948" name="标题 1"/>
          <p:cNvSpPr txBox="1"/>
          <p:nvPr/>
        </p:nvSpPr>
        <p:spPr>
          <a:xfrm>
            <a:off x="307975" y="100041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课堂小结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21" name="图形 1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4" y="1089126"/>
            <a:ext cx="726033" cy="395658"/>
          </a:xfrm>
          <a:prstGeom prst="rect">
            <a:avLst/>
          </a:prstGeom>
        </p:spPr>
      </p:pic>
      <p:grpSp>
        <p:nvGrpSpPr>
          <p:cNvPr id="110" name="组合 30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49" name="矩形 31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0" name="矩形 32"/>
            <p:cNvSpPr/>
            <p:nvPr/>
          </p:nvSpPr>
          <p:spPr>
            <a:xfrm>
              <a:off x="4967287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1" name="文本框 33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48" name="直接连接符 34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2" name="文本框 35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3" name="文本框 36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4" name="文本框 37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5" name="文本框 38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6" name="文本框 39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49" name="直接连接符 40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0" name="直接连接符 41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1" name="直接连接符 42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2" name="直接连接符 43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7" name="文本框 44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3" name="直接连接符 45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75418" y="1822785"/>
            <a:ext cx="773224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+mn-ea"/>
              </a:rPr>
              <a:t>     </a:t>
            </a:r>
            <a:r>
              <a:rPr lang="zh-CN" altLang="en-US" sz="4400" dirty="0" smtClean="0">
                <a:latin typeface="+mn-ea"/>
              </a:rPr>
              <a:t>今天我们通过学习</a:t>
            </a:r>
            <a:r>
              <a:rPr lang="en-US" altLang="zh-CN" sz="4400" dirty="0" smtClean="0">
                <a:latin typeface="+mn-ea"/>
              </a:rPr>
              <a:t>《</a:t>
            </a:r>
            <a:r>
              <a:rPr lang="zh-CN" altLang="en-US" sz="4400" dirty="0" smtClean="0">
                <a:latin typeface="+mn-ea"/>
              </a:rPr>
              <a:t>猜字谜</a:t>
            </a:r>
            <a:r>
              <a:rPr lang="en-US" altLang="zh-CN" sz="4400" dirty="0" smtClean="0">
                <a:latin typeface="+mn-ea"/>
              </a:rPr>
              <a:t>》</a:t>
            </a:r>
            <a:r>
              <a:rPr lang="zh-CN" altLang="en-US" sz="4400" dirty="0" smtClean="0">
                <a:latin typeface="+mn-ea"/>
              </a:rPr>
              <a:t>，了解到中华文化的博大精深，让我们继续畅游在语文乐园发现更多汉字的奥妙吧！</a:t>
            </a:r>
            <a:endParaRPr lang="zh-CN" altLang="en-US" sz="4400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6817" y="1894297"/>
            <a:ext cx="4011959" cy="4011959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文本框 2"/>
          <p:cNvSpPr txBox="1">
            <a:spLocks noChangeArrowheads="1"/>
          </p:cNvSpPr>
          <p:nvPr/>
        </p:nvSpPr>
        <p:spPr bwMode="auto">
          <a:xfrm>
            <a:off x="1294764" y="2324338"/>
            <a:ext cx="2879214" cy="1569660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 b="1">
                <a:solidFill>
                  <a:srgbClr val="5E0E04"/>
                </a:solidFill>
                <a:latin typeface="+mn-ea"/>
                <a:cs typeface="+mn-ea"/>
                <a:sym typeface="+mn-lt"/>
              </a:rPr>
              <a:t>目录</a:t>
            </a:r>
            <a:endParaRPr lang="zh-CN" altLang="en-US" sz="9600" b="1">
              <a:solidFill>
                <a:srgbClr val="5E0E04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8670" name="MH_Number_1">
            <a:hlinkClick r:id="rId2" action="ppaction://hlinksldjump"/>
          </p:cNvPr>
          <p:cNvSpPr/>
          <p:nvPr>
            <p:custDataLst>
              <p:tags r:id="rId3"/>
            </p:custDataLst>
          </p:nvPr>
        </p:nvSpPr>
        <p:spPr bwMode="auto">
          <a:xfrm>
            <a:off x="4606384" y="1282740"/>
            <a:ext cx="1200316" cy="471566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第一节</a:t>
            </a:r>
            <a:endParaRPr lang="en-US" altLang="zh-CN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1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51984" y="1145050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n cmpd="dbl">
                  <a:noFill/>
                </a:ln>
                <a:solidFill>
                  <a:schemeClr val="bg1"/>
                </a:solidFill>
              </a:rPr>
              <a:t>新课导入</a:t>
            </a:r>
            <a:endParaRPr lang="en-US" altLang="zh-CN">
              <a:ln cmpd="dbl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48672" name="MH_Number_2">
            <a:hlinkClick r:id="rId2" action="ppaction://hlinksldjump"/>
          </p:cNvPr>
          <p:cNvSpPr/>
          <p:nvPr>
            <p:custDataLst>
              <p:tags r:id="rId5"/>
            </p:custDataLst>
          </p:nvPr>
        </p:nvSpPr>
        <p:spPr bwMode="auto">
          <a:xfrm>
            <a:off x="4617817" y="2380199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第二节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31788" y="2241585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整体感知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74" name="MH_Number_1">
            <a:hlinkClick r:id="rId2" action="ppaction://hlinksldjump"/>
          </p:cNvPr>
          <p:cNvSpPr/>
          <p:nvPr>
            <p:custDataLst>
              <p:tags r:id="rId7"/>
            </p:custDataLst>
          </p:nvPr>
        </p:nvSpPr>
        <p:spPr bwMode="auto">
          <a:xfrm>
            <a:off x="4623227" y="3422432"/>
            <a:ext cx="1200316" cy="471566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第三节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5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51984" y="3275273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n cmpd="dbl">
                  <a:noFill/>
                </a:ln>
                <a:solidFill>
                  <a:schemeClr val="bg1"/>
                </a:solidFill>
              </a:rPr>
              <a:t>深入探究</a:t>
            </a:r>
            <a:endParaRPr lang="en-US" altLang="zh-CN">
              <a:ln cmpd="dbl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48676" name="MH_Number_2">
            <a:hlinkClick r:id="rId2" action="ppaction://hlinksldjump"/>
          </p:cNvPr>
          <p:cNvSpPr/>
          <p:nvPr>
            <p:custDataLst>
              <p:tags r:id="rId9"/>
            </p:custDataLst>
          </p:nvPr>
        </p:nvSpPr>
        <p:spPr bwMode="auto">
          <a:xfrm>
            <a:off x="4610330" y="4438477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第四节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7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68218" y="1178737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拓展延伸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78" name="MH_Number_2">
            <a:hlinkClick r:id="rId2" action="ppaction://hlinksldjump"/>
          </p:cNvPr>
          <p:cNvSpPr/>
          <p:nvPr>
            <p:custDataLst>
              <p:tags r:id="rId11"/>
            </p:custDataLst>
          </p:nvPr>
        </p:nvSpPr>
        <p:spPr bwMode="auto">
          <a:xfrm>
            <a:off x="8429810" y="1333514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第五节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9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814574" y="2218061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板书设计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80" name="MH_Number_2">
            <a:hlinkClick r:id="rId2" action="ppaction://hlinksldjump"/>
          </p:cNvPr>
          <p:cNvSpPr/>
          <p:nvPr>
            <p:custDataLst>
              <p:tags r:id="rId13"/>
            </p:custDataLst>
          </p:nvPr>
        </p:nvSpPr>
        <p:spPr bwMode="auto">
          <a:xfrm>
            <a:off x="8426704" y="2381405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第六节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1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951984" y="4292267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课堂小结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82" name="MH_Number_2">
            <a:hlinkClick r:id="rId2" action="ppaction://hlinksldjump"/>
          </p:cNvPr>
          <p:cNvSpPr/>
          <p:nvPr>
            <p:custDataLst>
              <p:tags r:id="rId15"/>
            </p:custDataLst>
          </p:nvPr>
        </p:nvSpPr>
        <p:spPr bwMode="auto">
          <a:xfrm>
            <a:off x="8436846" y="3449554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第七节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814574" y="3308474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布置作业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9" grpId="0"/>
      <p:bldP spid="1048670" grpId="0" animBg="1"/>
      <p:bldP spid="1048671" grpId="0"/>
      <p:bldP spid="1048672" grpId="0" animBg="1"/>
      <p:bldP spid="1048673" grpId="0"/>
      <p:bldP spid="1048674" grpId="0" animBg="1"/>
      <p:bldP spid="1048675" grpId="0"/>
      <p:bldP spid="1048676" grpId="0" animBg="1"/>
      <p:bldP spid="1048677" grpId="0"/>
      <p:bldP spid="1048678" grpId="0" animBg="1"/>
      <p:bldP spid="1048679" grpId="0"/>
      <p:bldP spid="1048680" grpId="0" animBg="1"/>
      <p:bldP spid="1048681" grpId="0"/>
      <p:bldP spid="1048682" grpId="0" animBg="1"/>
      <p:bldP spid="104868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+mn-ea"/>
              </a:rPr>
              <a:t>拓 展 </a:t>
            </a:r>
            <a:r>
              <a:rPr lang="zh-CN" altLang="en-US" sz="6000" b="1">
                <a:solidFill>
                  <a:schemeClr val="bg1"/>
                </a:solidFill>
                <a:latin typeface="+mn-ea"/>
              </a:rPr>
              <a:t>延 伸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第五节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标题 1"/>
          <p:cNvSpPr txBox="1"/>
          <p:nvPr/>
        </p:nvSpPr>
        <p:spPr>
          <a:xfrm>
            <a:off x="287849" y="10077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拓展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延伸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读一读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27" name="图形 2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69" y="1089126"/>
            <a:ext cx="648072" cy="353173"/>
          </a:xfrm>
          <a:prstGeom prst="rect">
            <a:avLst/>
          </a:prstGeom>
        </p:spPr>
      </p:pic>
      <p:grpSp>
        <p:nvGrpSpPr>
          <p:cNvPr id="113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6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3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4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54" name="直接连接符 30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65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6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7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8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9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5" name="直接连接符 36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6" name="直接连接符 37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7" name="直接连接符 38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8" name="直接连接符 39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70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9" name="直接连接符 41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9048" y="1493256"/>
            <a:ext cx="4104456" cy="492784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7973" y="1876730"/>
            <a:ext cx="92864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</a:rPr>
              <a:t>谜面：左边</a:t>
            </a:r>
            <a:r>
              <a:rPr lang="zh-CN" altLang="en-US" sz="3200" dirty="0">
                <a:latin typeface="+mn-ea"/>
              </a:rPr>
              <a:t>圆时写时方，右边圆时写时长，一个热来一个凉，合在一起放光芒。 （打一字）</a:t>
            </a:r>
            <a:endParaRPr lang="zh-CN" altLang="en-US" sz="3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谜底：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</a:rPr>
              <a:t>明</a:t>
            </a:r>
            <a:endParaRPr lang="en-US" altLang="zh-CN" sz="3200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+mn-ea"/>
              </a:rPr>
              <a:t>谜面：天上云里真热闹，又是打鼓又放炮，秋冬两季不常有，春夏两季常听到。 （打一自然现象）</a:t>
            </a:r>
            <a:endParaRPr lang="zh-CN" altLang="en-US" sz="32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+mn-ea"/>
              </a:rPr>
              <a:t>谜底：雷</a:t>
            </a:r>
            <a:endParaRPr lang="zh-CN" altLang="en-US" sz="32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板 书 设 计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第六节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5" name="矩形 3"/>
          <p:cNvSpPr>
            <a:spLocks noChangeArrowheads="1"/>
          </p:cNvSpPr>
          <p:nvPr/>
        </p:nvSpPr>
        <p:spPr bwMode="auto">
          <a:xfrm>
            <a:off x="1431109" y="3319952"/>
            <a:ext cx="2640358" cy="79348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0B819B"/>
                </a:solidFill>
                <a:latin typeface="+mn-ea"/>
                <a:ea typeface="+mn-ea"/>
              </a:rPr>
              <a:t>猜 字 谜</a:t>
            </a:r>
            <a:endParaRPr lang="zh-CN" altLang="en-US" sz="3600" b="1">
              <a:solidFill>
                <a:srgbClr val="0B819B"/>
              </a:solidFill>
              <a:latin typeface="+mn-ea"/>
              <a:ea typeface="+mn-ea"/>
            </a:endParaRPr>
          </a:p>
        </p:txBody>
      </p:sp>
      <p:sp>
        <p:nvSpPr>
          <p:cNvPr id="1048991" name="标题 1"/>
          <p:cNvSpPr txBox="1"/>
          <p:nvPr/>
        </p:nvSpPr>
        <p:spPr>
          <a:xfrm>
            <a:off x="91141" y="1046509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板书设计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37" name="图形 3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267" y="1091698"/>
            <a:ext cx="720080" cy="392414"/>
          </a:xfrm>
          <a:prstGeom prst="rect">
            <a:avLst/>
          </a:prstGeom>
        </p:spPr>
      </p:pic>
      <p:grpSp>
        <p:nvGrpSpPr>
          <p:cNvPr id="118" name="组合 5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93" name="矩形 58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4" name="矩形 59"/>
            <p:cNvSpPr/>
            <p:nvPr/>
          </p:nvSpPr>
          <p:spPr>
            <a:xfrm>
              <a:off x="7954056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5" name="文本框 60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66" name="直接连接符 61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96" name="文本框 62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7" name="文本框 63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8" name="文本框 64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9" name="文本框 65"/>
            <p:cNvSpPr txBox="1"/>
            <p:nvPr/>
          </p:nvSpPr>
          <p:spPr>
            <a:xfrm>
              <a:off x="6550694" y="8330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9000" name="文本框 66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67" name="直接连接符 73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8" name="直接连接符 75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9" name="直接连接符 76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0" name="直接连接符 77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01" name="文本框 7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71" name="直接连接符 79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740" name="AutoShape 5"/>
          <p:cNvSpPr/>
          <p:nvPr/>
        </p:nvSpPr>
        <p:spPr>
          <a:xfrm>
            <a:off x="3661518" y="1484112"/>
            <a:ext cx="778297" cy="4465168"/>
          </a:xfrm>
          <a:prstGeom prst="leftBrace">
            <a:avLst>
              <a:gd name="adj1" fmla="val 50138"/>
              <a:gd name="adj2" fmla="val 50000"/>
            </a:avLst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2800">
              <a:solidFill>
                <a:srgbClr val="4B416F"/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7394" y="1046509"/>
            <a:ext cx="400658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+mn-ea"/>
              </a:rPr>
              <a:t>左边绿，右边红，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+mn-ea"/>
              </a:rPr>
              <a:t>左右相遇起凉风。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+mn-ea"/>
              </a:rPr>
              <a:t>绿</a:t>
            </a:r>
            <a:r>
              <a:rPr lang="zh-CN" altLang="en-US" sz="2800" smtClean="0">
                <a:latin typeface="+mn-ea"/>
              </a:rPr>
              <a:t>的喜欢及时雨，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+mn-ea"/>
              </a:rPr>
              <a:t>红</a:t>
            </a:r>
            <a:r>
              <a:rPr lang="zh-CN" altLang="en-US" sz="2800" smtClean="0">
                <a:latin typeface="+mn-ea"/>
              </a:rPr>
              <a:t>的最怕水来冲。</a:t>
            </a:r>
            <a:endParaRPr lang="en-US" altLang="zh-CN" sz="2800" smtClean="0">
              <a:latin typeface="+mn-ea"/>
            </a:endParaRPr>
          </a:p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641431" y="3861048"/>
            <a:ext cx="3645117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+mn-ea"/>
              </a:rPr>
              <a:t>“言”来互相尊重，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+mn-ea"/>
              </a:rPr>
              <a:t>“心”至令人感动，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+mn-ea"/>
              </a:rPr>
              <a:t>“日”出万里无云，</a:t>
            </a:r>
            <a:endParaRPr lang="en-US" altLang="zh-CN" sz="28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+mn-ea"/>
              </a:rPr>
              <a:t>“水”到纯净透明。</a:t>
            </a:r>
            <a:endParaRPr lang="zh-CN" altLang="en-US" sz="2800">
              <a:latin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184232" y="1790243"/>
            <a:ext cx="1558413" cy="133111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8308202" y="4113439"/>
            <a:ext cx="1554162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569020" y="1994134"/>
            <a:ext cx="8506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mtClean="0"/>
              <a:t>秋</a:t>
            </a:r>
            <a:endParaRPr lang="zh-CN" altLang="en-US" sz="5400"/>
          </a:p>
        </p:txBody>
      </p:sp>
      <p:sp>
        <p:nvSpPr>
          <p:cNvPr id="14" name="TextBox 13"/>
          <p:cNvSpPr txBox="1"/>
          <p:nvPr/>
        </p:nvSpPr>
        <p:spPr>
          <a:xfrm>
            <a:off x="8628336" y="4316142"/>
            <a:ext cx="913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mtClean="0"/>
              <a:t>青</a:t>
            </a:r>
            <a:endParaRPr lang="zh-CN" altLang="en-US" sz="5400"/>
          </a:p>
        </p:txBody>
      </p:sp>
    </p:spTree>
  </p:cSld>
  <p:clrMapOvr>
    <a:masterClrMapping/>
  </p:clrMapOvr>
  <p:transition spd="slow" advTm="300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布 置 作 业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第七节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7" name="标题 1"/>
          <p:cNvSpPr txBox="1"/>
          <p:nvPr/>
        </p:nvSpPr>
        <p:spPr>
          <a:xfrm>
            <a:off x="754346" y="1045414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布置作业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43" name="图形 2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5" y="1089126"/>
            <a:ext cx="646856" cy="352510"/>
          </a:xfrm>
          <a:prstGeom prst="rect">
            <a:avLst/>
          </a:prstGeom>
        </p:spPr>
      </p:pic>
      <p:grpSp>
        <p:nvGrpSpPr>
          <p:cNvPr id="121" name="组合 25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9008" name="矩形 26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9009" name="矩形 27"/>
            <p:cNvSpPr/>
            <p:nvPr/>
          </p:nvSpPr>
          <p:spPr>
            <a:xfrm>
              <a:off x="9395308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9010" name="文本框 28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2" name="直接连接符 29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1" name="文本框 30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2" name="文本框 31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3" name="文本框 32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4" name="文本框 33"/>
            <p:cNvSpPr txBox="1"/>
            <p:nvPr/>
          </p:nvSpPr>
          <p:spPr>
            <a:xfrm>
              <a:off x="6550694" y="7975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5" name="文本框 34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3" name="直接连接符 35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4" name="直接连接符 36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5" name="直接连接符 37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6" name="直接连接符 38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6" name="文本框 39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7" name="直接连接符 40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9017" name="矩形 1"/>
          <p:cNvSpPr>
            <a:spLocks noChangeArrowheads="1"/>
          </p:cNvSpPr>
          <p:nvPr/>
        </p:nvSpPr>
        <p:spPr bwMode="auto">
          <a:xfrm>
            <a:off x="1271464" y="2636912"/>
            <a:ext cx="6553944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b="1" smtClean="0">
                <a:latin typeface="+mn-ea"/>
                <a:ea typeface="+mn-ea"/>
              </a:rPr>
              <a:t>收集字谜在小组内猜一猜。</a:t>
            </a:r>
            <a:endParaRPr lang="zh-CN" altLang="en-US" sz="4000" b="1">
              <a:latin typeface="+mn-ea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658429" y="1844824"/>
            <a:ext cx="2830057" cy="4309733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048659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+mn-ea"/>
              </a:rPr>
              <a:t>新 课 导 入</a:t>
            </a:r>
            <a:endParaRPr lang="zh-CN" altLang="en-US" sz="6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chemeClr val="bg1"/>
                </a:solidFill>
                <a:latin typeface="+mn-ea"/>
              </a:rPr>
              <a:t>第一节</a:t>
            </a:r>
            <a:endParaRPr lang="en-US" altLang="zh-CN" sz="2800" b="1" spc="2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标题 1"/>
          <p:cNvSpPr txBox="1"/>
          <p:nvPr/>
        </p:nvSpPr>
        <p:spPr>
          <a:xfrm>
            <a:off x="767408" y="101605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新课导入 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5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617" name="矩形 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8" name="矩形 3"/>
            <p:cNvSpPr/>
            <p:nvPr/>
          </p:nvSpPr>
          <p:spPr>
            <a:xfrm>
              <a:off x="334963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9" name="文本框 4"/>
            <p:cNvSpPr txBox="1"/>
            <p:nvPr/>
          </p:nvSpPr>
          <p:spPr>
            <a:xfrm>
              <a:off x="307975" y="92075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rgbClr val="4D8E57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rgbClr val="4D8E57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46" name="直接连接符 5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0" name="文本框 6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1" name="文本框 7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2" name="文本框 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3" name="文本框 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4" name="文本框 1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47" name="直接连接符 19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20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21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22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5" name="文本框 1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51" name="直接连接符 24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63" name="图形 1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640" y="869951"/>
            <a:ext cx="668917" cy="66891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86326" y="1948855"/>
            <a:ext cx="65058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/>
              <a:t> </a:t>
            </a:r>
            <a:r>
              <a:rPr lang="zh-CN" altLang="en-US" sz="3200" dirty="0" smtClean="0"/>
              <a:t>       同学们，今天我们来猜字谜</a:t>
            </a:r>
            <a:r>
              <a:rPr lang="zh-CN" altLang="en-US" sz="3200" dirty="0"/>
              <a:t>。</a:t>
            </a:r>
            <a:r>
              <a:rPr lang="zh-CN" altLang="en-US" sz="3200" dirty="0" smtClean="0"/>
              <a:t>“一加一”，你们知道这是哪个汉字吗？答案是“王”。你们看字谜多么</a:t>
            </a:r>
            <a:r>
              <a:rPr lang="zh-CN" altLang="en-US" sz="3200" dirty="0"/>
              <a:t>奇妙</a:t>
            </a:r>
            <a:r>
              <a:rPr lang="zh-CN" altLang="en-US" sz="3200" dirty="0" smtClean="0"/>
              <a:t>啊，我们一起来猜猜其他有意思的字谜吧！</a:t>
            </a:r>
            <a:endParaRPr lang="zh-CN" altLang="en-US" sz="32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067420" y="1796249"/>
            <a:ext cx="3066615" cy="409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3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3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4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+mn-ea"/>
              </a:rPr>
              <a:t>整 体 感 知</a:t>
            </a:r>
            <a:endParaRPr lang="zh-CN" altLang="en-US" sz="6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第二节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 txBox="1"/>
          <p:nvPr/>
        </p:nvSpPr>
        <p:spPr>
          <a:xfrm>
            <a:off x="817726" y="949465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学习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目标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2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583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4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5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28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6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7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8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9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90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2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33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5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39979" y="1489103"/>
            <a:ext cx="511256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79375" y="1668193"/>
            <a:ext cx="77048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+mn-ea"/>
              </a:rPr>
              <a:t>1.</a:t>
            </a:r>
            <a:r>
              <a:rPr lang="zh-CN" altLang="en-US" sz="3200" dirty="0">
                <a:latin typeface="+mn-ea"/>
              </a:rPr>
              <a:t>认识“相、遇、喜、欢、怕”</a:t>
            </a:r>
            <a:r>
              <a:rPr lang="zh-CN" altLang="en-US" sz="3200" dirty="0" smtClean="0">
                <a:latin typeface="+mn-ea"/>
              </a:rPr>
              <a:t>等生字</a:t>
            </a:r>
            <a:r>
              <a:rPr lang="zh-CN" altLang="en-US" sz="3200" dirty="0">
                <a:latin typeface="+mn-ea"/>
              </a:rPr>
              <a:t>，会写“字、左、右、</a:t>
            </a:r>
            <a:r>
              <a:rPr lang="zh-CN" altLang="en-US" sz="3200" dirty="0" smtClean="0">
                <a:latin typeface="+mn-ea"/>
              </a:rPr>
              <a:t>红”等生字。</a:t>
            </a:r>
            <a:endParaRPr lang="en-US" altLang="zh-CN" sz="3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2.</a:t>
            </a:r>
            <a:r>
              <a:rPr lang="zh-CN" altLang="en-US" sz="3200" dirty="0" smtClean="0">
                <a:latin typeface="+mn-ea"/>
              </a:rPr>
              <a:t>正确朗读</a:t>
            </a:r>
            <a:r>
              <a:rPr lang="zh-CN" altLang="en-US" sz="3200" dirty="0">
                <a:latin typeface="+mn-ea"/>
              </a:rPr>
              <a:t>字谜</a:t>
            </a:r>
            <a:r>
              <a:rPr lang="zh-CN" altLang="en-US" sz="3200" dirty="0" smtClean="0">
                <a:latin typeface="+mn-ea"/>
              </a:rPr>
              <a:t>，</a:t>
            </a:r>
            <a:r>
              <a:rPr lang="zh-CN" altLang="en-US" sz="3200" dirty="0">
                <a:latin typeface="+mn-ea"/>
              </a:rPr>
              <a:t>能够理解谜底与谜面的联系</a:t>
            </a:r>
            <a:r>
              <a:rPr lang="zh-CN" altLang="en-US" sz="3200" dirty="0" smtClean="0">
                <a:latin typeface="+mn-ea"/>
              </a:rPr>
              <a:t>。</a:t>
            </a:r>
            <a:endParaRPr lang="en-US" altLang="zh-CN" sz="3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+mn-ea"/>
              </a:rPr>
              <a:t>3.</a:t>
            </a:r>
            <a:r>
              <a:rPr lang="zh-CN" altLang="en-US" sz="3200" dirty="0">
                <a:latin typeface="+mn-ea"/>
              </a:rPr>
              <a:t>培养学生的合作</a:t>
            </a:r>
            <a:r>
              <a:rPr lang="zh-CN" altLang="en-US" sz="3200" dirty="0" smtClean="0">
                <a:latin typeface="+mn-ea"/>
              </a:rPr>
              <a:t>精神，培养</a:t>
            </a:r>
            <a:r>
              <a:rPr lang="zh-CN" altLang="en-US" sz="3200" dirty="0">
                <a:latin typeface="+mn-ea"/>
              </a:rPr>
              <a:t>学生乐说敢说的习惯。</a:t>
            </a:r>
            <a:endParaRPr lang="en-US" altLang="zh-CN" sz="3200" dirty="0" smtClean="0">
              <a:latin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 advTm="300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形标注 2"/>
          <p:cNvSpPr/>
          <p:nvPr/>
        </p:nvSpPr>
        <p:spPr>
          <a:xfrm>
            <a:off x="2423592" y="1585724"/>
            <a:ext cx="3841105" cy="2419340"/>
          </a:xfrm>
          <a:prstGeom prst="wedgeEllipseCallout">
            <a:avLst>
              <a:gd name="adj1" fmla="val -44278"/>
              <a:gd name="adj2" fmla="val 5743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92" name="标题 1"/>
          <p:cNvSpPr txBox="1"/>
          <p:nvPr/>
        </p:nvSpPr>
        <p:spPr>
          <a:xfrm>
            <a:off x="782232" y="94787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猜字谜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23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4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7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3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8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543" y="2924944"/>
            <a:ext cx="360040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45689" y="3356992"/>
            <a:ext cx="2022248" cy="2960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868930" y="1699977"/>
            <a:ext cx="50878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+mn-ea"/>
              </a:rPr>
              <a:t>四面</a:t>
            </a:r>
            <a:r>
              <a:rPr lang="zh-CN" altLang="en-US" sz="4000">
                <a:latin typeface="+mn-ea"/>
              </a:rPr>
              <a:t>都是山</a:t>
            </a:r>
            <a:r>
              <a:rPr lang="zh-CN" altLang="en-US" sz="4000" smtClean="0">
                <a:latin typeface="+mn-ea"/>
              </a:rPr>
              <a:t>，</a:t>
            </a:r>
            <a:endParaRPr lang="en-US" altLang="zh-CN" sz="400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smtClean="0">
                <a:latin typeface="+mn-ea"/>
              </a:rPr>
              <a:t>山</a:t>
            </a:r>
            <a:r>
              <a:rPr lang="zh-CN" altLang="en-US" sz="4000">
                <a:latin typeface="+mn-ea"/>
              </a:rPr>
              <a:t>山都</a:t>
            </a:r>
            <a:r>
              <a:rPr lang="zh-CN" altLang="en-US" sz="4000" smtClean="0">
                <a:latin typeface="+mn-ea"/>
              </a:rPr>
              <a:t>相连。</a:t>
            </a:r>
            <a:r>
              <a:rPr lang="zh-CN" altLang="en-US" sz="3600"/>
              <a:t>  </a:t>
            </a:r>
            <a:r>
              <a:rPr lang="zh-CN" altLang="en-US" sz="3200"/>
              <a:t>  </a:t>
            </a:r>
            <a:endParaRPr lang="zh-CN" altLang="en-US" sz="3200"/>
          </a:p>
        </p:txBody>
      </p:sp>
      <p:sp>
        <p:nvSpPr>
          <p:cNvPr id="4" name="椭圆形标注 3"/>
          <p:cNvSpPr/>
          <p:nvPr/>
        </p:nvSpPr>
        <p:spPr>
          <a:xfrm>
            <a:off x="6672064" y="2179938"/>
            <a:ext cx="2160240" cy="1177054"/>
          </a:xfrm>
          <a:prstGeom prst="wedgeEllipseCallout">
            <a:avLst>
              <a:gd name="adj1" fmla="val 40269"/>
              <a:gd name="adj2" fmla="val 98424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7344225" y="2343874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/>
              <a:t>田</a:t>
            </a:r>
            <a:endParaRPr lang="zh-CN" altLang="en-US" sz="480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形标注 7"/>
          <p:cNvSpPr/>
          <p:nvPr/>
        </p:nvSpPr>
        <p:spPr>
          <a:xfrm>
            <a:off x="4799856" y="3284984"/>
            <a:ext cx="4896544" cy="3384376"/>
          </a:xfrm>
          <a:prstGeom prst="wedgeEllipseCallout">
            <a:avLst>
              <a:gd name="adj1" fmla="val 51322"/>
              <a:gd name="adj2" fmla="val -58776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605" name="标题 1"/>
          <p:cNvSpPr txBox="1"/>
          <p:nvPr/>
        </p:nvSpPr>
        <p:spPr>
          <a:xfrm>
            <a:off x="782232" y="96270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dirty="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3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0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3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4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424136" y="1700808"/>
            <a:ext cx="896034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+mn-ea"/>
              </a:rPr>
              <a:t>谜面</a:t>
            </a:r>
            <a:r>
              <a:rPr lang="zh-CN" altLang="en-US" sz="2800" dirty="0">
                <a:latin typeface="+mn-ea"/>
              </a:rPr>
              <a:t>：</a:t>
            </a:r>
            <a:r>
              <a:rPr lang="zh-CN" altLang="en-US" sz="3200" dirty="0">
                <a:latin typeface="+mn-ea"/>
              </a:rPr>
              <a:t>就是表述谜语的</a:t>
            </a:r>
            <a:r>
              <a:rPr lang="zh-CN" altLang="en-US" sz="3200" dirty="0" smtClean="0">
                <a:latin typeface="+mn-ea"/>
              </a:rPr>
              <a:t>文字，比如上个谜语中的“四面都是山，山山都相连。”</a:t>
            </a:r>
            <a:endParaRPr lang="en-US" altLang="zh-CN" sz="3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+mn-ea"/>
              </a:rPr>
              <a:t>谜底</a:t>
            </a:r>
            <a:r>
              <a:rPr lang="zh-CN" altLang="en-US" sz="3200" dirty="0">
                <a:latin typeface="+mn-ea"/>
              </a:rPr>
              <a:t>：就是谜语的答案。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04854" y="3429000"/>
            <a:ext cx="6096000" cy="2931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+mn-ea"/>
              </a:rPr>
              <a:t>猜谜语，动脑筋</a:t>
            </a:r>
            <a:r>
              <a:rPr lang="zh-CN" altLang="en-US" sz="3200" dirty="0" smtClean="0">
                <a:latin typeface="+mn-ea"/>
              </a:rPr>
              <a:t>，</a:t>
            </a:r>
            <a:endParaRPr lang="en-US" altLang="zh-CN" sz="3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</a:rPr>
              <a:t>会</a:t>
            </a:r>
            <a:r>
              <a:rPr lang="zh-CN" altLang="en-US" sz="3200" dirty="0">
                <a:latin typeface="+mn-ea"/>
              </a:rPr>
              <a:t>观察，抓特征</a:t>
            </a:r>
            <a:r>
              <a:rPr lang="zh-CN" altLang="en-US" sz="3200" dirty="0" smtClean="0">
                <a:latin typeface="+mn-ea"/>
              </a:rPr>
              <a:t>，</a:t>
            </a:r>
            <a:endParaRPr lang="en-US" altLang="zh-CN" sz="3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</a:rPr>
              <a:t>跳出</a:t>
            </a:r>
            <a:r>
              <a:rPr lang="zh-CN" altLang="en-US" sz="3200" dirty="0">
                <a:latin typeface="+mn-ea"/>
              </a:rPr>
              <a:t>谜面想一想</a:t>
            </a:r>
            <a:r>
              <a:rPr lang="zh-CN" altLang="en-US" sz="3200" dirty="0" smtClean="0">
                <a:latin typeface="+mn-ea"/>
              </a:rPr>
              <a:t>，</a:t>
            </a:r>
            <a:endParaRPr lang="en-US" altLang="zh-CN" sz="32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</a:rPr>
              <a:t>谜底</a:t>
            </a:r>
            <a:r>
              <a:rPr lang="zh-CN" altLang="en-US" sz="3200" dirty="0">
                <a:latin typeface="+mn-ea"/>
              </a:rPr>
              <a:t>就在话里藏。</a:t>
            </a:r>
            <a:endParaRPr lang="zh-CN" altLang="en-US" sz="3200" dirty="0"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976320" y="1052736"/>
            <a:ext cx="3013379" cy="3013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标题 1"/>
          <p:cNvSpPr txBox="1"/>
          <p:nvPr/>
        </p:nvSpPr>
        <p:spPr>
          <a:xfrm>
            <a:off x="782232" y="96270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诵读课文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3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0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2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3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4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3026808" y="533400"/>
            <a:ext cx="540060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endParaRPr lang="en-US" altLang="zh-CN" sz="2800" smtClean="0">
              <a:latin typeface="+mn-ea"/>
            </a:endParaRPr>
          </a:p>
          <a:p>
            <a:pPr>
              <a:lnSpc>
                <a:spcPct val="250000"/>
              </a:lnSpc>
            </a:pPr>
            <a:r>
              <a:rPr lang="zh-CN" altLang="en-US" sz="3600" smtClean="0">
                <a:latin typeface="+mn-ea"/>
              </a:rPr>
              <a:t>左 边 绿，右 边 红，</a:t>
            </a:r>
            <a:endParaRPr lang="en-US" altLang="zh-CN" sz="3600">
              <a:latin typeface="+mn-ea"/>
            </a:endParaRPr>
          </a:p>
          <a:p>
            <a:pPr>
              <a:lnSpc>
                <a:spcPct val="250000"/>
              </a:lnSpc>
            </a:pPr>
            <a:r>
              <a:rPr lang="zh-CN" altLang="en-US" sz="3600" smtClean="0">
                <a:latin typeface="+mn-ea"/>
              </a:rPr>
              <a:t>左 右 相 遇 起 凉 风。</a:t>
            </a:r>
            <a:endParaRPr lang="en-US" altLang="zh-CN" sz="3600" smtClean="0">
              <a:latin typeface="+mn-ea"/>
            </a:endParaRPr>
          </a:p>
          <a:p>
            <a:pPr>
              <a:lnSpc>
                <a:spcPct val="250000"/>
              </a:lnSpc>
            </a:pPr>
            <a:r>
              <a:rPr lang="zh-CN" altLang="en-US" sz="3600" smtClean="0">
                <a:latin typeface="+mn-ea"/>
              </a:rPr>
              <a:t>绿 的 喜 欢 及 时 雨，</a:t>
            </a:r>
            <a:endParaRPr lang="en-US" altLang="zh-CN" sz="3600" smtClean="0">
              <a:latin typeface="+mn-ea"/>
            </a:endParaRPr>
          </a:p>
          <a:p>
            <a:pPr>
              <a:lnSpc>
                <a:spcPct val="250000"/>
              </a:lnSpc>
            </a:pPr>
            <a:r>
              <a:rPr lang="zh-CN" altLang="en-US" sz="3600" smtClean="0">
                <a:latin typeface="+mn-ea"/>
              </a:rPr>
              <a:t>红 的 最 怕 水 来 </a:t>
            </a:r>
            <a:r>
              <a:rPr lang="zh-CN" altLang="en-US" sz="3600">
                <a:latin typeface="+mn-ea"/>
              </a:rPr>
              <a:t>攻。</a:t>
            </a:r>
            <a:endParaRPr lang="en-US" altLang="zh-CN" sz="3600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52688" y="1700808"/>
            <a:ext cx="45730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 </a:t>
            </a:r>
            <a:r>
              <a:rPr lang="en-US" altLang="zh-CN" sz="2000" err="1" smtClean="0"/>
              <a:t>zuǒ</a:t>
            </a:r>
            <a:r>
              <a:rPr lang="en-US" altLang="zh-CN" sz="2000"/>
              <a:t>    </a:t>
            </a:r>
            <a:r>
              <a:rPr lang="en-US" altLang="zh-CN" sz="2000" err="1" smtClean="0"/>
              <a:t>bi</a:t>
            </a:r>
            <a:r>
              <a:rPr lang="en-US" altLang="zh-CN" sz="2000" err="1" smtClean="0">
                <a:latin typeface="+mn-ea"/>
              </a:rPr>
              <a:t>ā</a:t>
            </a:r>
            <a:r>
              <a:rPr lang="en-US" altLang="zh-CN" sz="2000" err="1" smtClean="0"/>
              <a:t>n</a:t>
            </a:r>
            <a:r>
              <a:rPr lang="en-US" altLang="zh-CN" sz="2000"/>
              <a:t>  </a:t>
            </a:r>
            <a:r>
              <a:rPr lang="en-US" altLang="zh-CN" sz="2000" smtClean="0"/>
              <a:t>     </a:t>
            </a:r>
            <a:r>
              <a:rPr lang="en-US" altLang="zh-CN" sz="2000" err="1"/>
              <a:t>lǜ           </a:t>
            </a:r>
            <a:r>
              <a:rPr lang="en-US" altLang="zh-CN" sz="2000" err="1" smtClean="0"/>
              <a:t>yòu    bi</a:t>
            </a:r>
            <a:r>
              <a:rPr lang="en-US" altLang="zh-CN" sz="2000" err="1" smtClean="0">
                <a:latin typeface="+mn-ea"/>
              </a:rPr>
              <a:t>ā</a:t>
            </a:r>
            <a:r>
              <a:rPr lang="en-US" altLang="zh-CN" sz="2000" err="1" smtClean="0"/>
              <a:t>n</a:t>
            </a:r>
            <a:r>
              <a:rPr lang="en-US" altLang="zh-CN" sz="2000"/>
              <a:t>   </a:t>
            </a:r>
            <a:r>
              <a:rPr lang="en-US" altLang="zh-CN" sz="2000" err="1" smtClean="0"/>
              <a:t>hón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zh-CN" sz="2000" smtClean="0"/>
              <a:t> </a:t>
            </a:r>
            <a:endParaRPr lang="zh-CN" altLang="en-US" sz="2000"/>
          </a:p>
        </p:txBody>
      </p:sp>
      <p:sp>
        <p:nvSpPr>
          <p:cNvPr id="7" name="TextBox 6"/>
          <p:cNvSpPr txBox="1"/>
          <p:nvPr/>
        </p:nvSpPr>
        <p:spPr>
          <a:xfrm>
            <a:off x="3026808" y="2996952"/>
            <a:ext cx="5726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 </a:t>
            </a:r>
            <a:r>
              <a:rPr lang="en-US" altLang="zh-CN" sz="2000" err="1" smtClean="0"/>
              <a:t>zuǒ</a:t>
            </a:r>
            <a:r>
              <a:rPr lang="en-US" altLang="zh-CN" sz="2000"/>
              <a:t>  </a:t>
            </a:r>
            <a:r>
              <a:rPr lang="en-US" altLang="zh-CN" sz="2000" smtClean="0"/>
              <a:t>    yòu    xi</a:t>
            </a:r>
            <a:r>
              <a:rPr lang="en-US" altLang="zh-CN" sz="2000" err="1" smtClean="0">
                <a:latin typeface="+mn-ea"/>
              </a:rPr>
              <a:t>ā</a:t>
            </a:r>
            <a:r>
              <a:rPr lang="en-US" altLang="zh-CN" sz="2000" err="1" smtClean="0"/>
              <a:t>n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zh-CN" sz="2000" smtClean="0"/>
              <a:t>     yù       qǐ       li</a:t>
            </a:r>
            <a:r>
              <a:rPr lang="en-US" altLang="zh-CN" sz="2000" err="1" smtClean="0">
                <a:latin typeface="+mn-ea"/>
              </a:rPr>
              <a:t>á</a:t>
            </a:r>
            <a:r>
              <a:rPr lang="en-US" altLang="zh-CN" sz="2000" err="1" smtClean="0"/>
              <a:t>n</a:t>
            </a:r>
            <a:r>
              <a:rPr lang="en-US" altLang="zh-CN" err="1" smtClean="0">
                <a:latin typeface="+mn-lt"/>
              </a:rPr>
              <a:t>g</a:t>
            </a:r>
            <a:r>
              <a:rPr lang="en-US" altLang="zh-CN" sz="2000" smtClean="0"/>
              <a:t>   fēn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g    </a:t>
            </a:r>
            <a:r>
              <a:rPr lang="en-US" altLang="zh-CN" sz="2000" smtClean="0"/>
              <a:t> </a:t>
            </a:r>
            <a:endParaRPr lang="zh-CN" altLang="en-US" sz="2000"/>
          </a:p>
        </p:txBody>
      </p:sp>
      <p:sp>
        <p:nvSpPr>
          <p:cNvPr id="9" name="TextBox 8"/>
          <p:cNvSpPr txBox="1"/>
          <p:nvPr/>
        </p:nvSpPr>
        <p:spPr>
          <a:xfrm>
            <a:off x="3099566" y="4365104"/>
            <a:ext cx="4940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 </a:t>
            </a:r>
            <a:r>
              <a:rPr lang="en-US" altLang="zh-CN" sz="2000" err="1"/>
              <a:t>lǜ        </a:t>
            </a:r>
            <a:r>
              <a:rPr lang="en-US" altLang="zh-CN" sz="2000" smtClean="0"/>
              <a:t>de        xǐ       hu</a:t>
            </a:r>
            <a:r>
              <a:rPr lang="en-US" altLang="zh-CN" sz="2000" err="1" smtClean="0">
                <a:latin typeface="+mj-ea"/>
                <a:ea typeface="+mj-ea"/>
              </a:rPr>
              <a:t>ɑ</a:t>
            </a:r>
            <a:r>
              <a:rPr lang="en-US" altLang="zh-CN" sz="2000" err="1" smtClean="0"/>
              <a:t>n    jí          shí       yǔ  </a:t>
            </a:r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026158" y="5733256"/>
            <a:ext cx="5661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hóng     de      zuì      p</a:t>
            </a:r>
            <a:r>
              <a:rPr lang="en-US" altLang="zh-CN" sz="2000" err="1" smtClean="0">
                <a:latin typeface="+mn-ea"/>
                <a:cs typeface="Arial" panose="020B0604020202020204" pitchFamily="34" charset="0"/>
              </a:rPr>
              <a:t>à</a:t>
            </a:r>
            <a:r>
              <a:rPr lang="en-US" altLang="zh-CN" smtClean="0">
                <a:latin typeface="Arial" panose="020B0604020202020204" pitchFamily="34" charset="0"/>
                <a:cs typeface="Arial" panose="020B0604020202020204" pitchFamily="34" charset="0"/>
              </a:rPr>
              <a:t>     shuǐ     l</a:t>
            </a:r>
            <a:r>
              <a:rPr lang="en-US" altLang="zh-CN" sz="2000" err="1" smtClean="0">
                <a:latin typeface="+mn-ea"/>
                <a:cs typeface="Arial" panose="020B0604020202020204" pitchFamily="34" charset="0"/>
              </a:rPr>
              <a:t>á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zh-CN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err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zh-CN" err="1" smtClean="0">
                <a:latin typeface="Arial" panose="020B0604020202020204" pitchFamily="34" charset="0"/>
                <a:cs typeface="Arial" panose="020B0604020202020204" pitchFamily="34" charset="0"/>
              </a:rPr>
              <a:t>ōng</a:t>
            </a:r>
            <a:r>
              <a:rPr lang="en-US" altLang="zh-CN" sz="2000" smtClean="0"/>
              <a:t> </a:t>
            </a:r>
            <a:endParaRPr lang="zh-CN" altLang="en-US" sz="200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956817" y="2028036"/>
            <a:ext cx="3677371" cy="3594126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tags/tag1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NUMBER"/>
</p:tagLst>
</file>

<file path=ppt/tags/tag10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1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12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3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14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e51735fd-357a-40f3-9cd2-068c8191e74a"/>
</p:tagLst>
</file>

<file path=ppt/tags/tag2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3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4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5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NUMBER"/>
</p:tagLst>
</file>

<file path=ppt/tags/tag6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7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8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9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2297</Words>
  <Application>WPS 演示</Application>
  <PresentationFormat>自定义</PresentationFormat>
  <Paragraphs>474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黑体</vt:lpstr>
      <vt:lpstr>Arial Unicode MS</vt:lpstr>
      <vt:lpstr>楷体</vt:lpstr>
      <vt:lpstr>华文新魏</vt:lpstr>
      <vt:lpstr>Arial</vt:lpstr>
      <vt:lpstr>Microsoft JhengHei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</cp:revision>
  <cp:lastPrinted>2022-07-04T17:37:00Z</cp:lastPrinted>
  <dcterms:created xsi:type="dcterms:W3CDTF">2022-07-04T17:37:00Z</dcterms:created>
  <dcterms:modified xsi:type="dcterms:W3CDTF">2023-01-15T10:29:53Z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4AAF2A98B6304C03BD0EE932FD45F6C0</vt:lpwstr>
  </property>
  <property fmtid="{D5CDD505-2E9C-101B-9397-08002B2CF9AE}" pid="3" name="KSOProductBuildVer">
    <vt:lpwstr>2052-11.1.0.13703</vt:lpwstr>
  </property>
</Properties>
</file>