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楷体" panose="02010609060101010101" pitchFamily="49" charset="-122"/>
      <p:regular r:id="rId27"/>
    </p:embeddedFont>
    <p:embeddedFont>
      <p:font typeface="Calibri Light" panose="020F0302020204030204" charset="0"/>
      <p:regular r:id="rId28"/>
      <p: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7" autoAdjust="0"/>
    <p:restoredTop sz="94660"/>
  </p:normalViewPr>
  <p:slideViewPr>
    <p:cSldViewPr>
      <p:cViewPr>
        <p:scale>
          <a:sx n="140" d="100"/>
          <a:sy n="140" d="100"/>
        </p:scale>
        <p:origin x="-870" y="-330"/>
      </p:cViewPr>
      <p:guideLst>
        <p:guide orient="horz" pos="1620"/>
        <p:guide pos="286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59C2F-898C-48F5-880A-17FF69350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463D5-9C1D-49EA-B053-1E47795071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3843814" y="244858"/>
            <a:ext cx="637699" cy="682461"/>
            <a:chOff x="4312426" y="962812"/>
            <a:chExt cx="896190" cy="104856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435418" y="1018324"/>
              <a:ext cx="620049" cy="993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54843" y="244792"/>
            <a:ext cx="646271" cy="682586"/>
            <a:chOff x="5339818" y="914030"/>
            <a:chExt cx="969348" cy="109682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496388" y="972287"/>
              <a:ext cx="678967" cy="1038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0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097780" y="204312"/>
            <a:ext cx="531495" cy="669014"/>
            <a:chOff x="6480295" y="929559"/>
            <a:chExt cx="768163" cy="99576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483681" y="929559"/>
              <a:ext cx="678389" cy="962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5704178" y="244793"/>
            <a:ext cx="522315" cy="646331"/>
            <a:chOff x="7542534" y="914079"/>
            <a:chExt cx="768163" cy="1038867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554948" y="914079"/>
              <a:ext cx="632655" cy="103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2</a:t>
              </a:r>
              <a:endParaRPr 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占位符 5"/>
          <p:cNvSpPr txBox="1"/>
          <p:nvPr/>
        </p:nvSpPr>
        <p:spPr>
          <a:xfrm>
            <a:off x="0" y="987574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人教部编版语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文一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年级下册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占位符 5"/>
          <p:cNvSpPr txBox="1"/>
          <p:nvPr/>
        </p:nvSpPr>
        <p:spPr>
          <a:xfrm>
            <a:off x="-4287" y="2001138"/>
            <a:ext cx="9148287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40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口语交际：请你帮个忙</a:t>
            </a:r>
            <a:endParaRPr sz="4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1851" y="2246960"/>
            <a:ext cx="2732809" cy="1673924"/>
          </a:xfrm>
          <a:prstGeom prst="rect">
            <a:avLst/>
          </a:prstGeom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644008" y="627534"/>
            <a:ext cx="3598944" cy="240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张红：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李山，我忘了带水彩笔，用一下你的水彩笔。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行，你自己拿吧！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张红：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谢谢你，李山！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我们是同学，不客气！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75656" y="1216974"/>
            <a:ext cx="3190505" cy="840522"/>
            <a:chOff x="5049711" y="3147110"/>
            <a:chExt cx="3190505" cy="840522"/>
          </a:xfrm>
        </p:grpSpPr>
        <p:sp>
          <p:nvSpPr>
            <p:cNvPr id="16" name="圆角矩形标注 15"/>
            <p:cNvSpPr/>
            <p:nvPr/>
          </p:nvSpPr>
          <p:spPr>
            <a:xfrm>
              <a:off x="5071577" y="3147110"/>
              <a:ext cx="3062773" cy="836438"/>
            </a:xfrm>
            <a:prstGeom prst="wedgeRoundRectCallout">
              <a:avLst>
                <a:gd name="adj1" fmla="val -12497"/>
                <a:gd name="adj2" fmla="val 82998"/>
                <a:gd name="adj3" fmla="val 16667"/>
              </a:avLst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49711" y="3156635"/>
              <a:ext cx="3190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李山，我忘了带水彩笔，可以用一下你的吗？</a:t>
              </a:r>
              <a:endPara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32068" y="3075806"/>
            <a:ext cx="4253283" cy="1692771"/>
            <a:chOff x="3708401" y="3210490"/>
            <a:chExt cx="4253283" cy="1692771"/>
          </a:xfrm>
        </p:grpSpPr>
        <p:sp>
          <p:nvSpPr>
            <p:cNvPr id="11" name="圆角矩形标注 10"/>
            <p:cNvSpPr/>
            <p:nvPr/>
          </p:nvSpPr>
          <p:spPr>
            <a:xfrm>
              <a:off x="3708401" y="3213100"/>
              <a:ext cx="4175968" cy="1668046"/>
            </a:xfrm>
            <a:prstGeom prst="wedgeRoundRectCallout">
              <a:avLst>
                <a:gd name="adj1" fmla="val 56087"/>
                <a:gd name="adj2" fmla="val 15680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85220" y="3210490"/>
              <a:ext cx="4176464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    我觉得张红借东西的话不够有礼貌，借东西要用商量的语气。她应该这样说：“李山，我忘了带水彩笔，可以用一下你的吗？”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47503" y="3175931"/>
            <a:ext cx="2732809" cy="156004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979712" y="3291830"/>
            <a:ext cx="2520280" cy="840522"/>
            <a:chOff x="5049712" y="3147110"/>
            <a:chExt cx="2520280" cy="840522"/>
          </a:xfrm>
        </p:grpSpPr>
        <p:sp>
          <p:nvSpPr>
            <p:cNvPr id="27" name="圆角矩形标注 26"/>
            <p:cNvSpPr/>
            <p:nvPr/>
          </p:nvSpPr>
          <p:spPr>
            <a:xfrm>
              <a:off x="5071578" y="3147110"/>
              <a:ext cx="2426406" cy="836438"/>
            </a:xfrm>
            <a:prstGeom prst="wedgeRoundRectCallout">
              <a:avLst>
                <a:gd name="adj1" fmla="val 73648"/>
                <a:gd name="adj2" fmla="val -2864"/>
                <a:gd name="adj3" fmla="val 16667"/>
              </a:avLst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49712" y="3156635"/>
              <a:ext cx="25202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大姐姐，我想请你帮个忙</a:t>
              </a:r>
              <a:r>
                <a: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9552" y="982845"/>
            <a:ext cx="8291022" cy="2370923"/>
            <a:chOff x="564411" y="1003626"/>
            <a:chExt cx="8291022" cy="2370923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572523" y="1003626"/>
              <a:ext cx="7282910" cy="20361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    这位同学纠正得非常好！我们向别人借东西时一定要用商量的口吻，而不能是简单的告知语气。下面我们再看第三幅图：放学后，李山和几个小伙伴相约去踢足球，结果李山一脚把球踢过了围栏，这可怎么办呢？这时，恰巧有位大姐姐路过。他们之间会怎么说，怎么做呢？同桌之间表演一下吧！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564411" y="1414676"/>
              <a:ext cx="1021444" cy="1959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5651" y="2595879"/>
            <a:ext cx="2732809" cy="1560047"/>
          </a:xfrm>
          <a:prstGeom prst="rect">
            <a:avLst/>
          </a:prstGeom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199656" y="1191979"/>
            <a:ext cx="5616624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大姐姐，我想请你帮个忙！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大姐姐：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好的，有什么需要帮忙的，你尽管说吧！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我不小心把球踢到围栏外面了，你能帮我扔过来吗？麻烦你了！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大姐姐：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没问题，你稍等。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谢谢大姐姐！我们又可以进行足球比赛了！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大姐姐：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不客气！加油！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4098" y="1248482"/>
            <a:ext cx="2520280" cy="840522"/>
            <a:chOff x="5049712" y="3147110"/>
            <a:chExt cx="2520280" cy="840522"/>
          </a:xfrm>
        </p:grpSpPr>
        <p:sp>
          <p:nvSpPr>
            <p:cNvPr id="22" name="圆角矩形标注 21"/>
            <p:cNvSpPr/>
            <p:nvPr/>
          </p:nvSpPr>
          <p:spPr>
            <a:xfrm>
              <a:off x="5071578" y="3147110"/>
              <a:ext cx="2426406" cy="836438"/>
            </a:xfrm>
            <a:prstGeom prst="wedgeRoundRectCallout">
              <a:avLst>
                <a:gd name="adj1" fmla="val -22764"/>
                <a:gd name="adj2" fmla="val 126499"/>
                <a:gd name="adj3" fmla="val 16667"/>
              </a:avLst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49712" y="3156635"/>
              <a:ext cx="25202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大姐姐，我想请你帮个忙</a:t>
              </a:r>
              <a:r>
                <a: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1525138" y="2831337"/>
            <a:ext cx="6036134" cy="1959873"/>
            <a:chOff x="3784106" y="1332487"/>
            <a:chExt cx="6036134" cy="1959873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3784106" y="1420998"/>
              <a:ext cx="5033135" cy="16927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    这位同学观察得真仔细！我们在表达感谢的时候，除了说“谢谢”，还可以说一说别人的帮助替你解决了怎样的困难，这样我们会获得越来越多的帮助。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8798796" y="1332487"/>
              <a:ext cx="1021444" cy="1959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" name="组合 28"/>
          <p:cNvGrpSpPr/>
          <p:nvPr/>
        </p:nvGrpSpPr>
        <p:grpSpPr>
          <a:xfrm>
            <a:off x="1975485" y="1327150"/>
            <a:ext cx="6384925" cy="1303020"/>
            <a:chOff x="5071577" y="3161803"/>
            <a:chExt cx="6385077" cy="1302733"/>
          </a:xfrm>
        </p:grpSpPr>
        <p:sp>
          <p:nvSpPr>
            <p:cNvPr id="27" name="圆角矩形标注 26"/>
            <p:cNvSpPr/>
            <p:nvPr/>
          </p:nvSpPr>
          <p:spPr>
            <a:xfrm>
              <a:off x="5071577" y="3162349"/>
              <a:ext cx="6331903" cy="1302187"/>
            </a:xfrm>
            <a:prstGeom prst="wedgeRoundRectCallout">
              <a:avLst>
                <a:gd name="adj1" fmla="val -54090"/>
                <a:gd name="adj2" fmla="val -9940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80191" y="3161803"/>
              <a:ext cx="637646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李山说得太棒了！他除了说“谢谢”，还说了“我们又可以进行足球比赛了”，这样可以让大姐姐觉得她帮了李山很大的忙，下回还会继续帮他的！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99700" y="11531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聊聊内容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899592" y="213970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19175" y="1419622"/>
            <a:ext cx="7204463" cy="2571353"/>
            <a:chOff x="1085850" y="1419622"/>
            <a:chExt cx="7204463" cy="2571353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5850" y="1419622"/>
              <a:ext cx="7204463" cy="2571353"/>
              <a:chOff x="1085850" y="1419622"/>
              <a:chExt cx="7204463" cy="2857500"/>
            </a:xfrm>
          </p:grpSpPr>
          <p:sp>
            <p:nvSpPr>
              <p:cNvPr id="13" name="矩形 12"/>
              <p:cNvSpPr/>
              <p:nvPr/>
            </p:nvSpPr>
            <p:spPr bwMode="auto">
              <a:xfrm>
                <a:off x="1085850" y="1419622"/>
                <a:ext cx="7200900" cy="28575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66000"/>
                </a:schemeClr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矩形 3"/>
              <p:cNvSpPr/>
              <p:nvPr/>
            </p:nvSpPr>
            <p:spPr bwMode="auto">
              <a:xfrm>
                <a:off x="1095174" y="1424475"/>
                <a:ext cx="7195139" cy="176985"/>
              </a:xfrm>
              <a:custGeom>
                <a:avLst/>
                <a:gdLst>
                  <a:gd name="connsiteX0" fmla="*/ 0 w 9517380"/>
                  <a:gd name="connsiteY0" fmla="*/ 0 h 276045"/>
                  <a:gd name="connsiteX1" fmla="*/ 9517380 w 9517380"/>
                  <a:gd name="connsiteY1" fmla="*/ 0 h 276045"/>
                  <a:gd name="connsiteX2" fmla="*/ 9517380 w 9517380"/>
                  <a:gd name="connsiteY2" fmla="*/ 276045 h 276045"/>
                  <a:gd name="connsiteX3" fmla="*/ 0 w 9517380"/>
                  <a:gd name="connsiteY3" fmla="*/ 276045 h 276045"/>
                  <a:gd name="connsiteX4" fmla="*/ 0 w 9517380"/>
                  <a:gd name="connsiteY4" fmla="*/ 0 h 276045"/>
                  <a:gd name="connsiteX0-1" fmla="*/ 0 w 9517380"/>
                  <a:gd name="connsiteY0-2" fmla="*/ 0 h 276045"/>
                  <a:gd name="connsiteX1-3" fmla="*/ 9517380 w 9517380"/>
                  <a:gd name="connsiteY1-4" fmla="*/ 0 h 276045"/>
                  <a:gd name="connsiteX2-5" fmla="*/ 9517380 w 9517380"/>
                  <a:gd name="connsiteY2-6" fmla="*/ 276045 h 276045"/>
                  <a:gd name="connsiteX3-7" fmla="*/ 952500 w 9517380"/>
                  <a:gd name="connsiteY3-8" fmla="*/ 55065 h 276045"/>
                  <a:gd name="connsiteX4-9" fmla="*/ 0 w 9517380"/>
                  <a:gd name="connsiteY4-10" fmla="*/ 0 h 276045"/>
                  <a:gd name="connsiteX0-11" fmla="*/ 0 w 9540240"/>
                  <a:gd name="connsiteY0-12" fmla="*/ 0 h 215085"/>
                  <a:gd name="connsiteX1-13" fmla="*/ 9517380 w 9540240"/>
                  <a:gd name="connsiteY1-14" fmla="*/ 0 h 215085"/>
                  <a:gd name="connsiteX2-15" fmla="*/ 9540240 w 9540240"/>
                  <a:gd name="connsiteY2-16" fmla="*/ 215085 h 215085"/>
                  <a:gd name="connsiteX3-17" fmla="*/ 952500 w 9540240"/>
                  <a:gd name="connsiteY3-18" fmla="*/ 55065 h 215085"/>
                  <a:gd name="connsiteX4-19" fmla="*/ 0 w 9540240"/>
                  <a:gd name="connsiteY4-20" fmla="*/ 0 h 215085"/>
                  <a:gd name="connsiteX0-21" fmla="*/ 0 w 9517380"/>
                  <a:gd name="connsiteY0-22" fmla="*/ 0 h 176985"/>
                  <a:gd name="connsiteX1-23" fmla="*/ 9517380 w 9517380"/>
                  <a:gd name="connsiteY1-24" fmla="*/ 0 h 176985"/>
                  <a:gd name="connsiteX2-25" fmla="*/ 9372600 w 9517380"/>
                  <a:gd name="connsiteY2-26" fmla="*/ 176985 h 176985"/>
                  <a:gd name="connsiteX3-27" fmla="*/ 952500 w 9517380"/>
                  <a:gd name="connsiteY3-28" fmla="*/ 55065 h 176985"/>
                  <a:gd name="connsiteX4-29" fmla="*/ 0 w 9517380"/>
                  <a:gd name="connsiteY4-30" fmla="*/ 0 h 1769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517380" h="176985">
                    <a:moveTo>
                      <a:pt x="0" y="0"/>
                    </a:moveTo>
                    <a:lnTo>
                      <a:pt x="9517380" y="0"/>
                    </a:lnTo>
                    <a:lnTo>
                      <a:pt x="9372600" y="176985"/>
                    </a:lnTo>
                    <a:lnTo>
                      <a:pt x="952500" y="550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228880" y="1630660"/>
              <a:ext cx="7015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本次口语交际是以请别人帮忙为主题设计的。有时候我们需要别人的帮助，比如问路、借东西或请别人拿东西。所以，我们要学会请别人帮忙，请别人帮忙时要使用合适的礼貌用语。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640505" y="122647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想一想。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937" y="1556855"/>
            <a:ext cx="7109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在平时的生活中，自己遇到过哪些困难？是怎样解决的？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505" y="210095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议一议。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937" y="2400639"/>
            <a:ext cx="79041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从用语和态度两方面说一说，在请求别人帮助的时候，怎样说才能让别人愿意帮忙？在平时的生活中，哪些忙可以帮？哪些忙不能帮？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0505" y="339241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看一看。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937" y="3699033"/>
            <a:ext cx="79305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仔细观察教材中的三幅图，了解图意。图上画的是哪里？都有谁？他们在做什么？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39552" y="11407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说一说。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3634" y="1505627"/>
            <a:ext cx="7964830" cy="203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在这三种情景下，“请别人帮忙”和“给人帮忙”时该怎么说？双方应该用哪些礼貌用语？   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可以用上这样的句式：我能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吗？请你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好吗？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可以吗？先在小组内说，再在全班同学面前说。要做到“有礼貌、说清楚、态度好”。我们可以记住下面的小口诀：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15895" y="3604245"/>
            <a:ext cx="4288353" cy="1296144"/>
            <a:chOff x="2515895" y="3651870"/>
            <a:chExt cx="4288353" cy="1296144"/>
          </a:xfrm>
        </p:grpSpPr>
        <p:sp>
          <p:nvSpPr>
            <p:cNvPr id="13" name="圆角矩形 12"/>
            <p:cNvSpPr/>
            <p:nvPr/>
          </p:nvSpPr>
          <p:spPr>
            <a:xfrm>
              <a:off x="2515895" y="3651870"/>
              <a:ext cx="4144337" cy="1296144"/>
            </a:xfrm>
            <a:prstGeom prst="roundRect">
              <a:avLst>
                <a:gd name="adj" fmla="val 1372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15895" y="3651870"/>
              <a:ext cx="4288353" cy="1235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名字称呼放前头，礼貌用语跟着走。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说清原因和需求，帮助才能时时有。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微笑正视态度好，所有困难都没了。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475656" y="163564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演一演。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5656" y="2102534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先在小组内根据图中或自己设定的情景表演一下，然后在班级里表演。表演时注意：请别人帮忙时，首先大致把自己的请求说清楚，其次用上礼貌用语，最后还要态度诚恳，眼睛看着对方。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331640" y="1203598"/>
            <a:ext cx="6400118" cy="2169822"/>
            <a:chOff x="858576" y="1132241"/>
            <a:chExt cx="6400118" cy="2169822"/>
          </a:xfrm>
        </p:grpSpPr>
        <p:sp>
          <p:nvSpPr>
            <p:cNvPr id="12" name="圆角矩形标注 11"/>
            <p:cNvSpPr/>
            <p:nvPr/>
          </p:nvSpPr>
          <p:spPr>
            <a:xfrm>
              <a:off x="2042708" y="1132241"/>
              <a:ext cx="5215986" cy="1347224"/>
            </a:xfrm>
            <a:prstGeom prst="wedgeRoundRectCallout">
              <a:avLst>
                <a:gd name="adj1" fmla="val -55620"/>
                <a:gd name="adj2" fmla="val -827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858576" y="1342190"/>
              <a:ext cx="1021444" cy="1959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2123728" y="1160816"/>
              <a:ext cx="5016915" cy="12926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生活中，我们遇到困难时，经常会请别人来帮忙。请别人帮忙时，要使用礼貌用语。同学们，你们知道哪些礼貌用语呢？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9672" y="3589387"/>
            <a:ext cx="5330287" cy="595486"/>
            <a:chOff x="2072795" y="3738389"/>
            <a:chExt cx="5330287" cy="595486"/>
          </a:xfrm>
        </p:grpSpPr>
        <p:sp>
          <p:nvSpPr>
            <p:cNvPr id="15" name="圆角矩形标注 14"/>
            <p:cNvSpPr/>
            <p:nvPr/>
          </p:nvSpPr>
          <p:spPr>
            <a:xfrm>
              <a:off x="2072795" y="3738389"/>
              <a:ext cx="5118579" cy="595486"/>
            </a:xfrm>
            <a:prstGeom prst="wedgeRoundRectCallout">
              <a:avLst>
                <a:gd name="adj1" fmla="val 54820"/>
                <a:gd name="adj2" fmla="val 12235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5B09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88807" y="3832498"/>
              <a:ext cx="53142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有“请，请问，您，您好，谢谢，不客气”。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07281" y="2943803"/>
            <a:ext cx="2732809" cy="203792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5071577" y="3126329"/>
            <a:ext cx="2273303" cy="836438"/>
            <a:chOff x="5071577" y="3147110"/>
            <a:chExt cx="2273303" cy="836438"/>
          </a:xfrm>
        </p:grpSpPr>
        <p:sp>
          <p:nvSpPr>
            <p:cNvPr id="27" name="圆角矩形标注 26"/>
            <p:cNvSpPr/>
            <p:nvPr/>
          </p:nvSpPr>
          <p:spPr>
            <a:xfrm>
              <a:off x="5071577" y="3147110"/>
              <a:ext cx="2273303" cy="836438"/>
            </a:xfrm>
            <a:prstGeom prst="wedgeRoundRectCallout">
              <a:avLst>
                <a:gd name="adj1" fmla="val -63189"/>
                <a:gd name="adj2" fmla="val 35170"/>
                <a:gd name="adj3" fmla="val 16667"/>
              </a:avLst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25911" y="3147110"/>
              <a:ext cx="2067209" cy="781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叔叔，您好！请问书店怎么走？</a:t>
              </a:r>
              <a:endPara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4411" y="982845"/>
            <a:ext cx="8328069" cy="2370923"/>
            <a:chOff x="564411" y="1003626"/>
            <a:chExt cx="8328069" cy="2370923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609570" y="1003626"/>
              <a:ext cx="7282910" cy="20361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　　我们不但要掌握这些礼貌用语，还要根据不同的情景选择不同的礼貌用语。下面我们看第一幅图：周日，李山同学听邻居说小区附近新开了一家书店，他想去看看，结果他不知道怎么走。怎么办呢？这时候，他看见路边有一位叔叔正在看报，他会怎么做呢？谁愿意来表演一下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564411" y="1414676"/>
              <a:ext cx="1021444" cy="1959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1851" y="2136966"/>
            <a:ext cx="2732809" cy="203792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868105" y="1560902"/>
            <a:ext cx="2273303" cy="836438"/>
            <a:chOff x="5071577" y="3147110"/>
            <a:chExt cx="2273303" cy="836438"/>
          </a:xfrm>
        </p:grpSpPr>
        <p:sp>
          <p:nvSpPr>
            <p:cNvPr id="27" name="圆角矩形标注 26"/>
            <p:cNvSpPr/>
            <p:nvPr/>
          </p:nvSpPr>
          <p:spPr>
            <a:xfrm>
              <a:off x="5071577" y="3147110"/>
              <a:ext cx="2273303" cy="836438"/>
            </a:xfrm>
            <a:prstGeom prst="wedgeRoundRectCallout">
              <a:avLst>
                <a:gd name="adj1" fmla="val -13824"/>
                <a:gd name="adj2" fmla="val 80720"/>
                <a:gd name="adj3" fmla="val 16667"/>
              </a:avLst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25911" y="3147110"/>
              <a:ext cx="2067209" cy="781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叔叔，您好！请问书店怎么走？</a:t>
              </a:r>
              <a:endPara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381552" y="1416886"/>
            <a:ext cx="4320480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叔叔，您好！打扰您一下，请问附近新开的书店怎么走啊？</a:t>
            </a: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叔叔：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小朋友，往前走，在第一个十字路口左转，再前行大约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右转，上过街天桥，下桥就到书店了。</a:t>
            </a: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李山：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叔叔，谢谢您！</a:t>
            </a: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51720" y="3219822"/>
            <a:ext cx="2732809" cy="1673924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698342" y="3219822"/>
            <a:ext cx="3190505" cy="840522"/>
            <a:chOff x="5049711" y="3147110"/>
            <a:chExt cx="3190505" cy="840522"/>
          </a:xfrm>
        </p:grpSpPr>
        <p:sp>
          <p:nvSpPr>
            <p:cNvPr id="27" name="圆角矩形标注 26"/>
            <p:cNvSpPr/>
            <p:nvPr/>
          </p:nvSpPr>
          <p:spPr>
            <a:xfrm>
              <a:off x="5071577" y="3147110"/>
              <a:ext cx="3062773" cy="836438"/>
            </a:xfrm>
            <a:prstGeom prst="wedgeRoundRectCallout">
              <a:avLst>
                <a:gd name="adj1" fmla="val -63189"/>
                <a:gd name="adj2" fmla="val 36309"/>
                <a:gd name="adj3" fmla="val 16667"/>
              </a:avLst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49711" y="3156635"/>
              <a:ext cx="3190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李山，我忘了带水彩笔，可以用一下你的吗？</a:t>
              </a:r>
              <a:endPara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4411" y="1002027"/>
            <a:ext cx="8296099" cy="2233452"/>
            <a:chOff x="564411" y="1022808"/>
            <a:chExt cx="8296099" cy="2233452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577600" y="1022808"/>
              <a:ext cx="7282910" cy="20361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    这两名同学表演得很好，把自己的请求说得很清楚，而且礼貌用语用得很恰当，眼睛看着对方，态度很诚恳，同学们要注意学习。下面我们看第二幅图：美术课上，李山正在画画，他的同桌张红忘了带水彩笔，张红会怎么办呢？李山又会怎么做呢？他们会说些什么呢？下面同桌之间表演一下吧！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564411" y="1296387"/>
              <a:ext cx="1021444" cy="1959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b2e13405-cdd2-4b22-8210-c070b756ae5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1626</Words>
  <Application>WPS 演示</Application>
  <PresentationFormat>全屏显示(16:9)</PresentationFormat>
  <Paragraphs>107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黑体</vt:lpstr>
      <vt:lpstr>Calibri</vt:lpstr>
      <vt:lpstr>楷体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2022-06-08T07:03:00Z</cp:lastPrinted>
  <dcterms:created xsi:type="dcterms:W3CDTF">2022-06-08T07:03:00Z</dcterms:created>
  <dcterms:modified xsi:type="dcterms:W3CDTF">2023-01-15T10:18:48Z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657575B3731343479E0AFC025A688711</vt:lpwstr>
  </property>
  <property fmtid="{D5CDD505-2E9C-101B-9397-08002B2CF9AE}" pid="3" name="KSOProductBuildVer">
    <vt:lpwstr>2052-11.1.0.13703</vt:lpwstr>
  </property>
</Properties>
</file>