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5"/>
  </p:notesMasterIdLst>
  <p:handoutMasterIdLst>
    <p:handoutMasterId r:id="rId22"/>
  </p:handoutMasterIdLst>
  <p:sldIdLst>
    <p:sldId id="1226" r:id="rId4"/>
    <p:sldId id="1263" r:id="rId6"/>
    <p:sldId id="1228" r:id="rId7"/>
    <p:sldId id="1264" r:id="rId8"/>
    <p:sldId id="398" r:id="rId9"/>
    <p:sldId id="812" r:id="rId10"/>
    <p:sldId id="859" r:id="rId11"/>
    <p:sldId id="1187" r:id="rId12"/>
    <p:sldId id="1188" r:id="rId13"/>
    <p:sldId id="1189" r:id="rId14"/>
    <p:sldId id="1267" r:id="rId15"/>
    <p:sldId id="1231" r:id="rId16"/>
    <p:sldId id="1111" r:id="rId17"/>
    <p:sldId id="1151" r:id="rId18"/>
    <p:sldId id="1232" r:id="rId19"/>
    <p:sldId id="1268" r:id="rId20"/>
    <p:sldId id="1269" r:id="rId21"/>
  </p:sldIdLst>
  <p:sldSz cx="12192000" cy="6858000"/>
  <p:notesSz cx="7103745" cy="10234295"/>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52" userDrawn="1">
          <p15:clr>
            <a:srgbClr val="A4A3A4"/>
          </p15:clr>
        </p15:guide>
        <p15:guide id="2" pos="388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ww.xkb1.com" initials="w" lastIdx="0" clrIdx="0"/>
  <p:cmAuthor id="2" name="walkinnet"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14" autoAdjust="0"/>
    <p:restoredTop sz="94660"/>
  </p:normalViewPr>
  <p:slideViewPr>
    <p:cSldViewPr snapToGrid="0">
      <p:cViewPr>
        <p:scale>
          <a:sx n="58" d="100"/>
          <a:sy n="58" d="100"/>
        </p:scale>
        <p:origin x="-1818" y="-1332"/>
      </p:cViewPr>
      <p:guideLst>
        <p:guide orient="horz" pos="2052"/>
        <p:guide pos="3884"/>
      </p:guideLst>
    </p:cSldViewPr>
  </p:slideViewPr>
  <p:notesTextViewPr>
    <p:cViewPr>
      <p:scale>
        <a:sx n="1" d="1"/>
        <a:sy n="1" d="1"/>
      </p:scale>
      <p:origin x="0" y="0"/>
    </p:cViewPr>
  </p:notesTextViewPr>
  <p:sorterViewPr>
    <p:cViewPr varScale="1">
      <p:scale>
        <a:sx n="1" d="1"/>
        <a:sy n="1" d="1"/>
      </p:scale>
      <p:origin x="0" y="-2434"/>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gs" Target="tags/tag3.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xfrm>
            <a:off x="242888" y="1431925"/>
            <a:ext cx="6872287" cy="3865563"/>
          </a:xfrm>
          <a:ln>
            <a:solidFill>
              <a:srgbClr val="000000">
                <a:alpha val="100000"/>
              </a:srgbClr>
            </a:solidFill>
            <a:miter lim="800000"/>
          </a:ln>
        </p:spPr>
      </p:sp>
      <p:sp>
        <p:nvSpPr>
          <p:cNvPr id="10243"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0244"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5E9D20F-BEB0-4012-B897-2C9053B9BB0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CC07DA0-4BCF-49E0-974B-3E2E9EEDCB36}"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D5E9D20F-BEB0-4012-B897-2C9053B9BB0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C07DA0-4BCF-49E0-974B-3E2E9EEDCB36}"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D5E9D20F-BEB0-4012-B897-2C9053B9BB0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C07DA0-4BCF-49E0-974B-3E2E9EEDCB36}"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5E9D20F-BEB0-4012-B897-2C9053B9BB0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C07DA0-4BCF-49E0-974B-3E2E9EEDCB36}"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5E9D20F-BEB0-4012-B897-2C9053B9BB0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C07DA0-4BCF-49E0-974B-3E2E9EEDCB36}"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a:xfrm>
            <a:off x="838200" y="6356351"/>
            <a:ext cx="2743200" cy="365125"/>
          </a:xfrm>
        </p:spPr>
        <p:txBody>
          <a:bodyPr/>
          <a:lstStyle/>
          <a:p>
            <a:fld id="{D5E9D20F-BEB0-4012-B897-2C9053B9BB0F}" type="datetimeFigureOut">
              <a:rPr lang="zh-CN" altLang="en-US" smtClean="0"/>
            </a:fld>
            <a:endParaRPr lang="zh-CN" altLang="en-US"/>
          </a:p>
        </p:txBody>
      </p:sp>
      <p:sp>
        <p:nvSpPr>
          <p:cNvPr id="5" name="页脚占位符 4"/>
          <p:cNvSpPr>
            <a:spLocks noGrp="1"/>
          </p:cNvSpPr>
          <p:nvPr>
            <p:ph type="ftr" sz="quarter" idx="11"/>
          </p:nvPr>
        </p:nvSpPr>
        <p:spPr>
          <a:xfrm>
            <a:off x="4038600" y="6356351"/>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1"/>
            <a:ext cx="2743200" cy="365125"/>
          </a:xfrm>
        </p:spPr>
        <p:txBody>
          <a:bodyPr/>
          <a:lstStyle/>
          <a:p>
            <a:fld id="{CCC07DA0-4BCF-49E0-974B-3E2E9EEDCB36}"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D5E9D20F-BEB0-4012-B897-2C9053B9BB0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C07DA0-4BCF-49E0-974B-3E2E9EEDCB36}"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5E9D20F-BEB0-4012-B897-2C9053B9BB0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C07DA0-4BCF-49E0-974B-3E2E9EEDCB36}"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1"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D5E9D20F-BEB0-4012-B897-2C9053B9BB0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C07DA0-4BCF-49E0-974B-3E2E9EEDCB36}"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5E9D20F-BEB0-4012-B897-2C9053B9BB0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C07DA0-4BCF-49E0-974B-3E2E9EEDCB36}"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5E9D20F-BEB0-4012-B897-2C9053B9BB0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CC07DA0-4BCF-49E0-974B-3E2E9EEDCB36}"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5E9D20F-BEB0-4012-B897-2C9053B9BB0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C07DA0-4BCF-49E0-974B-3E2E9EEDCB36}"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image" Target="../media/image4.png"/><Relationship Id="rId7" Type="http://schemas.openxmlformats.org/officeDocument/2006/relationships/image" Target="../media/image3.png"/><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ags" Target="../tags/tag1.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file:///D:\qq&#25991;&#20214;\712321467\Image\C2C\Image2\%7b75232B38-A165-1FB7-499C-2E1C792CACB5%7d.png" TargetMode="Externa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5" Type="http://schemas.openxmlformats.org/officeDocument/2006/relationships/theme" Target="../theme/theme2.xml"/><Relationship Id="rId14" Type="http://schemas.openxmlformats.org/officeDocument/2006/relationships/image" Target="file:///D:\qq&#25991;&#20214;\712321467\Image\C2C\Image2\%7b75232B38-A165-1FB7-499C-2E1C792CACB5%7d.png" TargetMode="External"/><Relationship Id="rId13" Type="http://schemas.openxmlformats.org/officeDocument/2006/relationships/image" Target="../media/image5.png"/><Relationship Id="rId12" Type="http://schemas.openxmlformats.org/officeDocument/2006/relationships/image" Target="../media/image1.jpeg"/><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KSO_TEMPLATE" hidden="1"/>
          <p:cNvSpPr/>
          <p:nvPr userDrawn="1">
            <p:custDataLst>
              <p:tags r:id="rId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userDrawn="1"/>
        </p:nvPicPr>
        <p:blipFill>
          <a:blip r:embed="rId5"/>
          <a:stretch>
            <a:fillRect/>
          </a:stretch>
        </p:blipFill>
        <p:spPr>
          <a:xfrm>
            <a:off x="0" y="18747"/>
            <a:ext cx="12192000" cy="6854637"/>
          </a:xfrm>
          <a:prstGeom prst="rect">
            <a:avLst/>
          </a:prstGeom>
        </p:spPr>
      </p:pic>
      <p:pic>
        <p:nvPicPr>
          <p:cNvPr id="3" name="图片 2"/>
          <p:cNvPicPr>
            <a:picLocks noChangeAspect="1"/>
          </p:cNvPicPr>
          <p:nvPr userDrawn="1"/>
        </p:nvPicPr>
        <p:blipFill>
          <a:blip r:embed="rId6" cstate="email"/>
          <a:stretch>
            <a:fillRect/>
          </a:stretch>
        </p:blipFill>
        <p:spPr>
          <a:xfrm flipH="1">
            <a:off x="0" y="-76"/>
            <a:ext cx="2514504" cy="1506015"/>
          </a:xfrm>
          <a:prstGeom prst="rect">
            <a:avLst/>
          </a:prstGeom>
        </p:spPr>
      </p:pic>
      <p:pic>
        <p:nvPicPr>
          <p:cNvPr id="4" name="图片 3"/>
          <p:cNvPicPr>
            <a:picLocks noChangeAspect="1"/>
          </p:cNvPicPr>
          <p:nvPr userDrawn="1"/>
        </p:nvPicPr>
        <p:blipFill>
          <a:blip r:embed="rId7" cstate="email"/>
          <a:stretch>
            <a:fillRect/>
          </a:stretch>
        </p:blipFill>
        <p:spPr>
          <a:xfrm>
            <a:off x="10655500" y="-153848"/>
            <a:ext cx="1812999" cy="1659787"/>
          </a:xfrm>
          <a:prstGeom prst="rect">
            <a:avLst/>
          </a:prstGeom>
        </p:spPr>
      </p:pic>
      <p:pic>
        <p:nvPicPr>
          <p:cNvPr id="6" name="图片 5" descr="psd2015092228_素材中国-sccnn.com副本"/>
          <p:cNvPicPr>
            <a:picLocks noChangeAspect="1"/>
          </p:cNvPicPr>
          <p:nvPr userDrawn="1"/>
        </p:nvPicPr>
        <p:blipFill>
          <a:blip r:embed="rId8" cstate="email"/>
          <a:srcRect/>
          <a:stretch>
            <a:fillRect/>
          </a:stretch>
        </p:blipFill>
        <p:spPr>
          <a:xfrm>
            <a:off x="-711200" y="4805045"/>
            <a:ext cx="3937000" cy="2313305"/>
          </a:xfrm>
          <a:prstGeom prst="rect">
            <a:avLst/>
          </a:prstGeom>
        </p:spPr>
      </p:pic>
      <p:pic>
        <p:nvPicPr>
          <p:cNvPr id="8" name="图片 1073743875" descr="学科网 zxxk.com"/>
          <p:cNvPicPr>
            <a:picLocks noChangeAspect="1"/>
          </p:cNvPicPr>
          <p:nvPr/>
        </p:nvPicPr>
        <p:blipFill>
          <a:blip r:embed="rId9" r:link="rId10"/>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E9D20F-BEB0-4012-B897-2C9053B9BB0F}"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C07DA0-4BCF-49E0-974B-3E2E9EEDCB36}" type="slidenum">
              <a:rPr lang="zh-CN" altLang="en-US" smtClean="0"/>
            </a:fld>
            <a:endParaRPr lang="zh-CN" altLang="en-US"/>
          </a:p>
        </p:txBody>
      </p:sp>
      <p:pic>
        <p:nvPicPr>
          <p:cNvPr id="7" name="图片 6"/>
          <p:cNvPicPr>
            <a:picLocks noChangeAspect="1"/>
          </p:cNvPicPr>
          <p:nvPr userDrawn="1"/>
        </p:nvPicPr>
        <p:blipFill>
          <a:blip r:embed="rId12"/>
          <a:stretch>
            <a:fillRect/>
          </a:stretch>
        </p:blipFill>
        <p:spPr>
          <a:xfrm>
            <a:off x="0" y="18747"/>
            <a:ext cx="12192000" cy="6854637"/>
          </a:xfrm>
          <a:prstGeom prst="rect">
            <a:avLst/>
          </a:prstGeom>
        </p:spPr>
      </p:pic>
      <p:pic>
        <p:nvPicPr>
          <p:cNvPr id="8" name="图片 1073743875" descr="学科网 zxxk.com"/>
          <p:cNvPicPr>
            <a:picLocks noChangeAspect="1"/>
          </p:cNvPicPr>
          <p:nvPr/>
        </p:nvPicPr>
        <p:blipFill>
          <a:blip r:embed="rId13" r:link="rId14"/>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4.xml"/><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image" Target="../media/image9.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email"/>
          <a:stretch>
            <a:fillRect/>
          </a:stretch>
        </p:blipFill>
        <p:spPr>
          <a:xfrm rot="5400000">
            <a:off x="4274773" y="-665710"/>
            <a:ext cx="3583069" cy="7445617"/>
          </a:xfrm>
          <a:prstGeom prst="rect">
            <a:avLst/>
          </a:prstGeom>
        </p:spPr>
      </p:pic>
      <p:pic>
        <p:nvPicPr>
          <p:cNvPr id="6" name="图片 5"/>
          <p:cNvPicPr>
            <a:picLocks noChangeAspect="1"/>
          </p:cNvPicPr>
          <p:nvPr/>
        </p:nvPicPr>
        <p:blipFill>
          <a:blip r:embed="rId2" cstate="email"/>
          <a:stretch>
            <a:fillRect/>
          </a:stretch>
        </p:blipFill>
        <p:spPr>
          <a:xfrm>
            <a:off x="7543416" y="3057099"/>
            <a:ext cx="4648584" cy="3800901"/>
          </a:xfrm>
          <a:prstGeom prst="rect">
            <a:avLst/>
          </a:prstGeom>
        </p:spPr>
      </p:pic>
      <p:pic>
        <p:nvPicPr>
          <p:cNvPr id="7" name="图片 6"/>
          <p:cNvPicPr>
            <a:picLocks noChangeAspect="1"/>
          </p:cNvPicPr>
          <p:nvPr/>
        </p:nvPicPr>
        <p:blipFill>
          <a:blip r:embed="rId3"/>
          <a:stretch>
            <a:fillRect/>
          </a:stretch>
        </p:blipFill>
        <p:spPr>
          <a:xfrm>
            <a:off x="4983134" y="144736"/>
            <a:ext cx="2160416" cy="1378424"/>
          </a:xfrm>
          <a:prstGeom prst="rect">
            <a:avLst/>
          </a:prstGeom>
        </p:spPr>
      </p:pic>
      <p:pic>
        <p:nvPicPr>
          <p:cNvPr id="8" name="图片 7"/>
          <p:cNvPicPr>
            <a:picLocks noChangeAspect="1"/>
          </p:cNvPicPr>
          <p:nvPr/>
        </p:nvPicPr>
        <p:blipFill>
          <a:blip r:embed="rId4" cstate="email"/>
          <a:stretch>
            <a:fillRect/>
          </a:stretch>
        </p:blipFill>
        <p:spPr>
          <a:xfrm>
            <a:off x="88320" y="4358408"/>
            <a:ext cx="2455592" cy="2022691"/>
          </a:xfrm>
          <a:prstGeom prst="rect">
            <a:avLst/>
          </a:prstGeom>
        </p:spPr>
      </p:pic>
      <p:pic>
        <p:nvPicPr>
          <p:cNvPr id="9" name="图片 8"/>
          <p:cNvPicPr>
            <a:picLocks noChangeAspect="1"/>
          </p:cNvPicPr>
          <p:nvPr/>
        </p:nvPicPr>
        <p:blipFill>
          <a:blip r:embed="rId5" cstate="email"/>
          <a:stretch>
            <a:fillRect/>
          </a:stretch>
        </p:blipFill>
        <p:spPr>
          <a:xfrm>
            <a:off x="6018663" y="-1"/>
            <a:ext cx="6264871" cy="5967353"/>
          </a:xfrm>
          <a:prstGeom prst="rect">
            <a:avLst/>
          </a:prstGeom>
        </p:spPr>
      </p:pic>
      <p:pic>
        <p:nvPicPr>
          <p:cNvPr id="4" name="图片 3"/>
          <p:cNvPicPr>
            <a:picLocks noChangeAspect="1"/>
          </p:cNvPicPr>
          <p:nvPr/>
        </p:nvPicPr>
        <p:blipFill>
          <a:blip r:embed="rId6" cstate="email"/>
          <a:stretch>
            <a:fillRect/>
          </a:stretch>
        </p:blipFill>
        <p:spPr>
          <a:xfrm>
            <a:off x="-155238" y="-2289"/>
            <a:ext cx="2800803" cy="3977139"/>
          </a:xfrm>
          <a:prstGeom prst="rect">
            <a:avLst/>
          </a:prstGeom>
        </p:spPr>
      </p:pic>
      <p:cxnSp>
        <p:nvCxnSpPr>
          <p:cNvPr id="11" name="直接连接符 10"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flipH="1">
            <a:off x="6128650" y="1052682"/>
            <a:ext cx="0" cy="46800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099" name="Rectangle 2"/>
          <p:cNvSpPr txBox="1">
            <a:spLocks noChangeArrowheads="1"/>
          </p:cNvSpPr>
          <p:nvPr/>
        </p:nvSpPr>
        <p:spPr bwMode="auto">
          <a:xfrm>
            <a:off x="1056306" y="1977860"/>
            <a:ext cx="10144687"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1pPr>
            <a:lvl2pPr marL="742950" indent="-285750">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2pPr>
            <a:lvl3pPr marL="1143000" indent="-228600">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3pPr>
            <a:lvl4pPr marL="1600200" indent="-228600">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4pPr>
            <a:lvl5pPr marL="2057400" indent="-228600">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ctr"/>
            <a:r>
              <a:rPr lang="zh-CN" altLang="en-US" sz="8000" b="1" noProof="1">
                <a:solidFill>
                  <a:schemeClr val="accent6">
                    <a:lumMod val="50000"/>
                  </a:schemeClr>
                </a:solidFill>
                <a:latin typeface="微软雅黑" panose="020B0503020204020204" pitchFamily="34" charset="-122"/>
                <a:ea typeface="微软雅黑" panose="020B0503020204020204" pitchFamily="34" charset="-122"/>
                <a:cs typeface="楷体" panose="02010609060101010101" pitchFamily="49" charset="-122"/>
              </a:rPr>
              <a:t>端 午 粽</a:t>
            </a:r>
            <a:endParaRPr lang="zh-CN" altLang="en-US" sz="8000" b="1" noProof="1">
              <a:solidFill>
                <a:schemeClr val="accent6">
                  <a:lumMod val="50000"/>
                </a:schemeClr>
              </a:solidFill>
              <a:latin typeface="微软雅黑" panose="020B0503020204020204" pitchFamily="34" charset="-122"/>
              <a:ea typeface="微软雅黑" panose="020B0503020204020204" pitchFamily="34"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0-#ppt_w/2"/>
                                          </p:val>
                                        </p:tav>
                                        <p:tav tm="100000">
                                          <p:val>
                                            <p:strVal val="#ppt_x"/>
                                          </p:val>
                                        </p:tav>
                                      </p:tavLst>
                                    </p:anim>
                                    <p:anim calcmode="lin" valueType="num">
                                      <p:cBhvr additive="base">
                                        <p:cTn id="18" dur="10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3000"/>
                            </p:stCondLst>
                            <p:childTnLst>
                              <p:par>
                                <p:cTn id="27" presetID="16" presetClass="entr" presetSubtype="21"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childTnLst>
                          </p:cTn>
                        </p:par>
                        <p:par>
                          <p:cTn id="30" fill="hold">
                            <p:stCondLst>
                              <p:cond delay="3500"/>
                            </p:stCondLst>
                            <p:childTnLst>
                              <p:par>
                                <p:cTn id="31" presetID="16" presetClass="entr" presetSubtype="37"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outVertical)">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58641" y="934383"/>
            <a:ext cx="7284924" cy="954107"/>
          </a:xfrm>
          <a:prstGeom prst="rect">
            <a:avLst/>
          </a:prstGeom>
          <a:noFill/>
        </p:spPr>
        <p:txBody>
          <a:bodyPr wrap="square" rtlCol="0" anchor="t">
            <a:spAutoFit/>
          </a:bodyPr>
          <a:lstStyle/>
          <a:p>
            <a:r>
              <a:rPr lang="en-US" altLang="zh-CN" sz="2800">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rPr>
              <a:t>       </a:t>
            </a:r>
            <a:r>
              <a:rPr lang="zh-CN" altLang="en-US" sz="2800">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rPr>
              <a:t>长大了我才知道，人们端午节吃粽子，据说是为了纪念爱国诗人屈原。</a:t>
            </a:r>
            <a:endParaRPr lang="zh-CN" altLang="en-US" sz="2800">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endParaRPr>
          </a:p>
        </p:txBody>
      </p:sp>
      <p:sp>
        <p:nvSpPr>
          <p:cNvPr id="3" name="文本框 2"/>
          <p:cNvSpPr txBox="1"/>
          <p:nvPr/>
        </p:nvSpPr>
        <p:spPr>
          <a:xfrm>
            <a:off x="3112770" y="2403475"/>
            <a:ext cx="7201535" cy="2861310"/>
          </a:xfrm>
          <a:prstGeom prst="rect">
            <a:avLst/>
          </a:prstGeom>
          <a:noFill/>
        </p:spPr>
        <p:txBody>
          <a:bodyPr wrap="square" rtlCol="0" anchor="t">
            <a:spAutoFit/>
          </a:bodyPr>
          <a:lstStyle/>
          <a:p>
            <a:r>
              <a:rPr lang="en-US" altLang="zh-CN" sz="2800" dirty="0"/>
              <a:t>      </a:t>
            </a:r>
            <a:r>
              <a:rPr lang="en-US" altLang="zh-CN" sz="3600" dirty="0"/>
              <a:t>  </a:t>
            </a:r>
            <a:r>
              <a:rPr lang="zh-CN" altLang="en-US" sz="3600" dirty="0">
                <a:solidFill>
                  <a:srgbClr val="FF0000"/>
                </a:solidFill>
              </a:rPr>
              <a:t>具体写出了端午节吃粽子的原因，我小时候只知道过端午节，要吃粽子，却从来没有想过为什么会吃粽子，爱国诗人点名了屈原的身份。</a:t>
            </a:r>
            <a:endParaRPr lang="zh-CN" altLang="en-US" sz="3600" dirty="0">
              <a:solidFill>
                <a:srgbClr val="FF0000"/>
              </a:solidFill>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8"/>
          <p:cNvSpPr/>
          <p:nvPr/>
        </p:nvSpPr>
        <p:spPr>
          <a:xfrm>
            <a:off x="1397635" y="1505268"/>
            <a:ext cx="4949190" cy="796290"/>
          </a:xfrm>
          <a:prstGeom prst="rect">
            <a:avLst/>
          </a:prstGeom>
          <a:noFill/>
          <a:ln w="9525">
            <a:noFill/>
          </a:ln>
        </p:spPr>
        <p:txBody>
          <a:bodyPr wrap="square" anchor="ctr">
            <a:spAutoFit/>
          </a:bodyPr>
          <a:lstStyle/>
          <a:p>
            <a:pPr>
              <a:lnSpc>
                <a:spcPts val="5500"/>
              </a:lnSpc>
            </a:pPr>
            <a:r>
              <a:rPr lang="en-US" altLang="zh-CN" sz="3600" b="1">
                <a:latin typeface="宋体" panose="02010600030101010101" pitchFamily="2" charset="-122"/>
                <a:ea typeface="宋体" panose="02010600030101010101" pitchFamily="2" charset="-122"/>
                <a:sym typeface="+mn-ea"/>
              </a:rPr>
              <a:t>   </a:t>
            </a:r>
            <a:endParaRPr lang="zh-CN" altLang="en-US" sz="3600" b="1">
              <a:latin typeface="宋体" panose="02010600030101010101" pitchFamily="2" charset="-122"/>
              <a:ea typeface="宋体" panose="02010600030101010101" pitchFamily="2" charset="-122"/>
              <a:sym typeface="+mn-ea"/>
            </a:endParaRPr>
          </a:p>
        </p:txBody>
      </p:sp>
      <p:sp>
        <p:nvSpPr>
          <p:cNvPr id="2" name="文本框 1"/>
          <p:cNvSpPr txBox="1"/>
          <p:nvPr/>
        </p:nvSpPr>
        <p:spPr>
          <a:xfrm>
            <a:off x="1134110" y="1790065"/>
            <a:ext cx="4171315" cy="3046095"/>
          </a:xfrm>
          <a:prstGeom prst="rect">
            <a:avLst/>
          </a:prstGeom>
          <a:noFill/>
        </p:spPr>
        <p:txBody>
          <a:bodyPr wrap="square" rtlCol="0" anchor="t">
            <a:spAutoFit/>
          </a:bodyPr>
          <a:lstStyle/>
          <a:p>
            <a:r>
              <a:rPr lang="en-US" altLang="zh-CN" sz="3200" dirty="0"/>
              <a:t>       </a:t>
            </a:r>
            <a:r>
              <a:rPr lang="zh-CN" altLang="en-US" sz="3200" dirty="0"/>
              <a:t>屈原战国时期，楚国人政治家屈原是中国历史上第一位伟大的爱国诗人，中国浪漫主义文学的奠基人，被誉为中华诗祖。</a:t>
            </a:r>
            <a:endParaRPr lang="zh-CN" altLang="en-US" sz="3200" dirty="0"/>
          </a:p>
        </p:txBody>
      </p:sp>
      <p:pic>
        <p:nvPicPr>
          <p:cNvPr id="4" name="图片 3"/>
          <p:cNvPicPr>
            <a:picLocks noChangeAspect="1"/>
          </p:cNvPicPr>
          <p:nvPr>
            <p:custDataLst>
              <p:tags r:id="rId1"/>
            </p:custDataLst>
          </p:nvPr>
        </p:nvPicPr>
        <p:blipFill>
          <a:blip r:embed="rId2"/>
          <a:stretch>
            <a:fillRect/>
          </a:stretch>
        </p:blipFill>
        <p:spPr>
          <a:xfrm>
            <a:off x="5585460" y="286385"/>
            <a:ext cx="5621020" cy="628523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email"/>
          <a:stretch>
            <a:fillRect/>
          </a:stretch>
        </p:blipFill>
        <p:spPr>
          <a:xfrm rot="5400000">
            <a:off x="5358449" y="-185889"/>
            <a:ext cx="2903775" cy="6034045"/>
          </a:xfrm>
          <a:prstGeom prst="rect">
            <a:avLst/>
          </a:prstGeom>
        </p:spPr>
      </p:pic>
      <p:pic>
        <p:nvPicPr>
          <p:cNvPr id="24" name="图片 23"/>
          <p:cNvPicPr>
            <a:picLocks noChangeAspect="1"/>
          </p:cNvPicPr>
          <p:nvPr/>
        </p:nvPicPr>
        <p:blipFill>
          <a:blip r:embed="rId2" cstate="email"/>
          <a:stretch>
            <a:fillRect/>
          </a:stretch>
        </p:blipFill>
        <p:spPr>
          <a:xfrm>
            <a:off x="8972089" y="3466531"/>
            <a:ext cx="3704528" cy="3391469"/>
          </a:xfrm>
          <a:prstGeom prst="rect">
            <a:avLst/>
          </a:prstGeom>
        </p:spPr>
      </p:pic>
      <p:pic>
        <p:nvPicPr>
          <p:cNvPr id="25" name="图片 24"/>
          <p:cNvPicPr>
            <a:picLocks noChangeAspect="1"/>
          </p:cNvPicPr>
          <p:nvPr/>
        </p:nvPicPr>
        <p:blipFill>
          <a:blip r:embed="rId3" cstate="email"/>
          <a:stretch>
            <a:fillRect/>
          </a:stretch>
        </p:blipFill>
        <p:spPr>
          <a:xfrm flipH="1">
            <a:off x="0" y="3756408"/>
            <a:ext cx="3793315" cy="3101592"/>
          </a:xfrm>
          <a:prstGeom prst="rect">
            <a:avLst/>
          </a:prstGeom>
        </p:spPr>
      </p:pic>
      <p:pic>
        <p:nvPicPr>
          <p:cNvPr id="26" name="图片 25"/>
          <p:cNvPicPr>
            <a:picLocks noChangeAspect="1"/>
          </p:cNvPicPr>
          <p:nvPr/>
        </p:nvPicPr>
        <p:blipFill>
          <a:blip r:embed="rId4" cstate="email"/>
          <a:stretch>
            <a:fillRect/>
          </a:stretch>
        </p:blipFill>
        <p:spPr>
          <a:xfrm flipH="1">
            <a:off x="-142041" y="1"/>
            <a:ext cx="5096177" cy="4854160"/>
          </a:xfrm>
          <a:prstGeom prst="rect">
            <a:avLst/>
          </a:prstGeom>
        </p:spPr>
      </p:pic>
      <p:sp>
        <p:nvSpPr>
          <p:cNvPr id="27" name="文本框 26"/>
          <p:cNvSpPr txBox="1"/>
          <p:nvPr/>
        </p:nvSpPr>
        <p:spPr>
          <a:xfrm>
            <a:off x="4511887" y="2159000"/>
            <a:ext cx="4883573" cy="1938020"/>
          </a:xfrm>
          <a:prstGeom prst="rect">
            <a:avLst/>
          </a:prstGeom>
          <a:noFill/>
        </p:spPr>
        <p:txBody>
          <a:bodyPr wrap="square" rtlCol="0">
            <a:spAutoFit/>
          </a:bodyPr>
          <a:lstStyle/>
          <a:p>
            <a:r>
              <a:rPr lang="zh-CN" sz="4000">
                <a:solidFill>
                  <a:srgbClr val="377636"/>
                </a:solidFill>
                <a:latin typeface="Agency FB" panose="020B0503020202020204" pitchFamily="34" charset="0"/>
                <a:ea typeface="微软雅黑" panose="020B0503020204020204" pitchFamily="34" charset="-122"/>
              </a:rPr>
              <a:t>你</a:t>
            </a:r>
            <a:r>
              <a:rPr sz="4000">
                <a:solidFill>
                  <a:srgbClr val="377636"/>
                </a:solidFill>
                <a:latin typeface="Agency FB" panose="020B0503020202020204" pitchFamily="34" charset="0"/>
                <a:ea typeface="微软雅黑" panose="020B0503020204020204" pitchFamily="34" charset="-122"/>
              </a:rPr>
              <a:t>还知道其他一些传统节日的习俗</a:t>
            </a:r>
            <a:r>
              <a:rPr lang="zh-CN" sz="4000">
                <a:solidFill>
                  <a:srgbClr val="377636"/>
                </a:solidFill>
                <a:latin typeface="Agency FB" panose="020B0503020202020204" pitchFamily="34" charset="0"/>
                <a:ea typeface="微软雅黑" panose="020B0503020204020204" pitchFamily="34" charset="-122"/>
              </a:rPr>
              <a:t>吗？</a:t>
            </a:r>
            <a:endParaRPr sz="4000">
              <a:solidFill>
                <a:srgbClr val="377636"/>
              </a:solidFill>
              <a:latin typeface="Agency FB" panose="020B0503020202020204" pitchFamily="34" charset="0"/>
              <a:ea typeface="微软雅黑" panose="020B0503020204020204" pitchFamily="34" charset="-122"/>
            </a:endParaRPr>
          </a:p>
          <a:p>
            <a:r>
              <a:rPr sz="4000">
                <a:solidFill>
                  <a:srgbClr val="377636"/>
                </a:solidFill>
                <a:latin typeface="Agency FB" panose="020B0503020202020204" pitchFamily="34" charset="0"/>
                <a:ea typeface="微软雅黑" panose="020B0503020204020204" pitchFamily="34" charset="-122"/>
              </a:rPr>
              <a:t>，</a:t>
            </a:r>
            <a:endParaRPr sz="4000">
              <a:solidFill>
                <a:srgbClr val="377636"/>
              </a:solidFill>
              <a:latin typeface="Agency FB" panose="020B0503020202020204" pitchFamily="34" charset="0"/>
              <a:ea typeface="微软雅黑" panose="020B0503020204020204" pitchFamily="34" charset="-122"/>
            </a:endParaRPr>
          </a:p>
        </p:txBody>
      </p:sp>
      <p:pic>
        <p:nvPicPr>
          <p:cNvPr id="29" name="图片 28"/>
          <p:cNvPicPr>
            <a:picLocks noChangeAspect="1"/>
          </p:cNvPicPr>
          <p:nvPr/>
        </p:nvPicPr>
        <p:blipFill>
          <a:blip r:embed="rId5" cstate="email"/>
          <a:stretch>
            <a:fillRect/>
          </a:stretch>
        </p:blipFill>
        <p:spPr>
          <a:xfrm>
            <a:off x="9596557" y="0"/>
            <a:ext cx="2455592" cy="20226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6" presetClass="entr" presetSubtype="21"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childTnLst>
                          </p:cTn>
                        </p:par>
                        <p:par>
                          <p:cTn id="23" fill="hold">
                            <p:stCondLst>
                              <p:cond delay="20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27"/>
                                        </p:tgtEl>
                                        <p:attrNameLst>
                                          <p:attrName>style.visibility</p:attrName>
                                        </p:attrNameLst>
                                      </p:cBhvr>
                                      <p:to>
                                        <p:strVal val="visible"/>
                                      </p:to>
                                    </p:set>
                                    <p:anim by="(-#ppt_w*2)" calcmode="lin" valueType="num">
                                      <p:cBhvr rctx="PPT">
                                        <p:cTn id="26" dur="500" autoRev="1" fill="hold">
                                          <p:stCondLst>
                                            <p:cond delay="0"/>
                                          </p:stCondLst>
                                        </p:cTn>
                                        <p:tgtEl>
                                          <p:spTgt spid="27"/>
                                        </p:tgtEl>
                                        <p:attrNameLst>
                                          <p:attrName>ppt_w</p:attrName>
                                        </p:attrNameLst>
                                      </p:cBhvr>
                                    </p:anim>
                                    <p:anim by="(#ppt_w*0.50)" calcmode="lin" valueType="num">
                                      <p:cBhvr>
                                        <p:cTn id="27" dur="500" decel="50000" autoRev="1" fill="hold">
                                          <p:stCondLst>
                                            <p:cond delay="0"/>
                                          </p:stCondLst>
                                        </p:cTn>
                                        <p:tgtEl>
                                          <p:spTgt spid="27"/>
                                        </p:tgtEl>
                                        <p:attrNameLst>
                                          <p:attrName>ppt_x</p:attrName>
                                        </p:attrNameLst>
                                      </p:cBhvr>
                                    </p:anim>
                                    <p:anim from="(-#ppt_h/2)" to="(#ppt_y)" calcmode="lin" valueType="num">
                                      <p:cBhvr>
                                        <p:cTn id="28" dur="1000" fill="hold">
                                          <p:stCondLst>
                                            <p:cond delay="0"/>
                                          </p:stCondLst>
                                        </p:cTn>
                                        <p:tgtEl>
                                          <p:spTgt spid="27"/>
                                        </p:tgtEl>
                                        <p:attrNameLst>
                                          <p:attrName>ppt_y</p:attrName>
                                        </p:attrNameLst>
                                      </p:cBhvr>
                                    </p:anim>
                                    <p:animRot by="21600000">
                                      <p:cBhvr>
                                        <p:cTn id="29" dur="1000" fill="hold">
                                          <p:stCondLst>
                                            <p:cond delay="0"/>
                                          </p:stCondLst>
                                        </p:cTn>
                                        <p:tgtEl>
                                          <p:spTgt spid="27"/>
                                        </p:tgtEl>
                                        <p:attrNameLst>
                                          <p:attrName>r</p:attrName>
                                        </p:attrNameLst>
                                      </p:cBhvr>
                                    </p:animRot>
                                  </p:childTnLst>
                                </p:cTn>
                              </p:par>
                            </p:childTnLst>
                          </p:cTn>
                        </p:par>
                        <p:par>
                          <p:cTn id="30" fill="hold">
                            <p:stCondLst>
                              <p:cond delay="4199"/>
                            </p:stCondLst>
                            <p:childTnLst>
                              <p:par>
                                <p:cTn id="31" presetID="10" presetClass="entr" presetSubtype="0"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37971" y="1500596"/>
            <a:ext cx="7412355" cy="3415030"/>
          </a:xfrm>
          <a:prstGeom prst="rect">
            <a:avLst/>
          </a:prstGeom>
          <a:noFill/>
        </p:spPr>
        <p:txBody>
          <a:bodyPr wrap="square" rtlCol="0" anchor="t">
            <a:spAutoFit/>
          </a:bodyPr>
          <a:lstStyle/>
          <a:p>
            <a:pPr algn="l">
              <a:lnSpc>
                <a:spcPct val="150000"/>
              </a:lnSpc>
            </a:pPr>
            <a:r>
              <a:rPr sz="4800" dirty="0" err="1" smtClean="0">
                <a:solidFill>
                  <a:srgbClr val="377636"/>
                </a:solidFill>
                <a:latin typeface="Agency FB" panose="020B0503020202020204" pitchFamily="34" charset="0"/>
                <a:ea typeface="微软雅黑" panose="020B0503020204020204" pitchFamily="34" charset="-122"/>
                <a:sym typeface="+mn-ea"/>
              </a:rPr>
              <a:t>清明节</a:t>
            </a:r>
            <a:r>
              <a:rPr lang="zh-CN" sz="4800" dirty="0">
                <a:solidFill>
                  <a:srgbClr val="377636"/>
                </a:solidFill>
                <a:latin typeface="Agency FB" panose="020B0503020202020204" pitchFamily="34" charset="0"/>
                <a:ea typeface="微软雅黑" panose="020B0503020204020204" pitchFamily="34" charset="-122"/>
                <a:sym typeface="+mn-ea"/>
              </a:rPr>
              <a:t>：</a:t>
            </a:r>
            <a:r>
              <a:rPr sz="4800" dirty="0" err="1">
                <a:solidFill>
                  <a:srgbClr val="377636"/>
                </a:solidFill>
                <a:latin typeface="Agency FB" panose="020B0503020202020204" pitchFamily="34" charset="0"/>
                <a:ea typeface="微软雅黑" panose="020B0503020204020204" pitchFamily="34" charset="-122"/>
                <a:sym typeface="+mn-ea"/>
              </a:rPr>
              <a:t>踏青</a:t>
            </a:r>
            <a:r>
              <a:rPr lang="zh-CN" sz="4800" dirty="0">
                <a:solidFill>
                  <a:srgbClr val="377636"/>
                </a:solidFill>
                <a:latin typeface="Agency FB" panose="020B0503020202020204" pitchFamily="34" charset="0"/>
                <a:ea typeface="微软雅黑" panose="020B0503020204020204" pitchFamily="34" charset="-122"/>
                <a:sym typeface="+mn-ea"/>
              </a:rPr>
              <a:t>、</a:t>
            </a:r>
            <a:r>
              <a:rPr sz="4800" dirty="0" err="1">
                <a:solidFill>
                  <a:srgbClr val="377636"/>
                </a:solidFill>
                <a:latin typeface="Agency FB" panose="020B0503020202020204" pitchFamily="34" charset="0"/>
                <a:ea typeface="微软雅黑" panose="020B0503020204020204" pitchFamily="34" charset="-122"/>
                <a:sym typeface="+mn-ea"/>
              </a:rPr>
              <a:t>扫墓</a:t>
            </a:r>
            <a:endParaRPr sz="4800" dirty="0">
              <a:solidFill>
                <a:srgbClr val="377636"/>
              </a:solidFill>
              <a:latin typeface="Agency FB" panose="020B0503020202020204" pitchFamily="34" charset="0"/>
              <a:ea typeface="微软雅黑" panose="020B0503020204020204" pitchFamily="34" charset="-122"/>
            </a:endParaRPr>
          </a:p>
          <a:p>
            <a:pPr algn="l">
              <a:lnSpc>
                <a:spcPct val="150000"/>
              </a:lnSpc>
            </a:pPr>
            <a:r>
              <a:rPr sz="4800" dirty="0" err="1">
                <a:solidFill>
                  <a:srgbClr val="377636"/>
                </a:solidFill>
                <a:latin typeface="Agency FB" panose="020B0503020202020204" pitchFamily="34" charset="0"/>
                <a:ea typeface="微软雅黑" panose="020B0503020204020204" pitchFamily="34" charset="-122"/>
                <a:sym typeface="+mn-ea"/>
              </a:rPr>
              <a:t>中秋节</a:t>
            </a:r>
            <a:r>
              <a:rPr lang="zh-CN" sz="4800" dirty="0">
                <a:solidFill>
                  <a:srgbClr val="377636"/>
                </a:solidFill>
                <a:latin typeface="Agency FB" panose="020B0503020202020204" pitchFamily="34" charset="0"/>
                <a:ea typeface="微软雅黑" panose="020B0503020204020204" pitchFamily="34" charset="-122"/>
                <a:sym typeface="+mn-ea"/>
              </a:rPr>
              <a:t>：</a:t>
            </a:r>
            <a:r>
              <a:rPr sz="4800" dirty="0" err="1">
                <a:solidFill>
                  <a:srgbClr val="377636"/>
                </a:solidFill>
                <a:latin typeface="Agency FB" panose="020B0503020202020204" pitchFamily="34" charset="0"/>
                <a:ea typeface="微软雅黑" panose="020B0503020204020204" pitchFamily="34" charset="-122"/>
                <a:sym typeface="+mn-ea"/>
              </a:rPr>
              <a:t>吃月饼</a:t>
            </a:r>
            <a:r>
              <a:rPr lang="zh-CN" sz="4800" dirty="0">
                <a:solidFill>
                  <a:srgbClr val="377636"/>
                </a:solidFill>
                <a:latin typeface="Agency FB" panose="020B0503020202020204" pitchFamily="34" charset="0"/>
                <a:ea typeface="微软雅黑" panose="020B0503020204020204" pitchFamily="34" charset="-122"/>
                <a:sym typeface="+mn-ea"/>
              </a:rPr>
              <a:t>、</a:t>
            </a:r>
            <a:r>
              <a:rPr sz="4800" dirty="0" err="1">
                <a:solidFill>
                  <a:srgbClr val="377636"/>
                </a:solidFill>
                <a:latin typeface="Agency FB" panose="020B0503020202020204" pitchFamily="34" charset="0"/>
                <a:ea typeface="微软雅黑" panose="020B0503020204020204" pitchFamily="34" charset="-122"/>
                <a:sym typeface="+mn-ea"/>
              </a:rPr>
              <a:t>赏月</a:t>
            </a:r>
            <a:endParaRPr sz="4800" dirty="0">
              <a:solidFill>
                <a:srgbClr val="377636"/>
              </a:solidFill>
              <a:latin typeface="Agency FB" panose="020B0503020202020204" pitchFamily="34" charset="0"/>
              <a:ea typeface="微软雅黑" panose="020B0503020204020204" pitchFamily="34" charset="-122"/>
            </a:endParaRPr>
          </a:p>
          <a:p>
            <a:pPr algn="l">
              <a:lnSpc>
                <a:spcPct val="150000"/>
              </a:lnSpc>
            </a:pPr>
            <a:r>
              <a:rPr lang="zh-CN" sz="4800" dirty="0">
                <a:solidFill>
                  <a:srgbClr val="377636"/>
                </a:solidFill>
                <a:latin typeface="Agency FB" panose="020B0503020202020204" pitchFamily="34" charset="0"/>
                <a:ea typeface="微软雅黑" panose="020B0503020204020204" pitchFamily="34" charset="-122"/>
                <a:sym typeface="+mn-ea"/>
              </a:rPr>
              <a:t>重阳节：登高、赏菊</a:t>
            </a:r>
            <a:endParaRPr lang="zh-CN" sz="4800" dirty="0">
              <a:solidFill>
                <a:srgbClr val="377636"/>
              </a:solidFill>
              <a:effectLst>
                <a:outerShdw blurRad="38100" dist="19050" dir="2700000" algn="tl" rotWithShape="0">
                  <a:schemeClr val="dk1">
                    <a:alpha val="40000"/>
                  </a:schemeClr>
                </a:outerShdw>
              </a:effectLst>
              <a:latin typeface="Agency FB" panose="020B0503020202020204" pitchFamily="34" charset="0"/>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2" name="文本框 4"/>
          <p:cNvSpPr txBox="1"/>
          <p:nvPr/>
        </p:nvSpPr>
        <p:spPr>
          <a:xfrm>
            <a:off x="1658892" y="1167011"/>
            <a:ext cx="9356090" cy="645160"/>
          </a:xfrm>
          <a:prstGeom prst="rect">
            <a:avLst/>
          </a:prstGeom>
          <a:noFill/>
          <a:ln w="9525">
            <a:noFill/>
          </a:ln>
        </p:spPr>
        <p:txBody>
          <a:bodyPr wrap="square">
            <a:spAutoFit/>
          </a:bodyPr>
          <a:lstStyle/>
          <a:p>
            <a:pPr eaLnBrk="1" hangingPunct="1"/>
            <a:r>
              <a:rPr lang="zh-CN" altLang="en-US" sz="3600">
                <a:latin typeface="Arial" panose="020B0604020202020204" pitchFamily="34" charset="0"/>
              </a:rPr>
              <a:t>将下面传统节日与对应的时间连起来。</a:t>
            </a:r>
            <a:endParaRPr lang="zh-CN" altLang="en-US" sz="3600">
              <a:latin typeface="Arial" panose="020B0604020202020204" pitchFamily="34" charset="0"/>
            </a:endParaRPr>
          </a:p>
        </p:txBody>
      </p:sp>
      <p:sp>
        <p:nvSpPr>
          <p:cNvPr id="24583" name="文本框 2"/>
          <p:cNvSpPr txBox="1"/>
          <p:nvPr/>
        </p:nvSpPr>
        <p:spPr>
          <a:xfrm>
            <a:off x="3457575" y="2331085"/>
            <a:ext cx="7113270" cy="3538220"/>
          </a:xfrm>
          <a:prstGeom prst="rect">
            <a:avLst/>
          </a:prstGeom>
          <a:noFill/>
          <a:ln w="9525">
            <a:noFill/>
          </a:ln>
        </p:spPr>
        <p:txBody>
          <a:bodyPr wrap="square">
            <a:spAutoFit/>
            <a:scene3d>
              <a:camera prst="orthographicFront"/>
              <a:lightRig rig="threePt" dir="t"/>
            </a:scene3d>
          </a:bodyPr>
          <a:lstStyle/>
          <a:p>
            <a:pPr eaLnBrk="1" hangingPunct="1"/>
            <a:r>
              <a:rPr lang="zh-CN" altLang="en-US" sz="3200">
                <a:effectLst>
                  <a:outerShdw blurRad="38100" dist="19050" dir="2700000" algn="tl" rotWithShape="0">
                    <a:schemeClr val="dk1">
                      <a:alpha val="40000"/>
                    </a:schemeClr>
                  </a:outerShdw>
                </a:effectLst>
                <a:latin typeface="Arial" panose="020B0604020202020204" pitchFamily="34" charset="0"/>
              </a:rPr>
              <a:t>重阳节                    五月初五</a:t>
            </a:r>
            <a:endParaRPr lang="zh-CN" altLang="en-US" sz="3200">
              <a:effectLst>
                <a:outerShdw blurRad="38100" dist="19050" dir="2700000" algn="tl" rotWithShape="0">
                  <a:schemeClr val="dk1">
                    <a:alpha val="40000"/>
                  </a:schemeClr>
                </a:outerShdw>
              </a:effectLst>
              <a:latin typeface="Arial" panose="020B0604020202020204" pitchFamily="34" charset="0"/>
            </a:endParaRPr>
          </a:p>
          <a:p>
            <a:pPr eaLnBrk="1" hangingPunct="1"/>
            <a:endParaRPr lang="zh-CN" altLang="en-US" sz="3200">
              <a:effectLst>
                <a:outerShdw blurRad="38100" dist="19050" dir="2700000" algn="tl" rotWithShape="0">
                  <a:schemeClr val="dk1">
                    <a:alpha val="40000"/>
                  </a:schemeClr>
                </a:outerShdw>
              </a:effectLst>
              <a:latin typeface="Arial" panose="020B0604020202020204" pitchFamily="34" charset="0"/>
            </a:endParaRPr>
          </a:p>
          <a:p>
            <a:pPr eaLnBrk="1" hangingPunct="1"/>
            <a:r>
              <a:rPr lang="zh-CN" altLang="en-US" sz="3200">
                <a:effectLst>
                  <a:outerShdw blurRad="38100" dist="19050" dir="2700000" algn="tl" rotWithShape="0">
                    <a:schemeClr val="dk1">
                      <a:alpha val="40000"/>
                    </a:schemeClr>
                  </a:outerShdw>
                </a:effectLst>
                <a:latin typeface="Arial" panose="020B0604020202020204" pitchFamily="34" charset="0"/>
              </a:rPr>
              <a:t>端午节                    八月十五</a:t>
            </a:r>
            <a:endParaRPr lang="zh-CN" altLang="en-US" sz="3200">
              <a:effectLst>
                <a:outerShdw blurRad="38100" dist="19050" dir="2700000" algn="tl" rotWithShape="0">
                  <a:schemeClr val="dk1">
                    <a:alpha val="40000"/>
                  </a:schemeClr>
                </a:outerShdw>
              </a:effectLst>
              <a:latin typeface="Arial" panose="020B0604020202020204" pitchFamily="34" charset="0"/>
            </a:endParaRPr>
          </a:p>
          <a:p>
            <a:pPr eaLnBrk="1" hangingPunct="1"/>
            <a:endParaRPr lang="zh-CN" altLang="en-US" sz="3200">
              <a:effectLst>
                <a:outerShdw blurRad="38100" dist="19050" dir="2700000" algn="tl" rotWithShape="0">
                  <a:schemeClr val="dk1">
                    <a:alpha val="40000"/>
                  </a:schemeClr>
                </a:outerShdw>
              </a:effectLst>
              <a:latin typeface="Arial" panose="020B0604020202020204" pitchFamily="34" charset="0"/>
            </a:endParaRPr>
          </a:p>
          <a:p>
            <a:pPr eaLnBrk="1" hangingPunct="1"/>
            <a:r>
              <a:rPr lang="zh-CN" altLang="en-US" sz="3200">
                <a:effectLst>
                  <a:outerShdw blurRad="38100" dist="19050" dir="2700000" algn="tl" rotWithShape="0">
                    <a:schemeClr val="dk1">
                      <a:alpha val="40000"/>
                    </a:schemeClr>
                  </a:outerShdw>
                </a:effectLst>
                <a:latin typeface="Arial" panose="020B0604020202020204" pitchFamily="34" charset="0"/>
              </a:rPr>
              <a:t>中秋节                    正月十五</a:t>
            </a:r>
            <a:endParaRPr lang="zh-CN" altLang="en-US" sz="3200">
              <a:effectLst>
                <a:outerShdw blurRad="38100" dist="19050" dir="2700000" algn="tl" rotWithShape="0">
                  <a:schemeClr val="dk1">
                    <a:alpha val="40000"/>
                  </a:schemeClr>
                </a:outerShdw>
              </a:effectLst>
              <a:latin typeface="Arial" panose="020B0604020202020204" pitchFamily="34" charset="0"/>
            </a:endParaRPr>
          </a:p>
          <a:p>
            <a:pPr eaLnBrk="1" hangingPunct="1"/>
            <a:endParaRPr lang="zh-CN" altLang="en-US" sz="3200">
              <a:effectLst>
                <a:outerShdw blurRad="38100" dist="19050" dir="2700000" algn="tl" rotWithShape="0">
                  <a:schemeClr val="dk1">
                    <a:alpha val="40000"/>
                  </a:schemeClr>
                </a:outerShdw>
              </a:effectLst>
              <a:latin typeface="Arial" panose="020B0604020202020204" pitchFamily="34" charset="0"/>
            </a:endParaRPr>
          </a:p>
          <a:p>
            <a:pPr eaLnBrk="1" hangingPunct="1"/>
            <a:r>
              <a:rPr lang="zh-CN" altLang="en-US" sz="3200">
                <a:effectLst>
                  <a:outerShdw blurRad="38100" dist="19050" dir="2700000" algn="tl" rotWithShape="0">
                    <a:schemeClr val="dk1">
                      <a:alpha val="40000"/>
                    </a:schemeClr>
                  </a:outerShdw>
                </a:effectLst>
                <a:latin typeface="Arial" panose="020B0604020202020204" pitchFamily="34" charset="0"/>
              </a:rPr>
              <a:t>元宵节                    九月初九</a:t>
            </a:r>
            <a:endParaRPr lang="zh-CN" altLang="en-US" sz="3200">
              <a:effectLst>
                <a:outerShdw blurRad="38100" dist="19050" dir="2700000" algn="tl" rotWithShape="0">
                  <a:schemeClr val="dk1">
                    <a:alpha val="40000"/>
                  </a:schemeClr>
                </a:outerShdw>
              </a:effectLst>
              <a:latin typeface="Arial" panose="020B0604020202020204" pitchFamily="34" charset="0"/>
            </a:endParaRPr>
          </a:p>
        </p:txBody>
      </p:sp>
      <p:cxnSp>
        <p:nvCxnSpPr>
          <p:cNvPr id="5" name="直接连接符 4"/>
          <p:cNvCxnSpPr/>
          <p:nvPr/>
        </p:nvCxnSpPr>
        <p:spPr>
          <a:xfrm flipV="1">
            <a:off x="4802505" y="2541270"/>
            <a:ext cx="2264410" cy="988060"/>
          </a:xfrm>
          <a:prstGeom prst="line">
            <a:avLst/>
          </a:prstGeom>
          <a:ln w="9525" cap="flat" cmpd="sng">
            <a:solidFill>
              <a:schemeClr val="bg1">
                <a:lumMod val="50000"/>
              </a:schemeClr>
            </a:solidFill>
            <a:prstDash val="solid"/>
            <a:headEnd type="none" w="med" len="med"/>
            <a:tailEnd type="none" w="med" len="med"/>
          </a:ln>
        </p:spPr>
      </p:cxnSp>
      <p:cxnSp>
        <p:nvCxnSpPr>
          <p:cNvPr id="6" name="直接连接符 5"/>
          <p:cNvCxnSpPr/>
          <p:nvPr/>
        </p:nvCxnSpPr>
        <p:spPr>
          <a:xfrm>
            <a:off x="4780915" y="2690495"/>
            <a:ext cx="2255520" cy="2802890"/>
          </a:xfrm>
          <a:prstGeom prst="line">
            <a:avLst/>
          </a:prstGeom>
          <a:ln w="9525" cap="flat" cmpd="sng">
            <a:solidFill>
              <a:schemeClr val="bg1">
                <a:lumMod val="50000"/>
              </a:schemeClr>
            </a:solidFill>
            <a:prstDash val="solid"/>
            <a:headEnd type="none" w="med" len="med"/>
            <a:tailEnd type="none" w="med" len="med"/>
          </a:ln>
        </p:spPr>
      </p:cxnSp>
      <p:cxnSp>
        <p:nvCxnSpPr>
          <p:cNvPr id="7" name="直接连接符 6"/>
          <p:cNvCxnSpPr/>
          <p:nvPr/>
        </p:nvCxnSpPr>
        <p:spPr>
          <a:xfrm flipV="1">
            <a:off x="4802505" y="3611880"/>
            <a:ext cx="2218055" cy="957580"/>
          </a:xfrm>
          <a:prstGeom prst="line">
            <a:avLst/>
          </a:prstGeom>
          <a:ln w="9525" cap="flat" cmpd="sng">
            <a:solidFill>
              <a:schemeClr val="bg1">
                <a:lumMod val="50000"/>
              </a:schemeClr>
            </a:solidFill>
            <a:prstDash val="solid"/>
            <a:headEnd type="none" w="med" len="med"/>
            <a:tailEnd type="none" w="med" len="med"/>
          </a:ln>
        </p:spPr>
      </p:cxnSp>
      <p:cxnSp>
        <p:nvCxnSpPr>
          <p:cNvPr id="13" name="直接连接符 12"/>
          <p:cNvCxnSpPr/>
          <p:nvPr/>
        </p:nvCxnSpPr>
        <p:spPr>
          <a:xfrm flipV="1">
            <a:off x="4780915" y="4514215"/>
            <a:ext cx="2377440" cy="1071245"/>
          </a:xfrm>
          <a:prstGeom prst="line">
            <a:avLst/>
          </a:prstGeom>
          <a:ln w="9525" cap="flat" cmpd="sng">
            <a:solidFill>
              <a:schemeClr val="bg1">
                <a:lumMod val="50000"/>
              </a:schemeClr>
            </a:solidFill>
            <a:prstDash val="solid"/>
            <a:headEnd type="none" w="med" len="med"/>
            <a:tailEnd type="none"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email"/>
          <a:stretch>
            <a:fillRect/>
          </a:stretch>
        </p:blipFill>
        <p:spPr>
          <a:xfrm>
            <a:off x="7543416" y="3057099"/>
            <a:ext cx="4648584" cy="3800901"/>
          </a:xfrm>
          <a:prstGeom prst="rect">
            <a:avLst/>
          </a:prstGeom>
        </p:spPr>
      </p:pic>
      <p:pic>
        <p:nvPicPr>
          <p:cNvPr id="8" name="图片 7"/>
          <p:cNvPicPr>
            <a:picLocks noChangeAspect="1"/>
          </p:cNvPicPr>
          <p:nvPr/>
        </p:nvPicPr>
        <p:blipFill>
          <a:blip r:embed="rId2" cstate="email"/>
          <a:stretch>
            <a:fillRect/>
          </a:stretch>
        </p:blipFill>
        <p:spPr>
          <a:xfrm>
            <a:off x="88320" y="4358408"/>
            <a:ext cx="2455592" cy="2022691"/>
          </a:xfrm>
          <a:prstGeom prst="rect">
            <a:avLst/>
          </a:prstGeom>
        </p:spPr>
      </p:pic>
      <p:pic>
        <p:nvPicPr>
          <p:cNvPr id="4" name="图片 3"/>
          <p:cNvPicPr>
            <a:picLocks noChangeAspect="1"/>
          </p:cNvPicPr>
          <p:nvPr/>
        </p:nvPicPr>
        <p:blipFill>
          <a:blip r:embed="rId3" cstate="email"/>
          <a:stretch>
            <a:fillRect/>
          </a:stretch>
        </p:blipFill>
        <p:spPr>
          <a:xfrm>
            <a:off x="-257472" y="251"/>
            <a:ext cx="2800803" cy="3977139"/>
          </a:xfrm>
          <a:prstGeom prst="rect">
            <a:avLst/>
          </a:prstGeom>
        </p:spPr>
      </p:pic>
      <p:sp>
        <p:nvSpPr>
          <p:cNvPr id="3" name="文本框 2"/>
          <p:cNvSpPr txBox="1"/>
          <p:nvPr/>
        </p:nvSpPr>
        <p:spPr>
          <a:xfrm>
            <a:off x="2367553" y="745736"/>
            <a:ext cx="8947150" cy="3231654"/>
          </a:xfrm>
          <a:prstGeom prst="rect">
            <a:avLst/>
          </a:prstGeom>
          <a:noFill/>
        </p:spPr>
        <p:txBody>
          <a:bodyPr wrap="square" rtlCol="0" anchor="t">
            <a:spAutoFit/>
          </a:bodyPr>
          <a:lstStyle/>
          <a:p>
            <a:r>
              <a:rPr lang="zh-CN" altLang="en-US" sz="4400" dirty="0" smtClean="0"/>
              <a:t>主</a:t>
            </a:r>
            <a:r>
              <a:rPr lang="zh-CN" altLang="en-US" sz="4400" dirty="0"/>
              <a:t>要内容</a:t>
            </a:r>
            <a:endParaRPr lang="en-US" altLang="zh-CN" sz="4400" dirty="0"/>
          </a:p>
          <a:p>
            <a:r>
              <a:rPr lang="zh-CN" altLang="en-US" sz="4000" dirty="0" smtClean="0"/>
              <a:t>课</a:t>
            </a:r>
            <a:r>
              <a:rPr lang="zh-CN" altLang="en-US" sz="4000" dirty="0"/>
              <a:t>文主要写了端午节吃粽子的习俗，具体写了粽子的做法和味道，外婆做的粽子花样多，表达了作者对中国传统民族文化的热爱。</a:t>
            </a:r>
            <a:endParaRPr lang="zh-CN" altLang="en-US" sz="4000" dirty="0"/>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0-#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21" name="组合 1"/>
          <p:cNvGrpSpPr/>
          <p:nvPr/>
        </p:nvGrpSpPr>
        <p:grpSpPr>
          <a:xfrm>
            <a:off x="3097213" y="2104390"/>
            <a:ext cx="6629400" cy="1498600"/>
            <a:chOff x="2097357" y="2760955"/>
            <a:chExt cx="8529118" cy="1408703"/>
          </a:xfrm>
          <a:noFill/>
        </p:grpSpPr>
        <p:sp>
          <p:nvSpPr>
            <p:cNvPr id="23" name="任意多边形 22"/>
            <p:cNvSpPr/>
            <p:nvPr/>
          </p:nvSpPr>
          <p:spPr>
            <a:xfrm>
              <a:off x="2097357" y="2760955"/>
              <a:ext cx="8529118" cy="1408703"/>
            </a:xfrm>
            <a:custGeom>
              <a:avLst/>
              <a:gdLst>
                <a:gd name="connsiteX0" fmla="*/ 0 w 8529118"/>
                <a:gd name="connsiteY0" fmla="*/ 0 h 1408703"/>
                <a:gd name="connsiteX1" fmla="*/ 941201 w 8529118"/>
                <a:gd name="connsiteY1" fmla="*/ 0 h 1408703"/>
                <a:gd name="connsiteX2" fmla="*/ 946594 w 8529118"/>
                <a:gd name="connsiteY2" fmla="*/ 10495 h 1408703"/>
                <a:gd name="connsiteX3" fmla="*/ 7815999 w 8529118"/>
                <a:gd name="connsiteY3" fmla="*/ 10495 h 1408703"/>
                <a:gd name="connsiteX4" fmla="*/ 8529118 w 8529118"/>
                <a:gd name="connsiteY4" fmla="*/ 1398303 h 1408703"/>
                <a:gd name="connsiteX5" fmla="*/ 7788854 w 8529118"/>
                <a:gd name="connsiteY5" fmla="*/ 1398303 h 1408703"/>
                <a:gd name="connsiteX6" fmla="*/ 7788854 w 8529118"/>
                <a:gd name="connsiteY6" fmla="*/ 1408703 h 1408703"/>
                <a:gd name="connsiteX7" fmla="*/ 723855 w 8529118"/>
                <a:gd name="connsiteY7" fmla="*/ 1408703 h 140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29118" h="1408703">
                  <a:moveTo>
                    <a:pt x="0" y="0"/>
                  </a:moveTo>
                  <a:lnTo>
                    <a:pt x="941201" y="0"/>
                  </a:lnTo>
                  <a:lnTo>
                    <a:pt x="946594" y="10495"/>
                  </a:lnTo>
                  <a:lnTo>
                    <a:pt x="7815999" y="10495"/>
                  </a:lnTo>
                  <a:lnTo>
                    <a:pt x="8529118" y="1398303"/>
                  </a:lnTo>
                  <a:lnTo>
                    <a:pt x="7788854" y="1398303"/>
                  </a:lnTo>
                  <a:lnTo>
                    <a:pt x="7788854" y="1408703"/>
                  </a:lnTo>
                  <a:lnTo>
                    <a:pt x="723855" y="14087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1" i="0" u="none" strike="noStrike" kern="1200" cap="none" spc="0" normalizeH="0" baseline="0" noProof="0">
                <a:ln>
                  <a:noFill/>
                </a:ln>
                <a:solidFill>
                  <a:schemeClr val="tx1"/>
                </a:solidFill>
                <a:effectLst/>
                <a:uLnTx/>
                <a:uFillTx/>
                <a:latin typeface="+mn-lt"/>
                <a:ea typeface="楷体" panose="02010609060101010101" pitchFamily="49" charset="-122"/>
                <a:cs typeface="+mn-cs"/>
              </a:endParaRPr>
            </a:p>
          </p:txBody>
        </p:sp>
        <p:sp>
          <p:nvSpPr>
            <p:cNvPr id="35" name="文本框 34"/>
            <p:cNvSpPr txBox="1"/>
            <p:nvPr/>
          </p:nvSpPr>
          <p:spPr>
            <a:xfrm>
              <a:off x="4699392" y="3062394"/>
              <a:ext cx="237667" cy="607559"/>
            </a:xfrm>
            <a:prstGeom prst="rect">
              <a:avLst/>
            </a:prstGeom>
            <a:grpFill/>
          </p:spPr>
          <p:txBody>
            <a:bodyPr wrap="none">
              <a:spAutoFit/>
            </a:bodyPr>
            <a:lstStyle/>
            <a:p>
              <a:pPr marR="0" defTabSz="1218565" eaLnBrk="1" fontAlgn="auto" hangingPunct="1">
                <a:spcBef>
                  <a:spcPct val="0"/>
                </a:spcBef>
                <a:spcAft>
                  <a:spcPct val="0"/>
                </a:spcAft>
                <a:buClrTx/>
                <a:buSzTx/>
                <a:buFontTx/>
                <a:buNone/>
                <a:defRPr/>
              </a:pPr>
              <a:endParaRPr kumimoji="0" lang="zh-CN" altLang="en-US" sz="3600" b="1" kern="0" cap="none" spc="0" normalizeH="0" baseline="0" noProof="0">
                <a:latin typeface="楷体" panose="02010609060101010101" pitchFamily="49" charset="-122"/>
                <a:ea typeface="楷体" panose="02010609060101010101" pitchFamily="49" charset="-122"/>
                <a:cs typeface="+mn-cs"/>
              </a:endParaRPr>
            </a:p>
          </p:txBody>
        </p:sp>
      </p:grpSp>
      <p:sp>
        <p:nvSpPr>
          <p:cNvPr id="5125" name="TextBox 4"/>
          <p:cNvSpPr txBox="1"/>
          <p:nvPr/>
        </p:nvSpPr>
        <p:spPr>
          <a:xfrm>
            <a:off x="4585517" y="2104390"/>
            <a:ext cx="2844800" cy="2246769"/>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en-US" b="1" dirty="0">
                <a:latin typeface="楷体" panose="02010609060101010101" pitchFamily="49" charset="-122"/>
                <a:ea typeface="楷体" panose="02010609060101010101" pitchFamily="49" charset="-122"/>
              </a:rPr>
              <a:t>五月五，是端阳。门插艾，香满堂。五彩线，手腕绑。吃粽子，撒白糖，龙舟下水喜洋洋。</a:t>
            </a:r>
            <a:endParaRPr lang="zh-CN" altLang="en-US" b="1" dirty="0">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slide(fromBottom)">
                                      <p:cBhvr>
                                        <p:cTn id="7"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54680" y="2065020"/>
            <a:ext cx="7463790" cy="1861185"/>
          </a:xfrm>
          <a:prstGeom prst="rect">
            <a:avLst/>
          </a:prstGeom>
          <a:noFill/>
        </p:spPr>
        <p:txBody>
          <a:bodyPr wrap="square" rtlCol="0">
            <a:spAutoFit/>
          </a:bodyPr>
          <a:lstStyle/>
          <a:p>
            <a:r>
              <a:rPr lang="zh-CN" altLang="en-US" sz="11500"/>
              <a:t>谈收获</a:t>
            </a:r>
            <a:endParaRPr lang="zh-CN" altLang="en-US" sz="11500"/>
          </a:p>
        </p:txBody>
      </p:sp>
      <p:pic>
        <p:nvPicPr>
          <p:cNvPr id="3" name="New picture"/>
          <p:cNvPicPr/>
          <p:nvPr/>
        </p:nvPicPr>
        <p:blipFill>
          <a:blip r:embed="rId1"/>
          <a:stretch>
            <a:fillRect/>
          </a:stretch>
        </p:blipFill>
        <p:spPr>
          <a:xfrm>
            <a:off x="10236200" y="11836400"/>
            <a:ext cx="317500" cy="2413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email"/>
          <a:stretch>
            <a:fillRect/>
          </a:stretch>
        </p:blipFill>
        <p:spPr>
          <a:xfrm rot="5400000">
            <a:off x="5358449" y="-185889"/>
            <a:ext cx="2903775" cy="6034045"/>
          </a:xfrm>
          <a:prstGeom prst="rect">
            <a:avLst/>
          </a:prstGeom>
        </p:spPr>
      </p:pic>
      <p:pic>
        <p:nvPicPr>
          <p:cNvPr id="24" name="图片 23"/>
          <p:cNvPicPr>
            <a:picLocks noChangeAspect="1"/>
          </p:cNvPicPr>
          <p:nvPr/>
        </p:nvPicPr>
        <p:blipFill>
          <a:blip r:embed="rId2" cstate="email"/>
          <a:stretch>
            <a:fillRect/>
          </a:stretch>
        </p:blipFill>
        <p:spPr>
          <a:xfrm>
            <a:off x="8972089" y="3466531"/>
            <a:ext cx="3704528" cy="3391469"/>
          </a:xfrm>
          <a:prstGeom prst="rect">
            <a:avLst/>
          </a:prstGeom>
        </p:spPr>
      </p:pic>
      <p:pic>
        <p:nvPicPr>
          <p:cNvPr id="25" name="图片 24"/>
          <p:cNvPicPr>
            <a:picLocks noChangeAspect="1"/>
          </p:cNvPicPr>
          <p:nvPr/>
        </p:nvPicPr>
        <p:blipFill>
          <a:blip r:embed="rId3" cstate="email"/>
          <a:stretch>
            <a:fillRect/>
          </a:stretch>
        </p:blipFill>
        <p:spPr>
          <a:xfrm flipH="1">
            <a:off x="0" y="3756408"/>
            <a:ext cx="3793315" cy="3101592"/>
          </a:xfrm>
          <a:prstGeom prst="rect">
            <a:avLst/>
          </a:prstGeom>
        </p:spPr>
      </p:pic>
      <p:pic>
        <p:nvPicPr>
          <p:cNvPr id="26" name="图片 25"/>
          <p:cNvPicPr>
            <a:picLocks noChangeAspect="1"/>
          </p:cNvPicPr>
          <p:nvPr/>
        </p:nvPicPr>
        <p:blipFill>
          <a:blip r:embed="rId4" cstate="email"/>
          <a:stretch>
            <a:fillRect/>
          </a:stretch>
        </p:blipFill>
        <p:spPr>
          <a:xfrm flipH="1">
            <a:off x="-142041" y="1"/>
            <a:ext cx="5096177" cy="4854160"/>
          </a:xfrm>
          <a:prstGeom prst="rect">
            <a:avLst/>
          </a:prstGeom>
        </p:spPr>
      </p:pic>
      <p:sp>
        <p:nvSpPr>
          <p:cNvPr id="27" name="文本框 26"/>
          <p:cNvSpPr txBox="1"/>
          <p:nvPr/>
        </p:nvSpPr>
        <p:spPr>
          <a:xfrm>
            <a:off x="5055447" y="2125980"/>
            <a:ext cx="4883573" cy="1106805"/>
          </a:xfrm>
          <a:prstGeom prst="rect">
            <a:avLst/>
          </a:prstGeom>
          <a:noFill/>
        </p:spPr>
        <p:txBody>
          <a:bodyPr wrap="square" rtlCol="0">
            <a:spAutoFit/>
          </a:bodyPr>
          <a:lstStyle/>
          <a:p>
            <a:r>
              <a:rPr lang="zh-CN" altLang="en-US" sz="6600">
                <a:solidFill>
                  <a:srgbClr val="377636"/>
                </a:solidFill>
                <a:latin typeface="Agency FB" panose="020B0503020202020204" pitchFamily="34" charset="0"/>
                <a:ea typeface="微软雅黑" panose="020B0503020204020204" pitchFamily="34" charset="-122"/>
              </a:rPr>
              <a:t>导入</a:t>
            </a:r>
            <a:endParaRPr lang="zh-CN" altLang="en-US" sz="6600">
              <a:solidFill>
                <a:srgbClr val="377636"/>
              </a:solidFill>
              <a:latin typeface="Agency FB" panose="020B0503020202020204" pitchFamily="34" charset="0"/>
              <a:ea typeface="微软雅黑" panose="020B0503020204020204" pitchFamily="34" charset="-122"/>
            </a:endParaRPr>
          </a:p>
        </p:txBody>
      </p:sp>
      <p:pic>
        <p:nvPicPr>
          <p:cNvPr id="29" name="图片 28"/>
          <p:cNvPicPr>
            <a:picLocks noChangeAspect="1"/>
          </p:cNvPicPr>
          <p:nvPr/>
        </p:nvPicPr>
        <p:blipFill>
          <a:blip r:embed="rId5" cstate="email"/>
          <a:stretch>
            <a:fillRect/>
          </a:stretch>
        </p:blipFill>
        <p:spPr>
          <a:xfrm>
            <a:off x="9596557" y="0"/>
            <a:ext cx="2455592" cy="20226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6" presetClass="entr" presetSubtype="21"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childTnLst>
                          </p:cTn>
                        </p:par>
                        <p:par>
                          <p:cTn id="23" fill="hold">
                            <p:stCondLst>
                              <p:cond delay="20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27"/>
                                        </p:tgtEl>
                                        <p:attrNameLst>
                                          <p:attrName>style.visibility</p:attrName>
                                        </p:attrNameLst>
                                      </p:cBhvr>
                                      <p:to>
                                        <p:strVal val="visible"/>
                                      </p:to>
                                    </p:set>
                                    <p:anim by="(-#ppt_w*2)" calcmode="lin" valueType="num">
                                      <p:cBhvr rctx="PPT">
                                        <p:cTn id="26" dur="500" autoRev="1" fill="hold">
                                          <p:stCondLst>
                                            <p:cond delay="0"/>
                                          </p:stCondLst>
                                        </p:cTn>
                                        <p:tgtEl>
                                          <p:spTgt spid="27"/>
                                        </p:tgtEl>
                                        <p:attrNameLst>
                                          <p:attrName>ppt_w</p:attrName>
                                        </p:attrNameLst>
                                      </p:cBhvr>
                                    </p:anim>
                                    <p:anim by="(#ppt_w*0.50)" calcmode="lin" valueType="num">
                                      <p:cBhvr>
                                        <p:cTn id="27" dur="500" decel="50000" autoRev="1" fill="hold">
                                          <p:stCondLst>
                                            <p:cond delay="0"/>
                                          </p:stCondLst>
                                        </p:cTn>
                                        <p:tgtEl>
                                          <p:spTgt spid="27"/>
                                        </p:tgtEl>
                                        <p:attrNameLst>
                                          <p:attrName>ppt_x</p:attrName>
                                        </p:attrNameLst>
                                      </p:cBhvr>
                                    </p:anim>
                                    <p:anim from="(-#ppt_h/2)" to="(#ppt_y)" calcmode="lin" valueType="num">
                                      <p:cBhvr>
                                        <p:cTn id="28" dur="1000" fill="hold">
                                          <p:stCondLst>
                                            <p:cond delay="0"/>
                                          </p:stCondLst>
                                        </p:cTn>
                                        <p:tgtEl>
                                          <p:spTgt spid="27"/>
                                        </p:tgtEl>
                                        <p:attrNameLst>
                                          <p:attrName>ppt_y</p:attrName>
                                        </p:attrNameLst>
                                      </p:cBhvr>
                                    </p:anim>
                                    <p:animRot by="21600000">
                                      <p:cBhvr>
                                        <p:cTn id="29" dur="1000" fill="hold">
                                          <p:stCondLst>
                                            <p:cond delay="0"/>
                                          </p:stCondLst>
                                        </p:cTn>
                                        <p:tgtEl>
                                          <p:spTgt spid="27"/>
                                        </p:tgtEl>
                                        <p:attrNameLst>
                                          <p:attrName>r</p:attrName>
                                        </p:attrNameLst>
                                      </p:cBhvr>
                                    </p:animRot>
                                  </p:childTnLst>
                                </p:cTn>
                              </p:par>
                            </p:childTnLst>
                          </p:cTn>
                        </p:par>
                        <p:par>
                          <p:cTn id="30" fill="hold">
                            <p:stCondLst>
                              <p:cond delay="2599"/>
                            </p:stCondLst>
                            <p:childTnLst>
                              <p:par>
                                <p:cTn id="31" presetID="10" presetClass="entr" presetSubtype="0"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email"/>
          <a:stretch>
            <a:fillRect/>
          </a:stretch>
        </p:blipFill>
        <p:spPr>
          <a:xfrm>
            <a:off x="8972089" y="3466531"/>
            <a:ext cx="3704528" cy="3391469"/>
          </a:xfrm>
          <a:prstGeom prst="rect">
            <a:avLst/>
          </a:prstGeom>
        </p:spPr>
      </p:pic>
      <p:pic>
        <p:nvPicPr>
          <p:cNvPr id="25" name="图片 24"/>
          <p:cNvPicPr>
            <a:picLocks noChangeAspect="1"/>
          </p:cNvPicPr>
          <p:nvPr/>
        </p:nvPicPr>
        <p:blipFill>
          <a:blip r:embed="rId2" cstate="email"/>
          <a:stretch>
            <a:fillRect/>
          </a:stretch>
        </p:blipFill>
        <p:spPr>
          <a:xfrm flipH="1">
            <a:off x="0" y="3756408"/>
            <a:ext cx="3793315" cy="3101592"/>
          </a:xfrm>
          <a:prstGeom prst="rect">
            <a:avLst/>
          </a:prstGeom>
        </p:spPr>
      </p:pic>
      <p:pic>
        <p:nvPicPr>
          <p:cNvPr id="26" name="图片 25"/>
          <p:cNvPicPr>
            <a:picLocks noChangeAspect="1"/>
          </p:cNvPicPr>
          <p:nvPr/>
        </p:nvPicPr>
        <p:blipFill>
          <a:blip r:embed="rId3" cstate="email"/>
          <a:stretch>
            <a:fillRect/>
          </a:stretch>
        </p:blipFill>
        <p:spPr>
          <a:xfrm flipH="1">
            <a:off x="-142041" y="1"/>
            <a:ext cx="5096177" cy="4854160"/>
          </a:xfrm>
          <a:prstGeom prst="rect">
            <a:avLst/>
          </a:prstGeom>
        </p:spPr>
      </p:pic>
      <p:pic>
        <p:nvPicPr>
          <p:cNvPr id="29" name="图片 28"/>
          <p:cNvPicPr>
            <a:picLocks noChangeAspect="1"/>
          </p:cNvPicPr>
          <p:nvPr/>
        </p:nvPicPr>
        <p:blipFill>
          <a:blip r:embed="rId4" cstate="email"/>
          <a:stretch>
            <a:fillRect/>
          </a:stretch>
        </p:blipFill>
        <p:spPr>
          <a:xfrm>
            <a:off x="9596557" y="0"/>
            <a:ext cx="2455592" cy="2022691"/>
          </a:xfrm>
          <a:prstGeom prst="rect">
            <a:avLst/>
          </a:prstGeom>
        </p:spPr>
      </p:pic>
      <p:sp>
        <p:nvSpPr>
          <p:cNvPr id="2" name="文本框 1"/>
          <p:cNvSpPr txBox="1"/>
          <p:nvPr/>
        </p:nvSpPr>
        <p:spPr>
          <a:xfrm>
            <a:off x="2156460" y="1673225"/>
            <a:ext cx="8784590" cy="2246769"/>
          </a:xfrm>
          <a:prstGeom prst="rect">
            <a:avLst/>
          </a:prstGeom>
          <a:noFill/>
        </p:spPr>
        <p:txBody>
          <a:bodyPr wrap="square" rtlCol="0" anchor="t">
            <a:spAutoFit/>
          </a:bodyPr>
          <a:lstStyle/>
          <a:p>
            <a:r>
              <a:rPr lang="en-US" altLang="zh-CN" sz="2400" dirty="0"/>
              <a:t>    </a:t>
            </a:r>
            <a:r>
              <a:rPr lang="en-US" altLang="zh-CN" sz="2400" dirty="0" smtClean="0"/>
              <a:t> </a:t>
            </a:r>
            <a:r>
              <a:rPr lang="zh-CN" altLang="en-US" sz="2800" dirty="0" smtClean="0"/>
              <a:t>同</a:t>
            </a:r>
            <a:r>
              <a:rPr lang="zh-CN" altLang="en-US" sz="2800" dirty="0"/>
              <a:t>学们，你一定知道端午节吧，端午节是我国的传统节日，有着吃粽子，赛龙舟，挂香囊，喝雄黄酒等丰富多彩的节日习俗，尤其是那清香美味的粽子，谁能不喜欢呢？今天我们就将关于这篇端午节吃粽子的文章快去看看作者是怎样度过端午节的吧！</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1600" advClick="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85234" y="1529261"/>
            <a:ext cx="7532370" cy="3538220"/>
          </a:xfrm>
          <a:prstGeom prst="rect">
            <a:avLst/>
          </a:prstGeom>
          <a:noFill/>
        </p:spPr>
        <p:txBody>
          <a:bodyPr wrap="square" rtlCol="0" anchor="t">
            <a:spAutoFit/>
          </a:bodyPr>
          <a:lstStyle/>
          <a:p>
            <a:r>
              <a:rPr lang="en-US" altLang="zh-CN" sz="3200" dirty="0"/>
              <a:t>        </a:t>
            </a:r>
            <a:r>
              <a:rPr lang="zh-CN" altLang="en-US" sz="3200" dirty="0"/>
              <a:t>五月初五是我国民间的传统节日，端午节，端午节，也称端，五端，阳端午节起源于中国最初为古代崇拜龙腾图的不足，举行图腾祭祀的节日后，因战国时代楚国大夫大诗人屈原在该日抱石跳汨罗江自杀，殉国后代统治者为树立忠君爱国的榜样而将端午作为纪念屈原的日子。</a:t>
            </a:r>
            <a:endParaRPr lang="zh-CN" altLang="en-US" sz="3200"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3"/>
          <p:cNvSpPr txBox="1"/>
          <p:nvPr/>
        </p:nvSpPr>
        <p:spPr>
          <a:xfrm>
            <a:off x="2422208" y="1373188"/>
            <a:ext cx="2425700" cy="645160"/>
          </a:xfrm>
          <a:prstGeom prst="rect">
            <a:avLst/>
          </a:prstGeom>
          <a:noFill/>
          <a:ln w="9525">
            <a:noFill/>
          </a:ln>
        </p:spPr>
        <p:txBody>
          <a:bodyPr wrap="none">
            <a:spAutoFit/>
          </a:bodyPr>
          <a:lstStyle/>
          <a:p>
            <a:pPr eaLnBrk="1" hangingPunct="1"/>
            <a:r>
              <a:rPr lang="en-US" altLang="zh-CN" sz="3600">
                <a:latin typeface="Calibri" panose="020F0502020204030204" pitchFamily="34" charset="0"/>
              </a:rPr>
              <a:t>    </a:t>
            </a:r>
            <a:r>
              <a:rPr lang="zh-CN" altLang="en-US" sz="3600">
                <a:latin typeface="Calibri" panose="020F0502020204030204" pitchFamily="34" charset="0"/>
              </a:rPr>
              <a:t>近义词：</a:t>
            </a:r>
            <a:endParaRPr lang="zh-CN" altLang="en-US" sz="3600">
              <a:latin typeface="Calibri" panose="020F0502020204030204" pitchFamily="34" charset="0"/>
            </a:endParaRPr>
          </a:p>
        </p:txBody>
      </p:sp>
      <p:sp>
        <p:nvSpPr>
          <p:cNvPr id="26" name="TextBox 23"/>
          <p:cNvSpPr txBox="1"/>
          <p:nvPr/>
        </p:nvSpPr>
        <p:spPr>
          <a:xfrm>
            <a:off x="2329815" y="2275205"/>
            <a:ext cx="1718310" cy="645160"/>
          </a:xfrm>
          <a:prstGeom prst="rect">
            <a:avLst/>
          </a:prstGeom>
          <a:noFill/>
          <a:ln w="9525">
            <a:noFill/>
          </a:ln>
        </p:spPr>
        <p:txBody>
          <a:bodyPr wrap="none">
            <a:spAutoFit/>
          </a:bodyPr>
          <a:lstStyle/>
          <a:p>
            <a:pPr eaLnBrk="1" hangingPunct="1"/>
            <a:r>
              <a:rPr lang="en-US" altLang="zh-CN" sz="3600">
                <a:latin typeface="Calibri" panose="020F0502020204030204" pitchFamily="34" charset="0"/>
              </a:rPr>
              <a:t>  </a:t>
            </a:r>
            <a:r>
              <a:rPr lang="zh-CN" altLang="en-US" sz="3600">
                <a:latin typeface="Calibri" panose="020F0502020204030204" pitchFamily="34" charset="0"/>
              </a:rPr>
              <a:t>清香</a:t>
            </a:r>
            <a:r>
              <a:rPr lang="en-US" sz="3600">
                <a:latin typeface="Calibri" panose="020F0502020204030204" pitchFamily="34" charset="0"/>
              </a:rPr>
              <a:t>—</a:t>
            </a:r>
            <a:endParaRPr lang="en-US" sz="3600">
              <a:latin typeface="Calibri" panose="020F0502020204030204" pitchFamily="34" charset="0"/>
            </a:endParaRPr>
          </a:p>
        </p:txBody>
      </p:sp>
      <p:sp>
        <p:nvSpPr>
          <p:cNvPr id="36" name="TextBox 23"/>
          <p:cNvSpPr txBox="1"/>
          <p:nvPr/>
        </p:nvSpPr>
        <p:spPr>
          <a:xfrm>
            <a:off x="4180523" y="2275205"/>
            <a:ext cx="1097280" cy="645160"/>
          </a:xfrm>
          <a:prstGeom prst="rect">
            <a:avLst/>
          </a:prstGeom>
          <a:noFill/>
          <a:ln w="9525">
            <a:noFill/>
          </a:ln>
        </p:spPr>
        <p:txBody>
          <a:bodyPr wrap="none">
            <a:spAutoFit/>
          </a:bodyPr>
          <a:lstStyle/>
          <a:p>
            <a:pPr eaLnBrk="1" hangingPunct="1"/>
            <a:r>
              <a:rPr lang="zh-CN" altLang="en-US" sz="3600">
                <a:latin typeface="Calibri" panose="020F0502020204030204" pitchFamily="34" charset="0"/>
              </a:rPr>
              <a:t>芳香</a:t>
            </a:r>
            <a:endParaRPr lang="zh-CN" altLang="en-US" sz="3600">
              <a:latin typeface="Calibri" panose="020F0502020204030204" pitchFamily="34" charset="0"/>
            </a:endParaRPr>
          </a:p>
        </p:txBody>
      </p:sp>
      <p:sp>
        <p:nvSpPr>
          <p:cNvPr id="6" name="TextBox 23"/>
          <p:cNvSpPr txBox="1"/>
          <p:nvPr/>
        </p:nvSpPr>
        <p:spPr>
          <a:xfrm>
            <a:off x="2372677" y="3130868"/>
            <a:ext cx="1988045" cy="646331"/>
          </a:xfrm>
          <a:prstGeom prst="rect">
            <a:avLst/>
          </a:prstGeom>
          <a:noFill/>
          <a:ln w="9525">
            <a:noFill/>
          </a:ln>
        </p:spPr>
        <p:txBody>
          <a:bodyPr wrap="none">
            <a:spAutoFit/>
          </a:bodyPr>
          <a:lstStyle/>
          <a:p>
            <a:pPr eaLnBrk="1" hangingPunct="1"/>
            <a:r>
              <a:rPr lang="zh-CN" altLang="en-US" sz="3600">
                <a:latin typeface="Calibri" panose="020F0502020204030204" pitchFamily="34" charset="0"/>
              </a:rPr>
              <a:t>美滋滋</a:t>
            </a:r>
            <a:r>
              <a:rPr lang="en-US" sz="3600">
                <a:latin typeface="Calibri" panose="020F0502020204030204" pitchFamily="34" charset="0"/>
              </a:rPr>
              <a:t>—</a:t>
            </a:r>
            <a:endParaRPr lang="en-US" sz="3600">
              <a:latin typeface="Calibri" panose="020F0502020204030204" pitchFamily="34" charset="0"/>
            </a:endParaRPr>
          </a:p>
        </p:txBody>
      </p:sp>
      <p:sp>
        <p:nvSpPr>
          <p:cNvPr id="7" name="TextBox 23"/>
          <p:cNvSpPr txBox="1"/>
          <p:nvPr/>
        </p:nvSpPr>
        <p:spPr>
          <a:xfrm>
            <a:off x="4223385" y="3130868"/>
            <a:ext cx="1569660" cy="646331"/>
          </a:xfrm>
          <a:prstGeom prst="rect">
            <a:avLst/>
          </a:prstGeom>
          <a:noFill/>
          <a:ln w="9525">
            <a:noFill/>
          </a:ln>
        </p:spPr>
        <p:txBody>
          <a:bodyPr wrap="none">
            <a:spAutoFit/>
          </a:bodyPr>
          <a:lstStyle/>
          <a:p>
            <a:pPr eaLnBrk="1" hangingPunct="1"/>
            <a:r>
              <a:rPr lang="zh-CN" altLang="en-US" sz="3600" dirty="0" smtClean="0">
                <a:latin typeface="Calibri" panose="020F0502020204030204" pitchFamily="34" charset="0"/>
              </a:rPr>
              <a:t>喜滋滋</a:t>
            </a:r>
            <a:endParaRPr lang="zh-CN" altLang="en-US" sz="3600" dirty="0">
              <a:latin typeface="Calibri" panose="020F0502020204030204" pitchFamily="34" charset="0"/>
            </a:endParaRPr>
          </a:p>
        </p:txBody>
      </p:sp>
      <p:sp>
        <p:nvSpPr>
          <p:cNvPr id="4" name="TextBox 23"/>
          <p:cNvSpPr txBox="1"/>
          <p:nvPr/>
        </p:nvSpPr>
        <p:spPr>
          <a:xfrm>
            <a:off x="7053898" y="1373823"/>
            <a:ext cx="2218690" cy="645160"/>
          </a:xfrm>
          <a:prstGeom prst="rect">
            <a:avLst/>
          </a:prstGeom>
          <a:noFill/>
          <a:ln w="9525">
            <a:noFill/>
          </a:ln>
        </p:spPr>
        <p:txBody>
          <a:bodyPr wrap="none">
            <a:spAutoFit/>
          </a:bodyPr>
          <a:lstStyle/>
          <a:p>
            <a:pPr eaLnBrk="1" hangingPunct="1"/>
            <a:r>
              <a:rPr lang="en-US" altLang="zh-CN" sz="3600">
                <a:latin typeface="Calibri" panose="020F0502020204030204" pitchFamily="34" charset="0"/>
              </a:rPr>
              <a:t>  </a:t>
            </a:r>
            <a:r>
              <a:rPr lang="zh-CN" altLang="en-US" sz="3600">
                <a:latin typeface="Calibri" panose="020F0502020204030204" pitchFamily="34" charset="0"/>
              </a:rPr>
              <a:t>反义词：</a:t>
            </a:r>
            <a:endParaRPr lang="zh-CN" altLang="en-US" sz="3600">
              <a:latin typeface="Calibri" panose="020F0502020204030204" pitchFamily="34" charset="0"/>
            </a:endParaRPr>
          </a:p>
        </p:txBody>
      </p:sp>
      <p:sp>
        <p:nvSpPr>
          <p:cNvPr id="10" name="TextBox 23"/>
          <p:cNvSpPr txBox="1"/>
          <p:nvPr/>
        </p:nvSpPr>
        <p:spPr>
          <a:xfrm>
            <a:off x="7054215" y="2720340"/>
            <a:ext cx="1526380" cy="646331"/>
          </a:xfrm>
          <a:prstGeom prst="rect">
            <a:avLst/>
          </a:prstGeom>
          <a:noFill/>
          <a:ln w="9525">
            <a:noFill/>
          </a:ln>
        </p:spPr>
        <p:txBody>
          <a:bodyPr wrap="none">
            <a:spAutoFit/>
          </a:bodyPr>
          <a:lstStyle/>
          <a:p>
            <a:pPr eaLnBrk="1" hangingPunct="1"/>
            <a:r>
              <a:rPr lang="zh-CN" altLang="en-US" sz="3600">
                <a:latin typeface="Calibri" panose="020F0502020204030204" pitchFamily="34" charset="0"/>
              </a:rPr>
              <a:t>纪念</a:t>
            </a:r>
            <a:r>
              <a:rPr lang="en-US" sz="3600">
                <a:latin typeface="Calibri" panose="020F0502020204030204" pitchFamily="34" charset="0"/>
              </a:rPr>
              <a:t>—</a:t>
            </a:r>
            <a:endParaRPr lang="en-US" sz="3600">
              <a:latin typeface="Calibri" panose="020F0502020204030204" pitchFamily="34" charset="0"/>
            </a:endParaRPr>
          </a:p>
        </p:txBody>
      </p:sp>
      <p:sp>
        <p:nvSpPr>
          <p:cNvPr id="11" name="TextBox 23"/>
          <p:cNvSpPr txBox="1"/>
          <p:nvPr/>
        </p:nvSpPr>
        <p:spPr>
          <a:xfrm>
            <a:off x="8580438" y="2720340"/>
            <a:ext cx="1097280" cy="645160"/>
          </a:xfrm>
          <a:prstGeom prst="rect">
            <a:avLst/>
          </a:prstGeom>
          <a:noFill/>
          <a:ln w="9525">
            <a:noFill/>
          </a:ln>
        </p:spPr>
        <p:txBody>
          <a:bodyPr wrap="none">
            <a:spAutoFit/>
          </a:bodyPr>
          <a:lstStyle/>
          <a:p>
            <a:pPr eaLnBrk="1" hangingPunct="1"/>
            <a:r>
              <a:rPr lang="zh-CN" altLang="en-US" sz="3600">
                <a:latin typeface="Calibri" panose="020F0502020204030204" pitchFamily="34" charset="0"/>
              </a:rPr>
              <a:t>忘怀</a:t>
            </a:r>
            <a:endParaRPr lang="zh-CN" altLang="en-US" sz="3600">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36" grpId="0"/>
      <p:bldP spid="6" grpId="0"/>
      <p:bldP spid="7" grpId="0"/>
      <p:bldP spid="4"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8"/>
          <p:cNvSpPr/>
          <p:nvPr/>
        </p:nvSpPr>
        <p:spPr>
          <a:xfrm>
            <a:off x="2371090" y="631463"/>
            <a:ext cx="4949190" cy="2101216"/>
          </a:xfrm>
          <a:prstGeom prst="rect">
            <a:avLst/>
          </a:prstGeom>
          <a:noFill/>
          <a:ln w="9525">
            <a:noFill/>
          </a:ln>
        </p:spPr>
        <p:txBody>
          <a:bodyPr wrap="square" anchor="ctr">
            <a:spAutoFit/>
          </a:bodyPr>
          <a:lstStyle/>
          <a:p>
            <a:pPr>
              <a:lnSpc>
                <a:spcPts val="5500"/>
              </a:lnSpc>
            </a:pPr>
            <a:r>
              <a:rPr lang="en-US" altLang="zh-CN" sz="3200" b="1" dirty="0">
                <a:latin typeface="宋体" panose="02010600030101010101" pitchFamily="2" charset="-122"/>
                <a:ea typeface="宋体" panose="02010600030101010101" pitchFamily="2" charset="-122"/>
                <a:sym typeface="+mn-ea"/>
              </a:rPr>
              <a:t>   </a:t>
            </a:r>
            <a:r>
              <a:rPr lang="zh-CN" altLang="en-US" sz="3200" b="1" dirty="0">
                <a:latin typeface="宋体" panose="02010600030101010101" pitchFamily="2" charset="-122"/>
                <a:ea typeface="宋体" panose="02010600030101010101" pitchFamily="2" charset="-122"/>
                <a:sym typeface="+mn-ea"/>
              </a:rPr>
              <a:t>一到端午节，外婆总会煮好一锅粽子，盼着我们回去。</a:t>
            </a:r>
            <a:endParaRPr lang="zh-CN" altLang="en-US" sz="3200" b="1" dirty="0">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7427232" y="1529080"/>
            <a:ext cx="4514215" cy="3799840"/>
          </a:xfrm>
          <a:prstGeom prst="rect">
            <a:avLst/>
          </a:prstGeom>
        </p:spPr>
      </p:pic>
      <p:sp>
        <p:nvSpPr>
          <p:cNvPr id="5" name="文本框 4"/>
          <p:cNvSpPr txBox="1"/>
          <p:nvPr/>
        </p:nvSpPr>
        <p:spPr>
          <a:xfrm>
            <a:off x="2371090" y="2924175"/>
            <a:ext cx="4450715" cy="2676525"/>
          </a:xfrm>
          <a:prstGeom prst="rect">
            <a:avLst/>
          </a:prstGeom>
          <a:noFill/>
        </p:spPr>
        <p:txBody>
          <a:bodyPr wrap="square" rtlCol="0" anchor="t">
            <a:spAutoFit/>
          </a:bodyPr>
          <a:lstStyle/>
          <a:p>
            <a:r>
              <a:rPr lang="zh-CN" altLang="en-US" sz="2800" dirty="0">
                <a:solidFill>
                  <a:srgbClr val="FF0000"/>
                </a:solidFill>
              </a:rPr>
              <a:t>写出了外婆在端午节煮粽子，不是偶尔为之，而是习惯可见，煮粽子是端午节的传统习俗，从盼着我们回去可以看出，端午节也是一个全家团圆的日子。</a:t>
            </a:r>
            <a:endParaRPr lang="zh-CN" altLang="en-US" sz="2800"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p:nvPr/>
        </p:nvSpPr>
        <p:spPr>
          <a:xfrm>
            <a:off x="2840173" y="567251"/>
            <a:ext cx="5697855" cy="3046988"/>
          </a:xfrm>
          <a:prstGeom prst="rect">
            <a:avLst/>
          </a:prstGeom>
          <a:noFill/>
          <a:ln w="9525">
            <a:noFill/>
          </a:ln>
        </p:spPr>
        <p:txBody>
          <a:bodyPr wrap="square" anchor="t">
            <a:spAutoFit/>
            <a:scene3d>
              <a:camera prst="orthographicFront"/>
              <a:lightRig rig="threePt" dir="t"/>
            </a:scene3d>
          </a:bodyPr>
          <a:lstStyle/>
          <a:p>
            <a:pPr>
              <a:spcBef>
                <a:spcPct val="50000"/>
              </a:spcBef>
            </a:pPr>
            <a:r>
              <a:rPr lang="en-US" altLang="zh-CN" sz="3200"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rPr>
              <a:t>       </a:t>
            </a:r>
            <a:r>
              <a:rPr lang="zh-CN" altLang="en-US" sz="3200"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rPr>
              <a:t>粽子是用青青的箬竹叶包的，里面裹着白白的糯米，中间有一颗红红的枣。外婆一掀开锅盖，煮熟的粽子就飘出一股清香来。剥开粽叶，咬一口粽子，真是又黏又甜。</a:t>
            </a:r>
            <a:endParaRPr lang="zh-CN" altLang="en-US" sz="3200"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endParaRPr>
          </a:p>
        </p:txBody>
      </p:sp>
      <p:sp>
        <p:nvSpPr>
          <p:cNvPr id="3" name="文本框 2"/>
          <p:cNvSpPr txBox="1"/>
          <p:nvPr/>
        </p:nvSpPr>
        <p:spPr>
          <a:xfrm>
            <a:off x="3738245" y="3856990"/>
            <a:ext cx="6988175" cy="2553335"/>
          </a:xfrm>
          <a:prstGeom prst="rect">
            <a:avLst/>
          </a:prstGeom>
          <a:noFill/>
        </p:spPr>
        <p:txBody>
          <a:bodyPr wrap="square" rtlCol="0" anchor="t">
            <a:spAutoFit/>
          </a:bodyPr>
          <a:lstStyle/>
          <a:p>
            <a:r>
              <a:rPr lang="zh-CN" altLang="en-US" sz="3200" dirty="0">
                <a:solidFill>
                  <a:srgbClr val="FF0000"/>
                </a:solidFill>
              </a:rPr>
              <a:t>这句话写了粽子的做法，原料以及给人的视觉上的感受，外面用糯竹叶包，里面用糯米和红枣当原料，清清的，白白的，红红的三个表示颜色的叠词写出了种植的颜色漂亮。</a:t>
            </a:r>
            <a:endParaRPr lang="zh-CN" altLang="en-US" sz="3200" dirty="0">
              <a:solidFill>
                <a:srgbClr val="FF0000"/>
              </a:solidFill>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p:nvPr/>
        </p:nvSpPr>
        <p:spPr>
          <a:xfrm>
            <a:off x="1898332" y="1633855"/>
            <a:ext cx="9203055" cy="645160"/>
          </a:xfrm>
          <a:prstGeom prst="rect">
            <a:avLst/>
          </a:prstGeom>
          <a:noFill/>
          <a:ln w="9525">
            <a:noFill/>
          </a:ln>
        </p:spPr>
        <p:txBody>
          <a:bodyPr wrap="square" anchor="t">
            <a:spAutoFit/>
            <a:scene3d>
              <a:camera prst="orthographicFront"/>
              <a:lightRig rig="threePt" dir="t"/>
            </a:scene3d>
          </a:bodyPr>
          <a:lstStyle/>
          <a:p>
            <a:pPr>
              <a:spcBef>
                <a:spcPct val="50000"/>
              </a:spcBef>
            </a:pPr>
            <a:r>
              <a:rPr lang="zh-CN" altLang="en-US" sz="3600" dirty="0">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sym typeface="+mn-ea"/>
              </a:rPr>
              <a:t>外婆包的粽子十分好吃，花样也多。</a:t>
            </a:r>
            <a:endParaRPr lang="zh-CN" altLang="en-US" sz="3600" dirty="0">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sym typeface="+mn-ea"/>
            </a:endParaRPr>
          </a:p>
        </p:txBody>
      </p:sp>
      <p:pic>
        <p:nvPicPr>
          <p:cNvPr id="6" name="图片 5"/>
          <p:cNvPicPr>
            <a:picLocks noChangeAspect="1"/>
          </p:cNvPicPr>
          <p:nvPr/>
        </p:nvPicPr>
        <p:blipFill>
          <a:blip r:embed="rId1" cstate="email"/>
          <a:stretch>
            <a:fillRect/>
          </a:stretch>
        </p:blipFill>
        <p:spPr>
          <a:xfrm>
            <a:off x="7557135" y="2723515"/>
            <a:ext cx="3937000" cy="3753485"/>
          </a:xfrm>
          <a:prstGeom prst="rect">
            <a:avLst/>
          </a:prstGeom>
        </p:spPr>
      </p:pic>
      <p:sp>
        <p:nvSpPr>
          <p:cNvPr id="2" name="文本框 1"/>
          <p:cNvSpPr txBox="1"/>
          <p:nvPr/>
        </p:nvSpPr>
        <p:spPr>
          <a:xfrm>
            <a:off x="1564005" y="3000375"/>
            <a:ext cx="5669915" cy="1383665"/>
          </a:xfrm>
          <a:prstGeom prst="rect">
            <a:avLst/>
          </a:prstGeom>
          <a:noFill/>
        </p:spPr>
        <p:txBody>
          <a:bodyPr wrap="square" rtlCol="0" anchor="t">
            <a:spAutoFit/>
          </a:bodyPr>
          <a:lstStyle/>
          <a:p>
            <a:r>
              <a:rPr lang="en-US" altLang="zh-CN" sz="2800" dirty="0"/>
              <a:t>       </a:t>
            </a:r>
            <a:r>
              <a:rPr lang="zh-CN" altLang="en-US" sz="2800" dirty="0">
                <a:solidFill>
                  <a:srgbClr val="FF0000"/>
                </a:solidFill>
              </a:rPr>
              <a:t>十分好吃，花样也多，写出了外婆高中的经验，十分丰富，体现了外婆对端午节的重视。</a:t>
            </a:r>
            <a:endParaRPr lang="zh-CN" altLang="en-US" sz="2800"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9219"/>
                                        </p:tgtEl>
                                        <p:attrNameLst>
                                          <p:attrName>style.visibility</p:attrName>
                                        </p:attrNameLst>
                                      </p:cBhvr>
                                      <p:to>
                                        <p:strVal val="visible"/>
                                      </p:to>
                                    </p:set>
                                    <p:anim calcmode="lin" valueType="num">
                                      <p:cBhvr additive="base">
                                        <p:cTn id="12" dur="2000" fill="hold"/>
                                        <p:tgtEl>
                                          <p:spTgt spid="9219"/>
                                        </p:tgtEl>
                                        <p:attrNameLst>
                                          <p:attrName>ppt_x</p:attrName>
                                        </p:attrNameLst>
                                      </p:cBhvr>
                                      <p:tavLst>
                                        <p:tav tm="0">
                                          <p:val>
                                            <p:strVal val="1+#ppt_w/2"/>
                                          </p:val>
                                        </p:tav>
                                        <p:tav tm="100000">
                                          <p:val>
                                            <p:strVal val="#ppt_x"/>
                                          </p:val>
                                        </p:tav>
                                      </p:tavLst>
                                    </p:anim>
                                    <p:anim calcmode="lin" valueType="num">
                                      <p:cBhvr additive="base">
                                        <p:cTn id="13" dur="20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p:nvPr/>
        </p:nvSpPr>
        <p:spPr>
          <a:xfrm>
            <a:off x="3209290" y="278674"/>
            <a:ext cx="6709410" cy="2062103"/>
          </a:xfrm>
          <a:prstGeom prst="rect">
            <a:avLst/>
          </a:prstGeom>
          <a:noFill/>
          <a:ln w="9525">
            <a:noFill/>
          </a:ln>
        </p:spPr>
        <p:txBody>
          <a:bodyPr wrap="square" anchor="t">
            <a:spAutoFit/>
            <a:scene3d>
              <a:camera prst="orthographicFront"/>
              <a:lightRig rig="threePt" dir="t"/>
            </a:scene3d>
          </a:bodyPr>
          <a:lstStyle/>
          <a:p>
            <a:pPr>
              <a:spcBef>
                <a:spcPct val="50000"/>
              </a:spcBef>
            </a:pPr>
            <a:r>
              <a:rPr lang="zh-CN" altLang="en-US" sz="3200" dirty="0">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sym typeface="+mn-ea"/>
              </a:rPr>
              <a:t>除了红枣粽，还有红豆粽和鲜肉粽。我们在外婆家美滋滋地吃了之后，外婆还会装一小篮粽子要我们带回去，分给邻居吃。</a:t>
            </a:r>
            <a:endParaRPr lang="zh-CN" altLang="en-US" sz="3200" dirty="0">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7495560" y="4036423"/>
            <a:ext cx="2713990" cy="2132330"/>
          </a:xfrm>
          <a:prstGeom prst="rect">
            <a:avLst/>
          </a:prstGeom>
        </p:spPr>
      </p:pic>
      <p:pic>
        <p:nvPicPr>
          <p:cNvPr id="5" name="图片 4"/>
          <p:cNvPicPr>
            <a:picLocks noChangeAspect="1"/>
          </p:cNvPicPr>
          <p:nvPr/>
        </p:nvPicPr>
        <p:blipFill>
          <a:blip r:embed="rId2" cstate="email"/>
          <a:stretch>
            <a:fillRect/>
          </a:stretch>
        </p:blipFill>
        <p:spPr>
          <a:xfrm>
            <a:off x="1404620" y="4085953"/>
            <a:ext cx="2120265" cy="2131695"/>
          </a:xfrm>
          <a:prstGeom prst="rect">
            <a:avLst/>
          </a:prstGeom>
        </p:spPr>
      </p:pic>
      <p:pic>
        <p:nvPicPr>
          <p:cNvPr id="6" name="图片 5"/>
          <p:cNvPicPr>
            <a:picLocks noChangeAspect="1"/>
          </p:cNvPicPr>
          <p:nvPr/>
        </p:nvPicPr>
        <p:blipFill>
          <a:blip r:embed="rId3"/>
          <a:stretch>
            <a:fillRect/>
          </a:stretch>
        </p:blipFill>
        <p:spPr>
          <a:xfrm>
            <a:off x="4194810" y="4085953"/>
            <a:ext cx="2662555" cy="2082800"/>
          </a:xfrm>
          <a:prstGeom prst="rect">
            <a:avLst/>
          </a:prstGeom>
        </p:spPr>
      </p:pic>
      <p:sp>
        <p:nvSpPr>
          <p:cNvPr id="2" name="文本框 1"/>
          <p:cNvSpPr txBox="1"/>
          <p:nvPr/>
        </p:nvSpPr>
        <p:spPr>
          <a:xfrm>
            <a:off x="1794510" y="2605405"/>
            <a:ext cx="7647305" cy="953135"/>
          </a:xfrm>
          <a:prstGeom prst="rect">
            <a:avLst/>
          </a:prstGeom>
          <a:noFill/>
        </p:spPr>
        <p:txBody>
          <a:bodyPr wrap="square" rtlCol="0" anchor="t">
            <a:spAutoFit/>
          </a:bodyPr>
          <a:lstStyle/>
          <a:p>
            <a:r>
              <a:rPr lang="zh-CN" altLang="en-US" sz="2800">
                <a:solidFill>
                  <a:srgbClr val="FF0000"/>
                </a:solidFill>
              </a:rPr>
              <a:t>外婆包的粽子不仅好吃花样，还多外婆还会让我们带回去分给邻居吃。</a:t>
            </a:r>
            <a:endParaRPr lang="zh-CN" altLang="en-US" sz="28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xml><?xml version="1.0" encoding="utf-8"?>
<p:tagLst xmlns:p="http://schemas.openxmlformats.org/presentationml/2006/main">
  <p:tag name="KSO_WM_UNIT_PLACING_PICTURE_USER_VIEWPORT" val="{&quot;height&quot;:4995,&quot;width&quot;:3585}"/>
</p:tagLst>
</file>

<file path=ppt/tags/tag3.xml><?xml version="1.0" encoding="utf-8"?>
<p:tagLst xmlns:p="http://schemas.openxmlformats.org/presentationml/2006/main">
  <p:tag name="AS_OS" val="Unix 3.10 unknown"/>
  <p:tag name="AS_RELEASE_DATE" val="2020.11.30"/>
  <p:tag name="AS_TITLE" val="Aspose.Slides for Java"/>
  <p:tag name="AS_VERSION" val="20.11"/>
  <p:tag name="COMMONDATA" val="eyJoZGlkIjoiNTEwZDYwYjA4ODUyYzA2MmI0M2EzZjhhMWY0NWI4YWEifQ=="/>
  <p:tag name="KSO_WPP_MARK_KEY" val="0dc4000e-c324-4949-a8b4-6431f854f57a"/>
</p:tagLst>
</file>

<file path=ppt/theme/theme1.xml><?xml version="1.0" encoding="utf-8"?>
<a:theme xmlns:a="http://schemas.openxmlformats.org/drawingml/2006/main" name="第一PPT模板网-WWW.1PPT.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模板网-WWW.1PPT.COM ">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1125</Words>
  <Application>WPS 演示</Application>
  <PresentationFormat>自定义</PresentationFormat>
  <Paragraphs>72</Paragraphs>
  <Slides>17</Slides>
  <Notes>16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17</vt:i4>
      </vt:variant>
    </vt:vector>
  </HeadingPairs>
  <TitlesOfParts>
    <vt:vector size="32" baseType="lpstr">
      <vt:lpstr>Arial</vt:lpstr>
      <vt:lpstr>宋体</vt:lpstr>
      <vt:lpstr>Wingdings</vt:lpstr>
      <vt:lpstr>微软雅黑</vt:lpstr>
      <vt:lpstr>Times New Roman</vt:lpstr>
      <vt:lpstr>楷体</vt:lpstr>
      <vt:lpstr>Agency FB</vt:lpstr>
      <vt:lpstr>Trebuchet MS</vt:lpstr>
      <vt:lpstr>Calibri</vt:lpstr>
      <vt:lpstr>Arial</vt:lpstr>
      <vt:lpstr>Arial Unicode MS</vt:lpstr>
      <vt:lpstr>等线 Light</vt:lpstr>
      <vt:lpstr>等线</vt:lpstr>
      <vt:lpstr>第一PPT模板网-WWW.1PPT.COM</vt:lpstr>
      <vt:lpstr>第一PPT模板网-WWW.1PPT.COM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4</cp:revision>
  <cp:lastPrinted>2022-05-28T17:23:00Z</cp:lastPrinted>
  <dcterms:created xsi:type="dcterms:W3CDTF">2022-05-28T17:23:00Z</dcterms:created>
  <dcterms:modified xsi:type="dcterms:W3CDTF">2023-01-15T10:15:38Z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3370D1B750A14AF696A07D1DEF44048B</vt:lpwstr>
  </property>
  <property fmtid="{D5CDD505-2E9C-101B-9397-08002B2CF9AE}" pid="3" name="KSOProductBuildVer">
    <vt:lpwstr>2052-11.1.0.13703</vt:lpwstr>
  </property>
</Properties>
</file>