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82" r:id="rId4"/>
    <p:sldId id="265" r:id="rId6"/>
    <p:sldId id="262" r:id="rId7"/>
    <p:sldId id="263" r:id="rId8"/>
    <p:sldId id="291" r:id="rId9"/>
    <p:sldId id="284" r:id="rId10"/>
    <p:sldId id="285" r:id="rId11"/>
    <p:sldId id="287" r:id="rId12"/>
    <p:sldId id="286" r:id="rId13"/>
    <p:sldId id="290" r:id="rId14"/>
    <p:sldId id="288" r:id="rId15"/>
    <p:sldId id="279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0" clrIdx="0"/>
  <p:cmAuthor id="2" name="作者" initials="作" lastIdx="0" clrIdx="1"/>
  <p:cmAuthor id="3" name="Administrat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重要的生字  句子</a:t>
            </a:r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老师教会学生什么是我会认的字，还要知道不只是会认会读还得会组词。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432560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/>
              <a:t>彩 虹</a:t>
            </a:r>
            <a:endParaRPr lang="zh-CN" altLang="en-US" sz="115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4"/>
          <p:cNvSpPr/>
          <p:nvPr/>
        </p:nvSpPr>
        <p:spPr>
          <a:xfrm>
            <a:off x="0" y="2"/>
            <a:ext cx="12190731" cy="23069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哥哥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你系在门前树上的秋千呢？如果我把它挂在彩虹桥上，坐着秋千荡来荡去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花裙子飘啊飘的，不就成了一朵彩云吗？你看见了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高兴吗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 l="-322" r="-1"/>
          <a:stretch>
            <a:fillRect/>
          </a:stretch>
        </p:blipFill>
        <p:spPr>
          <a:xfrm>
            <a:off x="414473" y="2539821"/>
            <a:ext cx="4678880" cy="417594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5353051" y="2540001"/>
            <a:ext cx="5525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小朋友的第三个心愿是什么？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01640" y="3194687"/>
            <a:ext cx="5657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想把哥哥的秋千挂在彩虹上荡来荡去，花裙子变成彩云飘来飘去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468621" y="4253231"/>
            <a:ext cx="5310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小朋友为什么许下这个心愿？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18151" y="4898392"/>
            <a:ext cx="54260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让哥哥看见美丽的彩云，让哥哥高兴。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44166" y="2601595"/>
            <a:ext cx="89992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主要内容</a:t>
            </a:r>
            <a:endParaRPr lang="zh-CN" altLang="en-US" sz="8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9437" y="936625"/>
            <a:ext cx="11311255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想拿着这些东西在彩虹桥上做什么呢？又想象成什么了呢？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帮爸爸给花浇水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下雨；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拿着镜子照妈妈梳头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天上多一个月亮；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荡秋千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花裙子成了一朵彩云飘来飘去。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201" y="3727598"/>
            <a:ext cx="2684731" cy="26847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06" y="516892"/>
            <a:ext cx="101574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</a:rPr>
              <a:t>小组讨论：</a:t>
            </a:r>
            <a:endParaRPr lang="zh-CN" altLang="en-US" sz="5400" dirty="0">
              <a:solidFill>
                <a:srgbClr val="C00000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课文中“我”是一个什么样的小朋友？你愿意和她交朋友吗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985500" y="12636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4"/>
          <p:cNvSpPr/>
          <p:nvPr/>
        </p:nvSpPr>
        <p:spPr>
          <a:xfrm>
            <a:off x="3752850" y="4900613"/>
            <a:ext cx="7996239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600" b="1">
              <a:solidFill>
                <a:srgbClr val="1F4E7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63737" y="1646240"/>
            <a:ext cx="5276851" cy="4506913"/>
          </a:xfrm>
          <a:prstGeom prst="roundRect">
            <a:avLst/>
          </a:prstGeom>
          <a:solidFill>
            <a:srgbClr val="F3D9F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一座长桥架天空，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太阳在西桥在东。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数数颜色真不少，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七彩灿烂真美妙！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51764" y="5503865"/>
            <a:ext cx="302736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谜底：彩虹</a:t>
            </a:r>
            <a:endParaRPr kumimoji="0" lang="zh-CN" altLang="en-US" sz="4000" b="1" kern="1200" cap="none" spc="0" normalizeH="0" baseline="0" noProof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4114" y="3360738"/>
            <a:ext cx="3602037" cy="193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222186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/>
              <a:t>读一读</a:t>
            </a:r>
            <a:endParaRPr lang="zh-CN" altLang="en-US" sz="6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85546" y="241302"/>
            <a:ext cx="11106785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sym typeface="+mn-ea"/>
              </a:rPr>
              <a:t>我 会 认 的字：</a:t>
            </a:r>
            <a:endParaRPr lang="zh-CN" altLang="en-US" sz="4400" dirty="0">
              <a:solidFill>
                <a:srgbClr val="FF0000"/>
              </a:solidFill>
              <a:sym typeface="+mn-ea"/>
            </a:endParaRPr>
          </a:p>
          <a:p>
            <a:r>
              <a:rPr lang="en-US" altLang="zh-CN" sz="1400" b="1" spc="2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</a:t>
            </a:r>
            <a:r>
              <a:rPr lang="en-US" altLang="zh-CN" sz="1600" b="1" spc="2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</a:t>
            </a:r>
            <a:endParaRPr lang="en-US" sz="1400" spc="200" dirty="0">
              <a:latin typeface="Aharoni" panose="02010803020104030203" charset="0"/>
              <a:ea typeface="楷体" panose="02010609060101010101" pitchFamily="49" charset="-122"/>
              <a:cs typeface="Aharoni" panose="02010803020104030203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400" b="1" spc="2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</a:t>
            </a:r>
            <a:r>
              <a:rPr lang="zh-CN" altLang="en-US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</a:t>
            </a:r>
            <a:r>
              <a:rPr lang="en-US" altLang="zh-CN" sz="16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</a:t>
            </a:r>
            <a:r>
              <a:rPr lang="en-US" altLang="zh-CN" sz="1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1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虹（彩虹）（长虹）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兴（高兴）（尽兴）</a:t>
            </a:r>
            <a:endParaRPr lang="zh-CN" altLang="en-US" sz="3200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20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0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6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</a:t>
            </a:r>
            <a:endParaRPr lang="en-US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座（座位）（让座）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镜（镜子）（眼镜）</a:t>
            </a:r>
            <a:endParaRPr lang="zh-CN" altLang="en-US" sz="3200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16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6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</a:t>
            </a:r>
            <a:r>
              <a:rPr lang="en-US" altLang="zh-CN" sz="14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en-US" altLang="zh-CN" sz="1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en-US" altLang="zh-CN" sz="1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浇（浇水）（浇花）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拿（拿出）</a:t>
            </a:r>
            <a:r>
              <a:rPr lang="zh-CN" altLang="en-US" sz="3200" spc="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（拿走）</a:t>
            </a:r>
            <a:endParaRPr lang="zh-CN" altLang="en-US" sz="3200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16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0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6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</a:t>
            </a:r>
            <a:endParaRPr lang="en-US" altLang="zh-CN" sz="1600" b="1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提（提问）（提水）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照（照相）（拍照）</a:t>
            </a:r>
            <a:endParaRPr lang="zh-CN" altLang="en-US" sz="3200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24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600" b="1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endParaRPr lang="en-US" altLang="zh-CN" sz="1600" b="1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洒（洒水）（花洒）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千（千米）（秋千）</a:t>
            </a:r>
            <a:endParaRPr lang="en-US" altLang="zh-CN" sz="3200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3200" spc="2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endParaRPr lang="zh-CN" altLang="en-US" sz="3200" spc="2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挑（挑水）（挑食）</a:t>
            </a:r>
            <a:r>
              <a:rPr lang="en-US" altLang="zh-CN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200" spc="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裙</a:t>
            </a:r>
            <a:r>
              <a:rPr lang="zh-CN" altLang="en-US" sz="3200" spc="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（裙子）（纱裙）</a:t>
            </a:r>
            <a:endParaRPr lang="zh-CN" altLang="en-US" sz="3200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3200" b="1" spc="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3391" y="405132"/>
            <a:ext cx="38633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我会写的字：</a:t>
            </a:r>
            <a:endParaRPr lang="zh-CN" altLang="en-US" sz="400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36740" y="4625975"/>
            <a:ext cx="4636771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+mj-ea"/>
                <a:sym typeface="+mn-ea"/>
              </a:rPr>
              <a:t>ɡāo</a:t>
            </a:r>
            <a:endParaRPr lang="en-US" altLang="zh-CN" sz="320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高 （高兴）（高大）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  </a:t>
            </a:r>
            <a:endParaRPr lang="zh-CN" altLang="en-US" sz="280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7377" y="5455922"/>
            <a:ext cx="46361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qiān</a:t>
            </a:r>
            <a:endParaRPr lang="en-US" altLang="zh-CN" sz="2800" b="1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千（秋千）（千斤）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  </a:t>
            </a:r>
            <a:endParaRPr lang="zh-CN" altLang="en-US" sz="2800"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37377" y="158752"/>
            <a:ext cx="46361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en-US" altLang="zh-CN" sz="2400">
                <a:latin typeface="+mj-ea"/>
                <a:ea typeface="+mj-ea"/>
                <a:cs typeface="+mj-ea"/>
                <a:sym typeface="+mn-ea"/>
              </a:rPr>
              <a:t>n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+mj-ea"/>
                <a:sym typeface="+mn-ea"/>
              </a:rPr>
              <a:t>à</a:t>
            </a:r>
            <a:endParaRPr lang="en-US" altLang="zh-CN" sz="2800" b="1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那 （那里）（那边）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  </a:t>
            </a:r>
            <a:endParaRPr lang="zh-CN" altLang="en-US" sz="2800">
              <a:latin typeface="+mj-ea"/>
              <a:ea typeface="+mj-ea"/>
              <a:cs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7377" y="1111885"/>
            <a:ext cx="450278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>
                <a:latin typeface="+mj-ea"/>
                <a:ea typeface="+mj-ea"/>
                <a:cs typeface="+mj-ea"/>
                <a:sym typeface="+mn-ea"/>
              </a:rPr>
              <a:t> d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+mj-ea"/>
                <a:sym typeface="+mn-ea"/>
              </a:rPr>
              <a:t>à</a:t>
            </a:r>
            <a:r>
              <a:rPr lang="en-US" altLang="zh-CN" sz="2400">
                <a:latin typeface="+mj-ea"/>
                <a:ea typeface="+mj-ea"/>
                <a:cs typeface="+mj-ea"/>
                <a:sym typeface="+mn-ea"/>
              </a:rPr>
              <a:t>o</a:t>
            </a:r>
            <a:endParaRPr lang="en-US" altLang="zh-CN" sz="3200" b="1">
              <a:latin typeface="+mj-ea"/>
              <a:ea typeface="+mj-ea"/>
              <a:cs typeface="+mj-ea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800" b="1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到 （到处） (来到）</a:t>
            </a:r>
            <a:endParaRPr lang="en-US" altLang="zh-CN" sz="2800" b="1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37377" y="2021205"/>
            <a:ext cx="450278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>
                <a:latin typeface="+mj-ea"/>
                <a:ea typeface="+mj-ea"/>
                <a:cs typeface="+mj-ea"/>
                <a:sym typeface="+mn-ea"/>
              </a:rPr>
              <a:t> x</a:t>
            </a:r>
            <a:r>
              <a:rPr lang="en-US" altLang="zh-CN" sz="240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ὶ</a:t>
            </a:r>
            <a:r>
              <a:rPr lang="en-US" altLang="zh-CN" sz="2400">
                <a:latin typeface="+mj-ea"/>
                <a:ea typeface="+mj-ea"/>
                <a:cs typeface="+mj-ea"/>
                <a:sym typeface="+mn-ea"/>
              </a:rPr>
              <a:t>ng</a:t>
            </a:r>
            <a:endParaRPr lang="en-US" altLang="zh-CN" sz="3200" b="1">
              <a:latin typeface="+mj-ea"/>
              <a:ea typeface="+mj-ea"/>
              <a:cs typeface="+mj-ea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800" b="1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兴 （高兴）（兴趣）</a:t>
            </a:r>
            <a:endParaRPr lang="en-US" altLang="zh-CN" sz="2800" b="1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37375" y="2807335"/>
            <a:ext cx="45034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en-US" altLang="zh-CN" sz="2400">
                <a:latin typeface="+mj-ea"/>
                <a:ea typeface="+mj-ea"/>
                <a:cs typeface="+mj-ea"/>
                <a:sym typeface="+mn-ea"/>
              </a:rPr>
              <a:t>ch</a:t>
            </a:r>
            <a:r>
              <a:rPr lang="en-US" altLang="zh-CN" sz="240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+mn-ea"/>
              </a:rPr>
              <a:t>éng</a:t>
            </a:r>
            <a:endParaRPr lang="en-US" altLang="zh-CN" sz="3200" b="1">
              <a:latin typeface="+mj-ea"/>
              <a:ea typeface="+mj-ea"/>
              <a:cs typeface="+mj-ea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800" b="1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成 （成为）（完成）</a:t>
            </a:r>
            <a:endParaRPr lang="en-US" altLang="zh-CN" sz="2800" b="1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37377" y="3760472"/>
            <a:ext cx="46361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+mj-ea"/>
                <a:ea typeface="+mj-ea"/>
                <a:cs typeface="+mj-ea"/>
                <a:sym typeface="+mn-ea"/>
              </a:rPr>
              <a:t>zhe </a:t>
            </a:r>
            <a:endParaRPr lang="en-US" altLang="zh-CN" sz="720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着 （看着 ）（走着）</a:t>
            </a:r>
            <a:r>
              <a:rPr lang="zh-CN" altLang="en-US" sz="2800" b="1">
                <a:latin typeface="+mj-ea"/>
                <a:ea typeface="+mj-ea"/>
                <a:cs typeface="+mj-ea"/>
                <a:sym typeface="+mn-ea"/>
              </a:rPr>
              <a:t>  </a:t>
            </a:r>
            <a:endParaRPr lang="zh-CN" altLang="en-US" sz="2800">
              <a:latin typeface="+mj-ea"/>
              <a:ea typeface="+mj-ea"/>
              <a:cs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53392" y="1354455"/>
            <a:ext cx="3090545" cy="3065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43935" y="1348107"/>
            <a:ext cx="3115311" cy="3053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8180" y="880746"/>
            <a:ext cx="106368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词语搭配：</a:t>
            </a:r>
            <a:endParaRPr lang="zh-CN" altLang="en-US" sz="4800" dirty="0">
              <a:solidFill>
                <a:srgbClr val="FF0000"/>
              </a:solidFill>
            </a:endParaRPr>
          </a:p>
          <a:p>
            <a:r>
              <a:rPr lang="en-US" altLang="zh-CN" sz="4800" dirty="0"/>
              <a:t>~</a:t>
            </a:r>
            <a:r>
              <a:rPr lang="zh-CN" altLang="zh-CN" sz="4800" dirty="0"/>
              <a:t>来</a:t>
            </a:r>
            <a:r>
              <a:rPr lang="en-US" altLang="zh-CN" sz="4800" dirty="0"/>
              <a:t>~</a:t>
            </a:r>
            <a:r>
              <a:rPr lang="zh-CN" altLang="en-US" sz="4800" dirty="0"/>
              <a:t>去：</a:t>
            </a:r>
            <a:endParaRPr lang="zh-CN" altLang="en-US" sz="4800" dirty="0"/>
          </a:p>
          <a:p>
            <a:r>
              <a:rPr lang="zh-CN" altLang="en-US" sz="3600" dirty="0"/>
              <a:t>荡来荡去</a:t>
            </a:r>
            <a:r>
              <a:rPr lang="en-US" altLang="zh-CN" sz="3600" dirty="0"/>
              <a:t>   </a:t>
            </a:r>
            <a:r>
              <a:rPr lang="zh-CN" altLang="en-US" sz="3600" dirty="0"/>
              <a:t>飘来飘去</a:t>
            </a:r>
            <a:r>
              <a:rPr lang="en-US" altLang="zh-CN" sz="3600" dirty="0"/>
              <a:t>    </a:t>
            </a:r>
            <a:r>
              <a:rPr lang="zh-CN" altLang="en-US" sz="3600" dirty="0"/>
              <a:t>看来看去</a:t>
            </a:r>
            <a:r>
              <a:rPr lang="en-US" altLang="zh-CN" sz="3600" dirty="0"/>
              <a:t>    </a:t>
            </a:r>
            <a:r>
              <a:rPr lang="zh-CN" altLang="en-US" sz="3600" dirty="0"/>
              <a:t>走来走去</a:t>
            </a:r>
            <a:r>
              <a:rPr lang="en-US" altLang="zh-CN" sz="3600" dirty="0"/>
              <a:t>    </a:t>
            </a:r>
            <a:r>
              <a:rPr lang="zh-CN" altLang="en-US" sz="3600" dirty="0"/>
              <a:t>跳来跳去</a:t>
            </a:r>
            <a:r>
              <a:rPr lang="en-US" altLang="zh-CN" sz="3600" dirty="0"/>
              <a:t>    </a:t>
            </a:r>
            <a:r>
              <a:rPr lang="zh-CN" altLang="en-US" sz="3600" dirty="0"/>
              <a:t>想来想去</a:t>
            </a:r>
            <a:endParaRPr lang="zh-CN" altLang="en-US" sz="3600" dirty="0"/>
          </a:p>
          <a:p>
            <a:endParaRPr lang="en-US" altLang="zh-CN" sz="4800" dirty="0"/>
          </a:p>
          <a:p>
            <a:r>
              <a:rPr lang="en-US" altLang="zh-CN" sz="4800" dirty="0"/>
              <a:t>~</a:t>
            </a:r>
            <a:r>
              <a:rPr lang="zh-CN" altLang="en-US" sz="4800" dirty="0"/>
              <a:t>啊</a:t>
            </a:r>
            <a:r>
              <a:rPr lang="en-US" altLang="zh-CN" sz="4800" dirty="0"/>
              <a:t>~</a:t>
            </a:r>
            <a:r>
              <a:rPr lang="zh-CN" altLang="en-US" sz="4800" dirty="0"/>
              <a:t>：</a:t>
            </a:r>
            <a:endParaRPr lang="zh-CN" altLang="en-US" sz="4800" dirty="0"/>
          </a:p>
          <a:p>
            <a:r>
              <a:rPr lang="zh-CN" altLang="en-US" sz="3600" dirty="0"/>
              <a:t>飘啊飘</a:t>
            </a:r>
            <a:r>
              <a:rPr lang="en-US" altLang="zh-CN" sz="3600" dirty="0"/>
              <a:t>     </a:t>
            </a:r>
            <a:r>
              <a:rPr lang="zh-CN" altLang="en-US" sz="3600" dirty="0"/>
              <a:t>飞啊飞</a:t>
            </a:r>
            <a:r>
              <a:rPr lang="en-US" altLang="zh-CN" sz="3600" dirty="0"/>
              <a:t>    </a:t>
            </a:r>
            <a:r>
              <a:rPr lang="zh-CN" altLang="en-US" sz="3600" dirty="0"/>
              <a:t>唱啊唱</a:t>
            </a:r>
            <a:r>
              <a:rPr lang="en-US" altLang="zh-CN" sz="3600" dirty="0"/>
              <a:t>   </a:t>
            </a:r>
            <a:r>
              <a:rPr lang="zh-CN" altLang="en-US" sz="3600" dirty="0"/>
              <a:t>走啊走</a:t>
            </a:r>
            <a:r>
              <a:rPr lang="en-US" altLang="zh-CN" sz="3600" dirty="0"/>
              <a:t>    </a:t>
            </a:r>
            <a:r>
              <a:rPr lang="zh-CN" altLang="en-US" sz="3600" dirty="0"/>
              <a:t>跳啊</a:t>
            </a:r>
            <a:r>
              <a:rPr lang="zh-CN" altLang="en-US" sz="3600" dirty="0" smtClean="0"/>
              <a:t>跳</a:t>
            </a:r>
            <a:endParaRPr lang="zh-CN" altLang="en-US" sz="48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7526" y="2098040"/>
            <a:ext cx="5140325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矩形 4"/>
          <p:cNvSpPr/>
          <p:nvPr/>
        </p:nvSpPr>
        <p:spPr>
          <a:xfrm>
            <a:off x="1704341" y="312421"/>
            <a:ext cx="8825231" cy="1107996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雨停了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天上有一座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美丽的桥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5232" y="1988822"/>
            <a:ext cx="531050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仿写：</a:t>
            </a:r>
            <a:endParaRPr lang="zh-CN" altLang="en-US" sz="4400" dirty="0"/>
          </a:p>
          <a:p>
            <a:r>
              <a:rPr lang="zh-CN" altLang="en-US" sz="4000" dirty="0"/>
              <a:t>美丽的桥像月亮</a:t>
            </a:r>
            <a:endParaRPr lang="zh-CN" altLang="en-US" sz="4000" dirty="0"/>
          </a:p>
          <a:p>
            <a:r>
              <a:rPr lang="zh-CN" altLang="en-US" sz="4000" dirty="0"/>
              <a:t>美丽的桥像镰刀</a:t>
            </a:r>
            <a:endParaRPr lang="zh-CN" altLang="en-US" sz="4000" dirty="0"/>
          </a:p>
          <a:p>
            <a:r>
              <a:rPr lang="zh-CN" altLang="en-US" sz="4000" dirty="0"/>
              <a:t>美丽的桥像小船</a:t>
            </a:r>
            <a:endParaRPr lang="zh-CN" altLang="en-US" sz="4000" dirty="0"/>
          </a:p>
          <a:p>
            <a:endParaRPr lang="zh-CN" altLang="en-US" sz="4000" dirty="0"/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4"/>
          <p:cNvSpPr/>
          <p:nvPr/>
        </p:nvSpPr>
        <p:spPr>
          <a:xfrm>
            <a:off x="236221" y="149227"/>
            <a:ext cx="11569065" cy="230695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爸爸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你那把浇花用的水壶呢？如果我提着它，走到桥上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把水洒下来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那不就是我在下雨吗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你就不用挑水去浇田了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你高兴吗？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 l="-829" r="-1"/>
          <a:stretch>
            <a:fillRect/>
          </a:stretch>
        </p:blipFill>
        <p:spPr>
          <a:xfrm>
            <a:off x="752281" y="2768004"/>
            <a:ext cx="5394491" cy="40900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6463031" y="2521585"/>
            <a:ext cx="53422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小朋友的第一个愿望是什么？</a:t>
            </a:r>
            <a:endParaRPr lang="zh-CN" altLang="en-US" sz="2800" dirty="0">
              <a:solidFill>
                <a:schemeClr val="tx1"/>
              </a:solidFill>
            </a:endParaRPr>
          </a:p>
          <a:p>
            <a:endParaRPr lang="zh-CN" altLang="en-US" sz="2800" dirty="0">
              <a:solidFill>
                <a:srgbClr val="FF0000"/>
              </a:solidFill>
            </a:endParaRPr>
          </a:p>
          <a:p>
            <a:endParaRPr lang="zh-CN" altLang="en-US" sz="2800" dirty="0">
              <a:solidFill>
                <a:srgbClr val="FF0000"/>
              </a:solidFill>
            </a:endParaRPr>
          </a:p>
          <a:p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小朋友为什么许下这个愿望？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3031" y="3281682"/>
            <a:ext cx="4996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想用浇花的水壶在彩虹上下雨，爸爸就不用再挑水浇田。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77026" y="4853307"/>
            <a:ext cx="497967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减轻爸爸的劳动负担，让爸爸高兴</a:t>
            </a:r>
            <a:r>
              <a:rPr lang="zh-CN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4"/>
          <p:cNvSpPr/>
          <p:nvPr/>
        </p:nvSpPr>
        <p:spPr>
          <a:xfrm>
            <a:off x="0" y="396875"/>
            <a:ext cx="12089131" cy="15696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妈妈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你梳头用的那面镜子呢？如果我拿着它，走到桥上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天上不就多了一个月亮吗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我拿着圆圆的月亮照着你梳头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你高兴吗？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0826" y="2844165"/>
            <a:ext cx="5092700" cy="37744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6003925" y="2601596"/>
            <a:ext cx="5591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小朋友的第二个心愿是什么？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5337" y="3279777"/>
            <a:ext cx="56572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想拿梳头用的镜子走到桥上，多一个月亮照着妈妈梳头。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8825" y="4371341"/>
            <a:ext cx="529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小朋友为什么许下这个心愿？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22317" y="5149216"/>
            <a:ext cx="5706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帮妈妈照镜子梳头，让妈妈高兴。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01b26b1-416f-4f1a-bd0d-23fdb46b5a0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>
          <a:solidFill>
            <a:srgbClr val="000000"/>
          </a:solidFill>
          <a:prstDash val="solid"/>
          <a:miter/>
          <a:headEnd type="none" w="med" len="med"/>
          <a:tailEnd type="none" w="med" len="med"/>
        </a:ln>
      </a:spPr>
      <a:bodyPr wrap="square">
        <a:spAutoFit/>
      </a:bodyPr>
      <a:lstStyle>
        <a:defPPr>
          <a:lnSpc>
            <a:spcPct val="150000"/>
          </a:lnSpc>
          <a:defRPr lang="zh-CN" altLang="en-US"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WPS 演示</Application>
  <PresentationFormat>自定义</PresentationFormat>
  <Paragraphs>109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楷体</vt:lpstr>
      <vt:lpstr>微软雅黑</vt:lpstr>
      <vt:lpstr>Aharoni</vt:lpstr>
      <vt:lpstr>Yu Gothic UI Semibold</vt:lpstr>
      <vt:lpstr>黑体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2022-05-17T10:24:00Z</cp:lastPrinted>
  <dcterms:created xsi:type="dcterms:W3CDTF">2022-05-17T10:24:00Z</dcterms:created>
  <dcterms:modified xsi:type="dcterms:W3CDTF">2023-01-15T10:14:32Z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8ACC32A7C5774B20866A4718E6CBF709</vt:lpwstr>
  </property>
  <property fmtid="{D5CDD505-2E9C-101B-9397-08002B2CF9AE}" pid="3" name="KSOProductBuildVer">
    <vt:lpwstr>2052-11.1.0.13703</vt:lpwstr>
  </property>
</Properties>
</file>