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0" r:id="rId3"/>
    <p:sldMasterId id="2147483652" r:id="rId4"/>
    <p:sldMasterId id="2147483653" r:id="rId5"/>
    <p:sldMasterId id="2147483655" r:id="rId6"/>
    <p:sldMasterId id="2147483656" r:id="rId7"/>
  </p:sldMasterIdLst>
  <p:notesMasterIdLst>
    <p:notesMasterId r:id="rId9"/>
  </p:notesMasterIdLst>
  <p:handoutMasterIdLst>
    <p:handoutMasterId r:id="rId19"/>
  </p:handoutMasterIdLst>
  <p:sldIdLst>
    <p:sldId id="259" r:id="rId8"/>
    <p:sldId id="267" r:id="rId10"/>
    <p:sldId id="262" r:id="rId11"/>
    <p:sldId id="270" r:id="rId12"/>
    <p:sldId id="271" r:id="rId13"/>
    <p:sldId id="272" r:id="rId14"/>
    <p:sldId id="273" r:id="rId15"/>
    <p:sldId id="274" r:id="rId16"/>
    <p:sldId id="275" r:id="rId17"/>
    <p:sldId id="284" r:id="rId1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3"/>
    </p:embeddedFont>
    <p:embeddedFont>
      <p:font typeface="等线" panose="02010600030101010101" pitchFamily="2" charset="-122"/>
      <p:regular r:id="rId24"/>
    </p:embeddedFont>
    <p:embeddedFont>
      <p:font typeface="黑体" panose="02010609060101010101" pitchFamily="49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仿宋" panose="02010609060101010101" pitchFamily="49" charset="-122"/>
      <p:regular r:id="rId27"/>
    </p:embeddedFont>
  </p:embeddedFontLst>
  <p:custDataLst>
    <p:tags r:id="rId28"/>
  </p:custDataLst>
  <p:defaultTextStyle>
    <a:defPPr>
      <a:defRPr lang="en-US"/>
    </a:defPPr>
    <a:lvl1pPr marL="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1pPr>
    <a:lvl2pPr marL="4572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2pPr>
    <a:lvl3pPr marL="9144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3pPr>
    <a:lvl4pPr marL="13716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4pPr>
    <a:lvl5pPr marL="18288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5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66" autoAdjust="0"/>
  </p:normalViewPr>
  <p:slideViewPr>
    <p:cSldViewPr>
      <p:cViewPr>
        <p:scale>
          <a:sx n="100" d="100"/>
          <a:sy n="100" d="100"/>
        </p:scale>
        <p:origin x="-1944" y="-9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21" d="100"/>
          <a:sy n="12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1pPr>
            <a:lvl2pPr marL="742950" indent="-40005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2pPr>
            <a:lvl3pPr marL="1143000" indent="-4572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3pPr>
            <a:lvl4pPr marL="1600200" indent="-5715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4pPr>
            <a:lvl5pPr marL="2057400" indent="-6858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9F7FC1B5-C243-4F06-89F2-ABECB7698CEE}" type="datetime1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C94B8B8E-52C2-4A19-9517-0C85AD3090DC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1pPr>
            <a:lvl2pPr marL="742950" indent="-40005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2pPr>
            <a:lvl3pPr marL="1143000" indent="-4572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3pPr>
            <a:lvl4pPr marL="1600200" indent="-5715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4pPr>
            <a:lvl5pPr marL="2057400" indent="-6858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09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DC107E71-782D-44F9-8C7B-F3BABFDA1B89}" type="datetime1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二级</a:t>
            </a:r>
          </a:p>
          <a:p>
            <a:pPr lvl="2"/>
            <a:r>
              <a:t>三级</a:t>
            </a:r>
          </a:p>
          <a:p>
            <a:pPr lvl="3"/>
            <a:r>
              <a:t>四级</a:t>
            </a:r>
          </a:p>
          <a:p>
            <a:pPr lvl="4"/>
            <a:r>
              <a:t>五级</a:t>
            </a:r>
          </a:p>
        </p:txBody>
      </p:sp>
      <p:sp>
        <p:nvSpPr>
          <p:cNvPr id="410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DC45D1AD-AE8B-4F70-9458-550EABD5BBB3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410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sz="1200" u="none" baseline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8" name="灯片编号占位符 3"/>
          <p:cNvSpPr/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b" anchorCtr="0">
            <a:no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fld id="{80472538-4621-4CC3-A5D8-12F6EB215C5A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4112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sz="1200" u="none" baseline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13" name="灯片编号占位符 3"/>
          <p:cNvSpPr/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b" anchorCtr="0">
            <a:no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fld id="{53CEDAA6-1404-4808-A0FF-83F7C8F92D95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4" Type="http://schemas.openxmlformats.org/officeDocument/2006/relationships/theme" Target="../theme/theme4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742950" indent="-40005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1143000" indent="-4572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600200" indent="-5715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2057400" indent="-6858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组合 3"/>
          <p:cNvGrpSpPr/>
          <p:nvPr/>
        </p:nvGrpSpPr>
        <p:grpSpPr>
          <a:xfrm>
            <a:off x="0" y="361950"/>
            <a:ext cx="9144000" cy="4667250"/>
            <a:chOff x="0" y="361507"/>
            <a:chExt cx="9144000" cy="4667693"/>
          </a:xfrm>
        </p:grpSpPr>
        <p:sp>
          <p:nvSpPr>
            <p:cNvPr id="1029" name="矩形 4"/>
            <p:cNvSpPr/>
            <p:nvPr/>
          </p:nvSpPr>
          <p:spPr>
            <a:xfrm>
              <a:off x="574675" y="809224"/>
              <a:ext cx="8008938" cy="3624607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1030" name="组合 7"/>
          <p:cNvGrpSpPr/>
          <p:nvPr/>
        </p:nvGrpSpPr>
        <p:grpSpPr>
          <a:xfrm>
            <a:off x="5002213" y="4094163"/>
            <a:ext cx="3679825" cy="1203325"/>
            <a:chOff x="5002624" y="4094902"/>
            <a:chExt cx="3679620" cy="1202728"/>
          </a:xfrm>
        </p:grpSpPr>
        <p:grpSp>
          <p:nvGrpSpPr>
            <p:cNvPr id="1031" name="组合 8"/>
            <p:cNvGrpSpPr/>
            <p:nvPr/>
          </p:nvGrpSpPr>
          <p:grpSpPr>
            <a:xfrm>
              <a:off x="5002624" y="4094902"/>
              <a:ext cx="3679620" cy="1202728"/>
              <a:chOff x="5002624" y="4094902"/>
              <a:chExt cx="3679620" cy="1202728"/>
            </a:xfrm>
          </p:grpSpPr>
          <p:grpSp>
            <p:nvGrpSpPr>
              <p:cNvPr id="1032" name="组合 10"/>
              <p:cNvGrpSpPr/>
              <p:nvPr/>
            </p:nvGrpSpPr>
            <p:grpSpPr>
              <a:xfrm>
                <a:off x="5002624" y="4345695"/>
                <a:ext cx="3387272" cy="812410"/>
                <a:chOff x="5002624" y="4345695"/>
                <a:chExt cx="3387272" cy="812410"/>
              </a:xfrm>
            </p:grpSpPr>
            <p:sp>
              <p:nvSpPr>
                <p:cNvPr id="1033" name="矩形: 圆角 13"/>
                <p:cNvSpPr/>
                <p:nvPr/>
              </p:nvSpPr>
              <p:spPr>
                <a:xfrm>
                  <a:off x="5693147" y="4402725"/>
                  <a:ext cx="2697013" cy="556936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>
                    <a:alpha val="59999"/>
                  </a:srgbClr>
                </a:solidFill>
                <a:ln w="12700" cap="flat">
                  <a:solidFill>
                    <a:srgbClr val="BDD7E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 anchorCtr="0"/>
                <a:lstStyle>
                  <a:defPPr>
                    <a:defRPr lang="en-US"/>
                  </a:defPPr>
                  <a:lvl1pPr marL="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1pPr>
                  <a:lvl2pPr marL="4572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2pPr>
                  <a:lvl3pPr marL="9144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3pPr>
                  <a:lvl4pPr marL="13716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4pPr>
                  <a:lvl5pPr marL="18288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5pPr>
                </a:lstStyle>
                <a:p>
                  <a:pPr marL="0" lvl="0" indent="0" algn="ctr" eaLnBrk="1" hangingPunct="1"/>
                  <a:endParaRPr>
                    <a:solidFill>
                      <a:srgbClr val="FFFFFF"/>
                    </a:solidFill>
                    <a:ea typeface="等线" panose="02010600030101010101" pitchFamily="2" charset="-122"/>
                  </a:endParaRPr>
                </a:p>
              </p:txBody>
            </p:sp>
          </p:grpSp>
        </p:grpSp>
        <p:sp>
          <p:nvSpPr>
            <p:cNvPr id="1034" name="文本框 9"/>
            <p:cNvSpPr/>
            <p:nvPr/>
          </p:nvSpPr>
          <p:spPr bwMode="auto">
            <a:xfrm>
              <a:off x="5842364" y="4510621"/>
              <a:ext cx="2431915" cy="39985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2000" b="1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点击汉字跳转学习！</a:t>
              </a:r>
              <a:endParaRPr lang="zh-CN" altLang="en-US" sz="20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35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7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38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39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40" name="矩形 7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41" name="矩形 1040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42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4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45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46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47" name="矩形 8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48" name="矩形 1047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49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1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52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53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54" name="组合 8"/>
          <p:cNvGrpSpPr/>
          <p:nvPr/>
        </p:nvGrpSpPr>
        <p:grpSpPr>
          <a:xfrm>
            <a:off x="19050" y="463550"/>
            <a:ext cx="2095500" cy="3475038"/>
            <a:chOff x="-7332" y="482083"/>
            <a:chExt cx="2094022" cy="3475304"/>
          </a:xfrm>
        </p:grpSpPr>
      </p:grpSp>
      <p:grpSp>
        <p:nvGrpSpPr>
          <p:cNvPr id="1055" name="矩形 14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56" name="矩形 1055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57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9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60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61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62" name="组合 7"/>
          <p:cNvGrpSpPr/>
          <p:nvPr/>
        </p:nvGrpSpPr>
        <p:grpSpPr>
          <a:xfrm>
            <a:off x="19050" y="463550"/>
            <a:ext cx="2095500" cy="3475038"/>
            <a:chOff x="-7332" y="482083"/>
            <a:chExt cx="2094022" cy="3475304"/>
          </a:xfrm>
        </p:grpSpPr>
      </p:grpSp>
      <p:grpSp>
        <p:nvGrpSpPr>
          <p:cNvPr id="1063" name="矩形 13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64" name="矩形 1063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65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7.xml"/><Relationship Id="rId8" Type="http://schemas.openxmlformats.org/officeDocument/2006/relationships/slide" Target="slide5.xml"/><Relationship Id="rId7" Type="http://schemas.openxmlformats.org/officeDocument/2006/relationships/slide" Target="slide4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2.xml"/><Relationship Id="rId11" Type="http://schemas.openxmlformats.org/officeDocument/2006/relationships/slide" Target="slide3.xml"/><Relationship Id="rId10" Type="http://schemas.openxmlformats.org/officeDocument/2006/relationships/slide" Target="slide9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2.xml"/><Relationship Id="rId8" Type="http://schemas.openxmlformats.org/officeDocument/2006/relationships/slide" Target="slide8.xml"/><Relationship Id="rId7" Type="http://schemas.openxmlformats.org/officeDocument/2006/relationships/slide" Target="slide6.xml"/><Relationship Id="rId6" Type="http://schemas.openxmlformats.org/officeDocument/2006/relationships/slide" Target="slide4.xml"/><Relationship Id="rId5" Type="http://schemas.openxmlformats.org/officeDocument/2006/relationships/slide" Target="slide9.xml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3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10.png"/><Relationship Id="rId11" Type="http://schemas.openxmlformats.org/officeDocument/2006/relationships/image" Target="../media/image9.GIF"/><Relationship Id="rId10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5" Type="http://schemas.openxmlformats.org/officeDocument/2006/relationships/slideLayout" Target="../slideLayouts/slideLayout3.xml"/><Relationship Id="rId14" Type="http://schemas.openxmlformats.org/officeDocument/2006/relationships/image" Target="../media/image14.png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16.png"/><Relationship Id="rId11" Type="http://schemas.openxmlformats.org/officeDocument/2006/relationships/image" Target="../media/image15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18.png"/><Relationship Id="rId11" Type="http://schemas.openxmlformats.org/officeDocument/2006/relationships/image" Target="../media/image17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" Target="slide4.xml"/><Relationship Id="rId8" Type="http://schemas.openxmlformats.org/officeDocument/2006/relationships/slide" Target="slide9.xml"/><Relationship Id="rId7" Type="http://schemas.openxmlformats.org/officeDocument/2006/relationships/slide" Target="slide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13.png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20.png"/><Relationship Id="rId12" Type="http://schemas.openxmlformats.org/officeDocument/2006/relationships/image" Target="../media/image19.GIF"/><Relationship Id="rId11" Type="http://schemas.openxmlformats.org/officeDocument/2006/relationships/slide" Target="slide8.xml"/><Relationship Id="rId10" Type="http://schemas.openxmlformats.org/officeDocument/2006/relationships/slide" Target="slide6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22.png"/><Relationship Id="rId11" Type="http://schemas.openxmlformats.org/officeDocument/2006/relationships/image" Target="../media/image21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" Target="slide4.xml"/><Relationship Id="rId8" Type="http://schemas.openxmlformats.org/officeDocument/2006/relationships/slide" Target="slide9.xml"/><Relationship Id="rId7" Type="http://schemas.openxmlformats.org/officeDocument/2006/relationships/slide" Target="slide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13.png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24.png"/><Relationship Id="rId12" Type="http://schemas.openxmlformats.org/officeDocument/2006/relationships/image" Target="../media/image23.GIF"/><Relationship Id="rId11" Type="http://schemas.openxmlformats.org/officeDocument/2006/relationships/slide" Target="slide8.xml"/><Relationship Id="rId10" Type="http://schemas.openxmlformats.org/officeDocument/2006/relationships/slide" Target="slide6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/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055" name="图片 2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33338" y="41275"/>
            <a:ext cx="2189162" cy="430213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056" name="组合 6"/>
          <p:cNvGrpSpPr/>
          <p:nvPr/>
        </p:nvGrpSpPr>
        <p:grpSpPr>
          <a:xfrm>
            <a:off x="222250" y="1009650"/>
            <a:ext cx="3905250" cy="776288"/>
            <a:chOff x="1375" y="3499"/>
            <a:chExt cx="6155" cy="1224"/>
          </a:xfrm>
        </p:grpSpPr>
        <p:sp>
          <p:nvSpPr>
            <p:cNvPr id="2057" name="椭圆 14"/>
            <p:cNvSpPr/>
            <p:nvPr/>
          </p:nvSpPr>
          <p:spPr>
            <a:xfrm>
              <a:off x="3426" y="3712"/>
              <a:ext cx="908" cy="906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rgbClr val="9DC3E6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058" name="标题 1"/>
            <p:cNvSpPr/>
            <p:nvPr/>
          </p:nvSpPr>
          <p:spPr>
            <a:xfrm>
              <a:off x="1375" y="3499"/>
              <a:ext cx="6155" cy="122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>
                <a:buFont typeface="Calibri" panose="020F0502020204030204" pitchFamily="34" charset="0"/>
              </a:pPr>
              <a:r>
                <a:rPr lang="zh-CN" altLang="en-US" sz="42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识字</a:t>
              </a:r>
              <a:r>
                <a:rPr lang="zh-CN" altLang="en-US" sz="44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44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 </a:t>
              </a:r>
              <a:r>
                <a:rPr lang="zh-CN" altLang="en-US" sz="4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古对今</a:t>
              </a:r>
              <a:endPara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0" name="图片 1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271" name="组合 26"/>
          <p:cNvGrpSpPr/>
          <p:nvPr/>
        </p:nvGrpSpPr>
        <p:grpSpPr>
          <a:xfrm>
            <a:off x="1693863" y="-44450"/>
            <a:ext cx="5661025" cy="5249863"/>
            <a:chOff x="1693884" y="-44521"/>
            <a:chExt cx="5660608" cy="5250005"/>
          </a:xfrm>
        </p:grpSpPr>
        <p:grpSp>
          <p:nvGrpSpPr>
            <p:cNvPr id="2272" name="组合 19"/>
            <p:cNvGrpSpPr/>
            <p:nvPr/>
          </p:nvGrpSpPr>
          <p:grpSpPr>
            <a:xfrm>
              <a:off x="1693884" y="-44521"/>
              <a:ext cx="5660608" cy="5250005"/>
              <a:chOff x="1693884" y="-44521"/>
              <a:chExt cx="5660608" cy="5250005"/>
            </a:xfrm>
          </p:grpSpPr>
          <p:sp>
            <p:nvSpPr>
              <p:cNvPr id="2273" name="椭圆 14"/>
              <p:cNvSpPr/>
              <p:nvPr/>
            </p:nvSpPr>
            <p:spPr>
              <a:xfrm>
                <a:off x="2509799" y="509532"/>
                <a:ext cx="4124021" cy="4124437"/>
              </a:xfrm>
              <a:prstGeom prst="ellipse">
                <a:avLst/>
              </a:prstGeom>
              <a:solidFill>
                <a:srgbClr val="FFFFFF">
                  <a:alpha val="59999"/>
                </a:srgbClr>
              </a:solidFill>
              <a:ln w="47625" cap="flat" cmpd="thickThin">
                <a:solidFill>
                  <a:srgbClr val="33CCCC">
                    <a:alpha val="2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pic>
            <p:nvPicPr>
              <p:cNvPr id="2274" name="图片 17"/>
              <p:cNvPicPr/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2164066" y="-42743"/>
                <a:ext cx="5193409" cy="5187836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</p:pic>
          <p:pic>
            <p:nvPicPr>
              <p:cNvPr id="2275" name="图片 18"/>
              <p:cNvPicPr/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1694709" y="18219"/>
                <a:ext cx="5187314" cy="5187836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</p:pic>
        </p:grpSp>
        <p:sp>
          <p:nvSpPr>
            <p:cNvPr id="2276" name="矩形 25"/>
            <p:cNvSpPr/>
            <p:nvPr/>
          </p:nvSpPr>
          <p:spPr>
            <a:xfrm rot="2880000">
              <a:off x="6217872" y="1208105"/>
              <a:ext cx="1068416" cy="1068308"/>
            </a:xfrm>
            <a:prstGeom prst="rect">
              <a:avLst/>
            </a:prstGeom>
            <a:blipFill rotWithShape="1">
              <a:blip r:embed="rId5" cstate="email">
                <a:alphaModFix amt="85001"/>
              </a:blip>
              <a:stretch>
                <a:fillRect/>
              </a:stretch>
            </a:blip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2277" name="矩形 8"/>
          <p:cNvGrpSpPr/>
          <p:nvPr/>
        </p:nvGrpSpPr>
        <p:grpSpPr>
          <a:xfrm>
            <a:off x="2419350" y="2219325"/>
            <a:ext cx="1208088" cy="852488"/>
            <a:chOff x="1524" y="1398"/>
            <a:chExt cx="761" cy="537"/>
          </a:xfrm>
        </p:grpSpPr>
        <p:pic>
          <p:nvPicPr>
            <p:cNvPr id="2278" name="矩形 8"/>
            <p:cNvPicPr/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524" y="1398"/>
              <a:ext cx="761" cy="53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2279" name="矩形 2278"/>
            <p:cNvSpPr/>
            <p:nvPr/>
          </p:nvSpPr>
          <p:spPr>
            <a:xfrm rot="21060000">
              <a:off x="1555" y="1447"/>
              <a:ext cx="700" cy="43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2280" name="图片 10"/>
          <p:cNvPicPr/>
          <p:nvPr/>
        </p:nvPicPr>
        <p:blipFill>
          <a:blip r:embed="rId7" cstate="email"/>
          <a:stretch>
            <a:fillRect/>
          </a:stretch>
        </p:blipFill>
        <p:spPr>
          <a:xfrm>
            <a:off x="1847850" y="396875"/>
            <a:ext cx="6273800" cy="47847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1" name="组合 56"/>
          <p:cNvGrpSpPr/>
          <p:nvPr/>
        </p:nvGrpSpPr>
        <p:grpSpPr>
          <a:xfrm>
            <a:off x="979488" y="92075"/>
            <a:ext cx="1874837" cy="2032000"/>
            <a:chOff x="935183" y="-112567"/>
            <a:chExt cx="1875559" cy="2031923"/>
          </a:xfrm>
        </p:grpSpPr>
        <p:pic>
          <p:nvPicPr>
            <p:cNvPr id="2062" name="图片 57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35183" y="-112567"/>
              <a:ext cx="1875559" cy="102072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63" name="文本框 58"/>
            <p:cNvSpPr/>
            <p:nvPr/>
          </p:nvSpPr>
          <p:spPr>
            <a:xfrm>
              <a:off x="1054193" y="280554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64" name="组合 59"/>
          <p:cNvGrpSpPr/>
          <p:nvPr/>
        </p:nvGrpSpPr>
        <p:grpSpPr>
          <a:xfrm>
            <a:off x="3443288" y="92075"/>
            <a:ext cx="1876425" cy="2032000"/>
            <a:chOff x="935184" y="-112567"/>
            <a:chExt cx="1875557" cy="2031923"/>
          </a:xfrm>
        </p:grpSpPr>
        <p:pic>
          <p:nvPicPr>
            <p:cNvPr id="2065" name="图片 60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35184" y="-112567"/>
              <a:ext cx="1875557" cy="102072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66" name="文本框 61"/>
            <p:cNvSpPr/>
            <p:nvPr/>
          </p:nvSpPr>
          <p:spPr>
            <a:xfrm>
              <a:off x="1047118" y="280554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67" name="组合 62"/>
          <p:cNvGrpSpPr/>
          <p:nvPr/>
        </p:nvGrpSpPr>
        <p:grpSpPr>
          <a:xfrm>
            <a:off x="5908675" y="92075"/>
            <a:ext cx="1874838" cy="2038350"/>
            <a:chOff x="935185" y="-112251"/>
            <a:chExt cx="1875555" cy="2038694"/>
          </a:xfrm>
        </p:grpSpPr>
        <p:pic>
          <p:nvPicPr>
            <p:cNvPr id="2068" name="图片 63"/>
            <p:cNvPicPr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935185" y="-112251"/>
              <a:ext cx="1875555" cy="1020935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69" name="文本框 64"/>
            <p:cNvSpPr/>
            <p:nvPr/>
          </p:nvSpPr>
          <p:spPr>
            <a:xfrm>
              <a:off x="1084410" y="287641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独体结构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70" name="矩形 3"/>
          <p:cNvSpPr/>
          <p:nvPr/>
        </p:nvSpPr>
        <p:spPr>
          <a:xfrm>
            <a:off x="6904038" y="1406525"/>
            <a:ext cx="977900" cy="984250"/>
          </a:xfrm>
          <a:prstGeom prst="rect">
            <a:avLst/>
          </a:prstGeom>
          <a:solidFill>
            <a:srgbClr val="FFCCCC">
              <a:alpha val="69803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71" name="矩形 11"/>
          <p:cNvSpPr/>
          <p:nvPr/>
        </p:nvSpPr>
        <p:spPr>
          <a:xfrm>
            <a:off x="4086225" y="2819400"/>
            <a:ext cx="977900" cy="982663"/>
          </a:xfrm>
          <a:prstGeom prst="rect">
            <a:avLst/>
          </a:prstGeom>
          <a:solidFill>
            <a:srgbClr val="CC99FF">
              <a:alpha val="30196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072" name="组合 123"/>
          <p:cNvGrpSpPr/>
          <p:nvPr/>
        </p:nvGrpSpPr>
        <p:grpSpPr>
          <a:xfrm>
            <a:off x="6899275" y="1384300"/>
            <a:ext cx="1016000" cy="1011238"/>
            <a:chOff x="1015521" y="1112039"/>
            <a:chExt cx="836771" cy="832547"/>
          </a:xfrm>
        </p:grpSpPr>
        <p:grpSp>
          <p:nvGrpSpPr>
            <p:cNvPr id="2073" name="组合 124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74" name="矩形 126"/>
              <p:cNvSpPr/>
              <p:nvPr/>
            </p:nvSpPr>
            <p:spPr>
              <a:xfrm>
                <a:off x="1183760" y="1142846"/>
                <a:ext cx="1067396" cy="106872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75" name="直接连接符 127"/>
              <p:cNvCxnSpPr/>
              <p:nvPr/>
            </p:nvCxnSpPr>
            <p:spPr>
              <a:xfrm>
                <a:off x="1219856" y="1677209"/>
                <a:ext cx="998641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76" name="直接连接符 128"/>
              <p:cNvCxnSpPr/>
              <p:nvPr/>
            </p:nvCxnSpPr>
            <p:spPr>
              <a:xfrm flipH="1">
                <a:off x="1718318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77" name="文本框 64">
              <a:hlinkClick r:id="rId5" action="ppaction://hlinksldjump"/>
            </p:cNvPr>
            <p:cNvSpPr/>
            <p:nvPr/>
          </p:nvSpPr>
          <p:spPr>
            <a:xfrm>
              <a:off x="1050215" y="1112039"/>
              <a:ext cx="802077" cy="810488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夕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78" name="组合 141"/>
          <p:cNvGrpSpPr/>
          <p:nvPr/>
        </p:nvGrpSpPr>
        <p:grpSpPr>
          <a:xfrm>
            <a:off x="4084638" y="2794000"/>
            <a:ext cx="998537" cy="1009650"/>
            <a:chOff x="1015521" y="1112039"/>
            <a:chExt cx="821900" cy="832547"/>
          </a:xfrm>
        </p:grpSpPr>
        <p:grpSp>
          <p:nvGrpSpPr>
            <p:cNvPr id="2079" name="组合 142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80" name="矩形 144"/>
              <p:cNvSpPr/>
              <p:nvPr/>
            </p:nvSpPr>
            <p:spPr>
              <a:xfrm>
                <a:off x="1183760" y="1142886"/>
                <a:ext cx="1068478" cy="106868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81" name="直接连接符 145"/>
              <p:cNvCxnSpPr/>
              <p:nvPr/>
            </p:nvCxnSpPr>
            <p:spPr>
              <a:xfrm>
                <a:off x="1219833" y="1678090"/>
                <a:ext cx="999766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82" name="直接连接符 146"/>
              <p:cNvCxnSpPr/>
              <p:nvPr/>
            </p:nvCxnSpPr>
            <p:spPr>
              <a:xfrm flipH="1">
                <a:off x="1717999" y="1161815"/>
                <a:ext cx="0" cy="1049758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83" name="文本框 64">
              <a:hlinkClick r:id="rId6" action="ppaction://hlinksldjump"/>
            </p:cNvPr>
            <p:cNvSpPr/>
            <p:nvPr/>
          </p:nvSpPr>
          <p:spPr>
            <a:xfrm>
              <a:off x="1035344" y="1112039"/>
              <a:ext cx="802077" cy="81212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语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84" name="矩形 1"/>
          <p:cNvSpPr/>
          <p:nvPr/>
        </p:nvSpPr>
        <p:spPr>
          <a:xfrm>
            <a:off x="3138488" y="1406525"/>
            <a:ext cx="979487" cy="984250"/>
          </a:xfrm>
          <a:prstGeom prst="rect">
            <a:avLst/>
          </a:prstGeom>
          <a:solidFill>
            <a:srgbClr val="CC99FF">
              <a:alpha val="30196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85" name="矩形 2"/>
          <p:cNvSpPr/>
          <p:nvPr/>
        </p:nvSpPr>
        <p:spPr>
          <a:xfrm>
            <a:off x="5030788" y="1400175"/>
            <a:ext cx="979487" cy="984250"/>
          </a:xfrm>
          <a:prstGeom prst="rect">
            <a:avLst/>
          </a:prstGeom>
          <a:solidFill>
            <a:srgbClr val="CC99FF">
              <a:alpha val="30196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86" name="矩形 10"/>
          <p:cNvSpPr/>
          <p:nvPr/>
        </p:nvSpPr>
        <p:spPr>
          <a:xfrm>
            <a:off x="2201863" y="2813050"/>
            <a:ext cx="977900" cy="984250"/>
          </a:xfrm>
          <a:prstGeom prst="rect">
            <a:avLst/>
          </a:prstGeom>
          <a:solidFill>
            <a:srgbClr val="E2F0D9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87" name="矩形 4"/>
          <p:cNvSpPr/>
          <p:nvPr/>
        </p:nvSpPr>
        <p:spPr>
          <a:xfrm>
            <a:off x="5946775" y="2836863"/>
            <a:ext cx="979488" cy="984250"/>
          </a:xfrm>
          <a:prstGeom prst="rect">
            <a:avLst/>
          </a:prstGeom>
          <a:solidFill>
            <a:srgbClr val="E2F0D9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088" name="组合 111"/>
          <p:cNvGrpSpPr/>
          <p:nvPr/>
        </p:nvGrpSpPr>
        <p:grpSpPr>
          <a:xfrm>
            <a:off x="3135313" y="1384300"/>
            <a:ext cx="1006475" cy="1011238"/>
            <a:chOff x="1015521" y="1112039"/>
            <a:chExt cx="829591" cy="832547"/>
          </a:xfrm>
        </p:grpSpPr>
        <p:grpSp>
          <p:nvGrpSpPr>
            <p:cNvPr id="2089" name="组合 112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90" name="矩形 114"/>
              <p:cNvSpPr/>
              <p:nvPr/>
            </p:nvSpPr>
            <p:spPr>
              <a:xfrm>
                <a:off x="1183760" y="1142846"/>
                <a:ext cx="1068250" cy="106872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91" name="直接连接符 115"/>
              <p:cNvCxnSpPr/>
              <p:nvPr/>
            </p:nvCxnSpPr>
            <p:spPr>
              <a:xfrm>
                <a:off x="1219884" y="1677209"/>
                <a:ext cx="997722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92" name="直接连接符 116"/>
              <p:cNvCxnSpPr/>
              <p:nvPr/>
            </p:nvCxnSpPr>
            <p:spPr>
              <a:xfrm flipH="1">
                <a:off x="1717025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93" name="文本框 64">
              <a:hlinkClick r:id="rId7" action="ppaction://hlinksldjump"/>
            </p:cNvPr>
            <p:cNvSpPr/>
            <p:nvPr/>
          </p:nvSpPr>
          <p:spPr>
            <a:xfrm>
              <a:off x="1043035" y="1112039"/>
              <a:ext cx="802077" cy="810851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凉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94" name="组合 117"/>
          <p:cNvGrpSpPr/>
          <p:nvPr/>
        </p:nvGrpSpPr>
        <p:grpSpPr>
          <a:xfrm>
            <a:off x="5024438" y="1384300"/>
            <a:ext cx="992187" cy="1011238"/>
            <a:chOff x="1015521" y="1112039"/>
            <a:chExt cx="817315" cy="832547"/>
          </a:xfrm>
        </p:grpSpPr>
        <p:grpSp>
          <p:nvGrpSpPr>
            <p:cNvPr id="2095" name="组合 118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96" name="矩形 120"/>
              <p:cNvSpPr/>
              <p:nvPr/>
            </p:nvSpPr>
            <p:spPr>
              <a:xfrm>
                <a:off x="1183760" y="1142846"/>
                <a:ext cx="1067598" cy="106872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97" name="直接连接符 121"/>
              <p:cNvCxnSpPr/>
              <p:nvPr/>
            </p:nvCxnSpPr>
            <p:spPr>
              <a:xfrm>
                <a:off x="1219862" y="1677209"/>
                <a:ext cx="998833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98" name="直接连接符 122"/>
              <p:cNvCxnSpPr/>
              <p:nvPr/>
            </p:nvCxnSpPr>
            <p:spPr>
              <a:xfrm flipH="1">
                <a:off x="1718418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99" name="文本框 64">
              <a:hlinkClick r:id="rId8" action="ppaction://hlinksldjump"/>
            </p:cNvPr>
            <p:cNvSpPr/>
            <p:nvPr/>
          </p:nvSpPr>
          <p:spPr>
            <a:xfrm>
              <a:off x="1030759" y="1112039"/>
              <a:ext cx="802077" cy="810851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细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00" name="组合 129"/>
          <p:cNvGrpSpPr/>
          <p:nvPr/>
        </p:nvGrpSpPr>
        <p:grpSpPr>
          <a:xfrm>
            <a:off x="2198688" y="2794000"/>
            <a:ext cx="985837" cy="1009650"/>
            <a:chOff x="1015521" y="1112039"/>
            <a:chExt cx="812411" cy="832547"/>
          </a:xfrm>
        </p:grpSpPr>
        <p:grpSp>
          <p:nvGrpSpPr>
            <p:cNvPr id="2101" name="组合 130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02" name="矩形 132"/>
              <p:cNvSpPr/>
              <p:nvPr/>
            </p:nvSpPr>
            <p:spPr>
              <a:xfrm>
                <a:off x="1183760" y="1142886"/>
                <a:ext cx="1068028" cy="106868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03" name="直接连接符 133"/>
              <p:cNvCxnSpPr/>
              <p:nvPr/>
            </p:nvCxnSpPr>
            <p:spPr>
              <a:xfrm>
                <a:off x="1219876" y="1678090"/>
                <a:ext cx="999235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04" name="直接连接符 134"/>
              <p:cNvCxnSpPr/>
              <p:nvPr/>
            </p:nvCxnSpPr>
            <p:spPr>
              <a:xfrm flipH="1">
                <a:off x="1718634" y="1161815"/>
                <a:ext cx="0" cy="1049758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05" name="文本框 64">
              <a:hlinkClick r:id="rId9" action="ppaction://hlinksldjump"/>
            </p:cNvPr>
            <p:cNvSpPr/>
            <p:nvPr/>
          </p:nvSpPr>
          <p:spPr>
            <a:xfrm>
              <a:off x="1019853" y="1112039"/>
              <a:ext cx="802077" cy="81212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李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06" name="组合 98"/>
          <p:cNvGrpSpPr/>
          <p:nvPr/>
        </p:nvGrpSpPr>
        <p:grpSpPr>
          <a:xfrm>
            <a:off x="5942013" y="2808288"/>
            <a:ext cx="1016000" cy="1011237"/>
            <a:chOff x="1015521" y="1112039"/>
            <a:chExt cx="836771" cy="832547"/>
          </a:xfrm>
        </p:grpSpPr>
        <p:grpSp>
          <p:nvGrpSpPr>
            <p:cNvPr id="2107" name="组合 99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08" name="矩形 101"/>
              <p:cNvSpPr/>
              <p:nvPr/>
            </p:nvSpPr>
            <p:spPr>
              <a:xfrm>
                <a:off x="1183760" y="1142845"/>
                <a:ext cx="1067395" cy="1068728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09" name="直接连接符 102"/>
              <p:cNvCxnSpPr/>
              <p:nvPr/>
            </p:nvCxnSpPr>
            <p:spPr>
              <a:xfrm>
                <a:off x="1219855" y="1677209"/>
                <a:ext cx="998642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10" name="直接连接符 103"/>
              <p:cNvCxnSpPr/>
              <p:nvPr/>
            </p:nvCxnSpPr>
            <p:spPr>
              <a:xfrm flipH="1">
                <a:off x="1718316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11" name="文本框 64">
              <a:hlinkClick r:id="rId10" action="ppaction://hlinksldjump"/>
            </p:cNvPr>
            <p:cNvSpPr/>
            <p:nvPr/>
          </p:nvSpPr>
          <p:spPr>
            <a:xfrm>
              <a:off x="1050215" y="1112039"/>
              <a:ext cx="802077" cy="810488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香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12" name="矩形 13"/>
          <p:cNvSpPr/>
          <p:nvPr/>
        </p:nvSpPr>
        <p:spPr>
          <a:xfrm>
            <a:off x="1258888" y="1404938"/>
            <a:ext cx="979487" cy="984250"/>
          </a:xfrm>
          <a:prstGeom prst="rect">
            <a:avLst/>
          </a:prstGeom>
          <a:solidFill>
            <a:srgbClr val="E2F0D9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113" name="组合 20"/>
          <p:cNvGrpSpPr/>
          <p:nvPr/>
        </p:nvGrpSpPr>
        <p:grpSpPr>
          <a:xfrm>
            <a:off x="1257300" y="1384300"/>
            <a:ext cx="995363" cy="1011238"/>
            <a:chOff x="1015521" y="1112039"/>
            <a:chExt cx="819675" cy="832547"/>
          </a:xfrm>
        </p:grpSpPr>
        <p:grpSp>
          <p:nvGrpSpPr>
            <p:cNvPr id="2114" name="组合 21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15" name="矩形 23"/>
              <p:cNvSpPr/>
              <p:nvPr/>
            </p:nvSpPr>
            <p:spPr>
              <a:xfrm>
                <a:off x="1183760" y="1142846"/>
                <a:ext cx="1065547" cy="106872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16" name="直接连接符 24"/>
              <p:cNvCxnSpPr/>
              <p:nvPr/>
            </p:nvCxnSpPr>
            <p:spPr>
              <a:xfrm>
                <a:off x="1219852" y="1677209"/>
                <a:ext cx="996802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17" name="直接连接符 25"/>
              <p:cNvCxnSpPr/>
              <p:nvPr/>
            </p:nvCxnSpPr>
            <p:spPr>
              <a:xfrm flipH="1">
                <a:off x="1718253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18" name="文本框 64">
              <a:hlinkClick r:id="rId11" action="ppaction://hlinksldjump"/>
            </p:cNvPr>
            <p:cNvSpPr/>
            <p:nvPr/>
          </p:nvSpPr>
          <p:spPr>
            <a:xfrm>
              <a:off x="1033119" y="1112039"/>
              <a:ext cx="802077" cy="810851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古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2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0" dur="5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5" dur="500"/>
                                        <p:tgtEl>
                                          <p:spTgt spid="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8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43" dur="50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48" dur="5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61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0" grpId="0" animBg="1"/>
      <p:bldP spid="2071" grpId="1" animBg="1"/>
      <p:bldP spid="2084" grpId="2" animBg="1"/>
      <p:bldP spid="2085" grpId="3" animBg="1"/>
      <p:bldP spid="2086" grpId="4" animBg="1"/>
      <p:bldP spid="2087" grpId="5" animBg="1"/>
      <p:bldP spid="2112" grpId="6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1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十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代 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画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占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22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23" name="缺角矩形 12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24" name="缺角矩形 13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25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26" name="矩形 39">
            <a:hlinkClick r:id="rId2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27" name="矩形 41">
            <a:hlinkClick r:id="rId3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28" name="矩形 42">
            <a:hlinkClick r:id="rId4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李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29" name="矩形 43">
            <a:hlinkClick r:id="rId5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0" name="矩形 47">
            <a:hlinkClick r:id="rId6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1" name="矩形 48">
            <a:hlinkClick r:id="rId7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夕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2" name="矩形 49">
            <a:hlinkClick r:id="rId8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语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3" name="文本框 8"/>
          <p:cNvSpPr/>
          <p:nvPr/>
        </p:nvSpPr>
        <p:spPr>
          <a:xfrm>
            <a:off x="2100263" y="569913"/>
            <a:ext cx="1682750" cy="7381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ɡǔ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34" name="图片 85">
            <a:hlinkClick r:id="rId9" tooltip="点击返回整体展示" action="ppaction://hlinksldjump"/>
          </p:cNvPr>
          <p:cNvPicPr/>
          <p:nvPr/>
        </p:nvPicPr>
        <p:blipFill>
          <a:blip r:embed="rId10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35" name="文本框 57"/>
          <p:cNvSpPr/>
          <p:nvPr/>
        </p:nvSpPr>
        <p:spPr>
          <a:xfrm>
            <a:off x="2057400" y="2982913"/>
            <a:ext cx="2292350" cy="79216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2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首横宜长，</a:t>
            </a:r>
            <a:endParaRPr lang="zh-CN" altLang="en-US" sz="22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2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“口”上宽下窄。</a:t>
            </a:r>
            <a:endParaRPr lang="zh-CN" altLang="en-US" sz="22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36" name="文本框 66"/>
          <p:cNvSpPr/>
          <p:nvPr/>
        </p:nvSpPr>
        <p:spPr>
          <a:xfrm>
            <a:off x="5275263" y="2695575"/>
            <a:ext cx="3868737" cy="11271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中国是四大文明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国之一。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37" name="图片 16" descr="01古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68525" y="1309688"/>
            <a:ext cx="1574800" cy="1574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138" name="图片 4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2563" y="4016375"/>
            <a:ext cx="3200400" cy="4730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1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42" name="文本框 8"/>
          <p:cNvSpPr/>
          <p:nvPr/>
        </p:nvSpPr>
        <p:spPr>
          <a:xfrm>
            <a:off x="2090738" y="568325"/>
            <a:ext cx="1681162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liánɡ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43" name="文本框 2"/>
          <p:cNvSpPr/>
          <p:nvPr/>
        </p:nvSpPr>
        <p:spPr>
          <a:xfrm>
            <a:off x="4152900" y="706438"/>
            <a:ext cx="5281613" cy="25796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冫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凉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快 冰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凉</a:t>
            </a:r>
            <a:endParaRPr lang="zh-CN" altLang="en-US" sz="3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谅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44" name="图片 68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45" name="文本框 57"/>
          <p:cNvSpPr/>
          <p:nvPr/>
        </p:nvSpPr>
        <p:spPr>
          <a:xfrm>
            <a:off x="2055813" y="2873375"/>
            <a:ext cx="2346325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左部提有力；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右部“京”首点和竖钩的竖直相对。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46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今天天气很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凉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爽。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47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48" name="缺角矩形 20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49" name="缺角矩形 21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50" name="矩形 22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" name="矩形 23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" name="矩形 24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李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3" name="矩形 25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4" name="矩形 26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凉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5" name="矩形 27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夕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6" name="矩形 28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语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7" name="图片 15" descr="02凉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66938" y="1319213"/>
            <a:ext cx="1576387" cy="15763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158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0975" y="4019550"/>
            <a:ext cx="5643563" cy="4857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159" name="组合 37"/>
          <p:cNvGrpSpPr/>
          <p:nvPr/>
        </p:nvGrpSpPr>
        <p:grpSpPr>
          <a:xfrm>
            <a:off x="2273300" y="-7937"/>
            <a:ext cx="1311275" cy="777875"/>
            <a:chOff x="2314322" y="-8092"/>
            <a:chExt cx="1310909" cy="778680"/>
          </a:xfrm>
        </p:grpSpPr>
        <p:pic>
          <p:nvPicPr>
            <p:cNvPr id="2160" name="图片 38"/>
            <p:cNvPicPr/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161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后鼻音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pic>
        <p:nvPicPr>
          <p:cNvPr id="2162" name="New picture"/>
          <p:cNvPicPr/>
          <p:nvPr/>
        </p:nvPicPr>
        <p:blipFill>
          <a:blip r:embed="rId14"/>
          <a:stretch>
            <a:fillRect/>
          </a:stretch>
        </p:blipFill>
        <p:spPr>
          <a:xfrm>
            <a:off x="11290300" y="125476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2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4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65" name="文本框 8"/>
          <p:cNvSpPr/>
          <p:nvPr/>
        </p:nvSpPr>
        <p:spPr>
          <a:xfrm>
            <a:off x="2090738" y="568325"/>
            <a:ext cx="1681162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xì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66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纟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细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心 仔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细</a:t>
            </a:r>
            <a:endParaRPr lang="zh-CN" altLang="en-US" sz="3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绅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67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68" name="文本框 57"/>
          <p:cNvSpPr/>
          <p:nvPr/>
        </p:nvSpPr>
        <p:spPr>
          <a:xfrm>
            <a:off x="1717675" y="2878138"/>
            <a:ext cx="2622550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左窄右宽，顶部左高右低。右部“田”第一笔竖写在竖中线上。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69" name="文本框 66"/>
          <p:cNvSpPr/>
          <p:nvPr/>
        </p:nvSpPr>
        <p:spPr>
          <a:xfrm>
            <a:off x="5275263" y="2695575"/>
            <a:ext cx="3868737" cy="11271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早晨，天上下着毛毛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细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雨。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70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71" name="缺角矩形 29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72" name="缺角矩形 30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73" name="矩形 31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4" name="矩形 32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5" name="矩形 33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李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6" name="矩形 34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7" name="矩形 35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8" name="矩形 39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夕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9" name="矩形 40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语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80" name="图片 13" descr="03细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59000" y="1314450"/>
            <a:ext cx="1584325" cy="15843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181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0025" y="4008438"/>
            <a:ext cx="5380038" cy="5095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4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85" name="文本框 8"/>
          <p:cNvSpPr/>
          <p:nvPr/>
        </p:nvSpPr>
        <p:spPr>
          <a:xfrm>
            <a:off x="2030413" y="568325"/>
            <a:ext cx="1825625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xī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86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夕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独体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夕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阳 除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夕</a:t>
            </a:r>
            <a:endParaRPr lang="zh-CN" altLang="en-US" sz="3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歹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87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88" name="文本框 57"/>
          <p:cNvSpPr/>
          <p:nvPr/>
        </p:nvSpPr>
        <p:spPr>
          <a:xfrm>
            <a:off x="1839913" y="2874963"/>
            <a:ext cx="2251075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撇和横撇的撇基本平行，注意倾斜角度。横撇的横要短。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89" name="文本框 66"/>
          <p:cNvSpPr/>
          <p:nvPr/>
        </p:nvSpPr>
        <p:spPr>
          <a:xfrm>
            <a:off x="5275263" y="2695575"/>
            <a:ext cx="3868737" cy="11271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杭州西湖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夕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照的景色很美。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90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91" name="缺角矩形 20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92" name="缺角矩形 21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93" name="矩形 22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4" name="矩形 29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5" name="矩形 30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李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6" name="矩形 31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7" name="矩形 32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8" name="矩形 33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夕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9" name="矩形 34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语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00" name="图片 16" descr="04夕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65350" y="1311275"/>
            <a:ext cx="1585913" cy="1585913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201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8438" y="4048125"/>
            <a:ext cx="1377950" cy="442913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4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05" name="文本框 8"/>
          <p:cNvSpPr/>
          <p:nvPr/>
        </p:nvSpPr>
        <p:spPr>
          <a:xfrm>
            <a:off x="2103438" y="568325"/>
            <a:ext cx="1682750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lǐ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06" name="文本框 2"/>
          <p:cNvSpPr/>
          <p:nvPr/>
        </p:nvSpPr>
        <p:spPr>
          <a:xfrm>
            <a:off x="4152900" y="706438"/>
            <a:ext cx="5281613" cy="25796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木   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子 桃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</a:t>
            </a:r>
            <a:endParaRPr lang="zh-CN" altLang="en-US" sz="30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季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07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208" name="文本框 57"/>
          <p:cNvSpPr/>
          <p:nvPr/>
        </p:nvSpPr>
        <p:spPr>
          <a:xfrm>
            <a:off x="1592263" y="2871788"/>
            <a:ext cx="2787650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上下等宽。“木”的竖要短；“子”的弯钩要与“木”的竖正对。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09" name="文本框 66"/>
          <p:cNvSpPr/>
          <p:nvPr/>
        </p:nvSpPr>
        <p:spPr>
          <a:xfrm>
            <a:off x="5275263" y="2695575"/>
            <a:ext cx="3457575" cy="11271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老师是我们的班主任。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10" name="组合 42"/>
          <p:cNvGrpSpPr/>
          <p:nvPr/>
        </p:nvGrpSpPr>
        <p:grpSpPr>
          <a:xfrm>
            <a:off x="2273300" y="-7937"/>
            <a:ext cx="1311275" cy="777875"/>
            <a:chOff x="2314322" y="-8092"/>
            <a:chExt cx="1310909" cy="778680"/>
          </a:xfrm>
        </p:grpSpPr>
        <p:pic>
          <p:nvPicPr>
            <p:cNvPr id="2211" name="图片 43"/>
            <p:cNvPicPr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212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边音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2213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14" name="缺角矩形 32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215" name="缺角矩形 33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216" name="矩形 34">
            <a:hlinkClick r:id="rId5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7" name="矩形 35">
            <a:hlinkClick r:id="rId6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8" name="矩形 36">
            <a:hlinkClick r:id="rId7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9" name="矩形 37">
            <a:hlinkClick r:id="rId8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0" name="矩形 38">
            <a:hlinkClick r:id="rId9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1" name="矩形 39">
            <a:hlinkClick r:id="rId10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夕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2" name="矩形 40">
            <a:hlinkClick r:id="rId11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语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23" name="图片 18" descr="05李"/>
          <p:cNvPicPr/>
          <p:nvPr/>
        </p:nvPicPr>
        <p:blipFill>
          <a:blip r:embed="rId12" cstate="email"/>
          <a:stretch>
            <a:fillRect/>
          </a:stretch>
        </p:blipFill>
        <p:spPr>
          <a:xfrm>
            <a:off x="2159000" y="1319213"/>
            <a:ext cx="1584325" cy="15843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224" name="图片 2"/>
          <p:cNvPicPr/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0025" y="4041775"/>
            <a:ext cx="3463925" cy="42703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2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7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28" name="文本框 8"/>
          <p:cNvSpPr/>
          <p:nvPr/>
        </p:nvSpPr>
        <p:spPr>
          <a:xfrm>
            <a:off x="2097088" y="568325"/>
            <a:ext cx="1682750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yǔ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29" name="文本框 2"/>
          <p:cNvSpPr/>
          <p:nvPr/>
        </p:nvSpPr>
        <p:spPr>
          <a:xfrm>
            <a:off x="4152900" y="706438"/>
            <a:ext cx="5281613" cy="25796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讠   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言 手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</a:t>
            </a:r>
            <a:endParaRPr lang="zh-CN" altLang="en-US" sz="30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30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231" name="文本框 57"/>
          <p:cNvSpPr/>
          <p:nvPr/>
        </p:nvSpPr>
        <p:spPr>
          <a:xfrm>
            <a:off x="1657350" y="2871788"/>
            <a:ext cx="2493963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“讠”的点和横折提的竖正对；“五”最后一笔横长。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32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我特别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喜欢上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文课。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33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34" name="缺角矩形 26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235" name="缺角矩形 27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236" name="矩形 28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37" name="矩形 29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38" name="矩形 30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李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39" name="矩形 31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0" name="矩形 32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1" name="矩形 36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夕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2" name="矩形 37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43" name="图片 13" descr="06语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59000" y="1314450"/>
            <a:ext cx="1584325" cy="15843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244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0500" y="4022725"/>
            <a:ext cx="5818188" cy="484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7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48" name="文本框 8"/>
          <p:cNvSpPr/>
          <p:nvPr/>
        </p:nvSpPr>
        <p:spPr>
          <a:xfrm>
            <a:off x="1998663" y="568325"/>
            <a:ext cx="1903412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xiānɡ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49" name="文本框 2"/>
          <p:cNvSpPr/>
          <p:nvPr/>
        </p:nvSpPr>
        <p:spPr>
          <a:xfrm>
            <a:off x="4152900" y="706438"/>
            <a:ext cx="5281613" cy="25796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香   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香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水 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香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蕉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季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50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251" name="文本框 57"/>
          <p:cNvSpPr/>
          <p:nvPr/>
        </p:nvSpPr>
        <p:spPr>
          <a:xfrm>
            <a:off x="1698625" y="2878138"/>
            <a:ext cx="2563813" cy="10652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上部舒展，包住下边。“禾”竖短，“日”与“禾”的竖正对。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52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弟弟爱吃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香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蕉。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53" name="组合 37"/>
          <p:cNvGrpSpPr/>
          <p:nvPr/>
        </p:nvGrpSpPr>
        <p:grpSpPr>
          <a:xfrm>
            <a:off x="2273300" y="-7937"/>
            <a:ext cx="1311275" cy="777875"/>
            <a:chOff x="2314322" y="-8092"/>
            <a:chExt cx="1310909" cy="778680"/>
          </a:xfrm>
        </p:grpSpPr>
        <p:pic>
          <p:nvPicPr>
            <p:cNvPr id="2254" name="图片 38"/>
            <p:cNvPicPr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255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后鼻音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2256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57" name="缺角矩形 30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258" name="缺角矩形 31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259" name="矩形 32">
            <a:hlinkClick r:id="rId5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0" name="矩形 33">
            <a:hlinkClick r:id="rId6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1" name="矩形 34">
            <a:hlinkClick r:id="rId7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李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2" name="矩形 35">
            <a:hlinkClick r:id="rId8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3" name="矩形 36">
            <a:hlinkClick r:id="rId9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4" name="矩形 39">
            <a:hlinkClick r:id="rId10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夕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5" name="矩形 40">
            <a:hlinkClick r:id="rId11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语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66" name="图片 13" descr="07香"/>
          <p:cNvPicPr/>
          <p:nvPr/>
        </p:nvPicPr>
        <p:blipFill>
          <a:blip r:embed="rId12" cstate="email"/>
          <a:stretch>
            <a:fillRect/>
          </a:stretch>
        </p:blipFill>
        <p:spPr>
          <a:xfrm>
            <a:off x="2165350" y="1311275"/>
            <a:ext cx="1585913" cy="15843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267" name="图片 2"/>
          <p:cNvPicPr/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5738" y="4032250"/>
            <a:ext cx="4716462" cy="4603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1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KSO_WPP_MARK_KEY" val="dc271405-cd29-4fee-a06d-c16a68542f7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562</Words>
  <Application>WPS 演示</Application>
  <PresentationFormat>全屏显示(16:9)</PresentationFormat>
  <Paragraphs>219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10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Calibri Light</vt:lpstr>
      <vt:lpstr>Arial</vt:lpstr>
      <vt:lpstr>等线</vt:lpstr>
      <vt:lpstr>黑体</vt:lpstr>
      <vt:lpstr>Calibri</vt:lpstr>
      <vt:lpstr>楷体</vt:lpstr>
      <vt:lpstr>微软雅黑</vt:lpstr>
      <vt:lpstr>仿宋</vt:lpstr>
      <vt:lpstr>Arial Unicode MS</vt:lpstr>
      <vt:lpstr>第一PPT模板网-WWW.1PPT.COM</vt:lpstr>
      <vt:lpstr>第一PPT模板网-WWW.1PPT.COM </vt:lpstr>
      <vt:lpstr>2_默认设计模板</vt:lpstr>
      <vt:lpstr>3_默认设计模板</vt:lpstr>
      <vt:lpstr>4_默认设计模板</vt:lpstr>
      <vt:lpstr>5_默认设计模板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2022-06-21T16:39:00Z</cp:lastPrinted>
  <dcterms:created xsi:type="dcterms:W3CDTF">2022-06-21T16:39:00Z</dcterms:created>
  <dcterms:modified xsi:type="dcterms:W3CDTF">2023-01-15T10:12:41Z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258472918B0F4C8DAD1688986A300916</vt:lpwstr>
  </property>
  <property fmtid="{D5CDD505-2E9C-101B-9397-08002B2CF9AE}" pid="3" name="KSOProductBuildVer">
    <vt:lpwstr>2052-11.1.0.13703</vt:lpwstr>
  </property>
</Properties>
</file>