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sldIdLst>
    <p:sldId id="310" r:id="rId4"/>
    <p:sldId id="257" r:id="rId6"/>
    <p:sldId id="258" r:id="rId7"/>
    <p:sldId id="259" r:id="rId8"/>
    <p:sldId id="285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312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313" r:id="rId31"/>
    <p:sldId id="283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0" clrIdx="0"/>
  <p:cmAuthor id="1" name="www.xkb1.com" initials="w" lastIdx="0" clrIdx="0"/>
  <p:cmAuthor id="2" name="walkinnet" initials="w" lastIdx="0" clrIdx="0"/>
  <p:cmAuthor id="3" name="新课标第一网" initials="新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9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file:///D:\qq&#25991;&#20214;\712321467\Image\C2C\Image2\%7b75232B38-A165-1FB7-499C-2E1C792CACB5%7d.png" TargetMode="Externa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80960" y="3980180"/>
            <a:ext cx="4770755" cy="31927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361690"/>
            <a:ext cx="2957830" cy="3336290"/>
          </a:xfrm>
          <a:prstGeom prst="rect">
            <a:avLst/>
          </a:prstGeom>
        </p:spPr>
      </p:pic>
      <p:pic>
        <p:nvPicPr>
          <p:cNvPr id="10" name="图片 9" descr="儿童节学校篮球卡通背景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25" name="矩形: 剪去对角 10"/>
          <p:cNvSpPr/>
          <p:nvPr/>
        </p:nvSpPr>
        <p:spPr>
          <a:xfrm>
            <a:off x="2228850" y="1037590"/>
            <a:ext cx="7734300" cy="4161790"/>
          </a:xfrm>
          <a:prstGeom prst="snip2DiagRect">
            <a:avLst>
              <a:gd name="adj1" fmla="val 0"/>
              <a:gd name="adj2" fmla="val 11242"/>
            </a:avLst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50"/>
          <p:cNvSpPr/>
          <p:nvPr/>
        </p:nvSpPr>
        <p:spPr>
          <a:xfrm>
            <a:off x="3456305" y="1600200"/>
            <a:ext cx="5372100" cy="337185"/>
          </a:xfrm>
          <a:prstGeom prst="roundRect">
            <a:avLst>
              <a:gd name="adj" fmla="val 50000"/>
            </a:avLst>
          </a:prstGeom>
          <a:noFill/>
          <a:ln>
            <a:solidFill>
              <a:srgbClr val="54823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人教部编版一</a:t>
            </a:r>
            <a:r>
              <a:rPr lang="zh-CN" altLang="en-US" sz="2000" b="1" spc="3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年级</a:t>
            </a:r>
            <a:r>
              <a:rPr lang="zh-CN" altLang="en-US" sz="20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</a:t>
            </a:r>
            <a:r>
              <a:rPr lang="zh-CN" altLang="en-US" sz="2000" b="1" spc="3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册</a:t>
            </a:r>
            <a:r>
              <a:rPr lang="zh-CN" altLang="en-US" sz="20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</a:t>
            </a:r>
            <a:r>
              <a:rPr lang="en-US" altLang="zh-CN" sz="20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PPT</a:t>
            </a:r>
            <a:r>
              <a:rPr lang="zh-CN" altLang="en-US" sz="20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课件</a:t>
            </a:r>
            <a:endParaRPr lang="zh-CN" altLang="en-US" sz="2000" b="1" spc="3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05305" y="2284095"/>
            <a:ext cx="82708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+mn-ea"/>
                <a:sym typeface="+mn-lt"/>
              </a:rPr>
              <a:t>《操场上》</a:t>
            </a:r>
            <a:endParaRPr lang="zh-CN" altLang="en-US" sz="9600" cap="all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35019" y="4051935"/>
            <a:ext cx="5211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授课人：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      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时间：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20xx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2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3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12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29965" y="1432083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我会写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3030141" y="1587103"/>
            <a:ext cx="454819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8" name="组合 4"/>
          <p:cNvGrpSpPr/>
          <p:nvPr/>
        </p:nvGrpSpPr>
        <p:grpSpPr>
          <a:xfrm>
            <a:off x="5680473" y="2314575"/>
            <a:ext cx="1415653" cy="1512094"/>
            <a:chOff x="317986" y="1618972"/>
            <a:chExt cx="1887710" cy="2016746"/>
          </a:xfrm>
        </p:grpSpPr>
        <p:pic>
          <p:nvPicPr>
            <p:cNvPr id="29700" name="图片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1" name="TextBox 4"/>
            <p:cNvSpPr txBox="1">
              <a:spLocks noChangeArrowheads="1"/>
            </p:cNvSpPr>
            <p:nvPr/>
          </p:nvSpPr>
          <p:spPr bwMode="auto">
            <a:xfrm>
              <a:off x="367371" y="1618972"/>
              <a:ext cx="1838325" cy="1969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声</a:t>
              </a:r>
              <a:endParaRPr lang="zh-CN" altLang="en-US" sz="9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737623" y="1781175"/>
            <a:ext cx="1524000" cy="6223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shēng</a:t>
            </a:r>
            <a:endParaRPr lang="zh-CN" altLang="en-US" sz="36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83091" y="2289572"/>
            <a:ext cx="1889522" cy="80708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líng shēng</a:t>
            </a:r>
            <a:endParaRPr lang="en-US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铃  声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11666" y="3074194"/>
            <a:ext cx="1819275" cy="80708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shēng yīn</a:t>
            </a:r>
            <a:endParaRPr lang="en-US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声  音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矩形 10"/>
          <p:cNvSpPr>
            <a:spLocks noChangeArrowheads="1"/>
          </p:cNvSpPr>
          <p:nvPr/>
        </p:nvSpPr>
        <p:spPr bwMode="auto">
          <a:xfrm>
            <a:off x="3337323" y="4468416"/>
            <a:ext cx="81081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造句：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矩形 10"/>
          <p:cNvSpPr>
            <a:spLocks noChangeArrowheads="1"/>
          </p:cNvSpPr>
          <p:nvPr/>
        </p:nvSpPr>
        <p:spPr bwMode="auto">
          <a:xfrm>
            <a:off x="4004072" y="4483894"/>
            <a:ext cx="3799284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闹钟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铃声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一响，我就立马起床了。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3332560" y="4013598"/>
            <a:ext cx="81081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笔顺：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076700" y="4115991"/>
            <a:ext cx="2864644" cy="26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9" name="图片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443288" y="2128838"/>
            <a:ext cx="1612106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ntr" presetSubtype="0" fill="hold" grpId="4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  <p:bldP spid="27" grpId="2"/>
      <p:bldP spid="28" grpId="3" animBg="1"/>
      <p:bldP spid="29" grpId="4" animBg="1"/>
      <p:bldP spid="19" grpId="5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3295" y="151209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我会写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3002757" y="1666875"/>
            <a:ext cx="456010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8" name="组合 4"/>
          <p:cNvGrpSpPr/>
          <p:nvPr/>
        </p:nvGrpSpPr>
        <p:grpSpPr>
          <a:xfrm>
            <a:off x="5681662" y="2394348"/>
            <a:ext cx="1415654" cy="1512094"/>
            <a:chOff x="317986" y="1618972"/>
            <a:chExt cx="1887710" cy="2016746"/>
          </a:xfrm>
        </p:grpSpPr>
        <p:pic>
          <p:nvPicPr>
            <p:cNvPr id="30724" name="图片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5" name="TextBox 4"/>
            <p:cNvSpPr txBox="1">
              <a:spLocks noChangeArrowheads="1"/>
            </p:cNvSpPr>
            <p:nvPr/>
          </p:nvSpPr>
          <p:spPr bwMode="auto">
            <a:xfrm>
              <a:off x="367370" y="1618972"/>
              <a:ext cx="1838326" cy="1969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身</a:t>
              </a:r>
              <a:endParaRPr lang="zh-CN" altLang="en-US" sz="9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863828" y="1868091"/>
            <a:ext cx="1220470" cy="6223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shēn</a:t>
            </a:r>
            <a:endParaRPr lang="zh-CN" altLang="en-US" sz="36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43825" y="2195512"/>
            <a:ext cx="1350169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shēn tǐ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  体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83104" y="3175397"/>
            <a:ext cx="1872853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shēn hòu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身  后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矩形 10"/>
          <p:cNvSpPr>
            <a:spLocks noChangeArrowheads="1"/>
          </p:cNvSpPr>
          <p:nvPr/>
        </p:nvSpPr>
        <p:spPr bwMode="auto">
          <a:xfrm>
            <a:off x="3377804" y="4530329"/>
            <a:ext cx="81081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造句：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矩形 10"/>
          <p:cNvSpPr>
            <a:spLocks noChangeArrowheads="1"/>
          </p:cNvSpPr>
          <p:nvPr/>
        </p:nvSpPr>
        <p:spPr bwMode="auto">
          <a:xfrm>
            <a:off x="4007644" y="4511279"/>
            <a:ext cx="3055144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工人叔叔的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身体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非常强壮。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3373042" y="4075510"/>
            <a:ext cx="81081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笔顺：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29088" y="4146948"/>
            <a:ext cx="2584847" cy="24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图片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52826" y="2266950"/>
            <a:ext cx="1327547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ntr" presetSubtype="0" fill="hold" grpId="4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  <p:bldP spid="27" grpId="2"/>
      <p:bldP spid="28" grpId="3" animBg="1"/>
      <p:bldP spid="29" grpId="4" animBg="1"/>
      <p:bldP spid="19" grpId="5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49955" y="145875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我会写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950369" y="1613298"/>
            <a:ext cx="454819" cy="17740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8" name="组合 4"/>
          <p:cNvGrpSpPr/>
          <p:nvPr/>
        </p:nvGrpSpPr>
        <p:grpSpPr>
          <a:xfrm>
            <a:off x="5761435" y="2437210"/>
            <a:ext cx="1415653" cy="1496615"/>
            <a:chOff x="317986" y="1639639"/>
            <a:chExt cx="1887710" cy="1996079"/>
          </a:xfrm>
        </p:grpSpPr>
        <p:pic>
          <p:nvPicPr>
            <p:cNvPr id="31748" name="图片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49" name="TextBox 4"/>
            <p:cNvSpPr txBox="1">
              <a:spLocks noChangeArrowheads="1"/>
            </p:cNvSpPr>
            <p:nvPr/>
          </p:nvSpPr>
          <p:spPr bwMode="auto">
            <a:xfrm>
              <a:off x="367371" y="1639639"/>
              <a:ext cx="1838325" cy="1969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体</a:t>
              </a:r>
              <a:endParaRPr lang="zh-CN" altLang="en-US" sz="9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140053" y="1888332"/>
            <a:ext cx="461645" cy="6223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tǐ</a:t>
            </a:r>
            <a:endParaRPr lang="zh-CN" altLang="en-US" sz="36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94997" y="3114675"/>
            <a:ext cx="2051447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shēn  tǐ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身  体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55706" y="2199085"/>
            <a:ext cx="2034779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tǐ   yù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体 育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矩形 10"/>
          <p:cNvSpPr>
            <a:spLocks noChangeArrowheads="1"/>
          </p:cNvSpPr>
          <p:nvPr/>
        </p:nvSpPr>
        <p:spPr bwMode="auto">
          <a:xfrm>
            <a:off x="3131344" y="4591050"/>
            <a:ext cx="810816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造句：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矩形 10"/>
          <p:cNvSpPr>
            <a:spLocks noChangeArrowheads="1"/>
          </p:cNvSpPr>
          <p:nvPr/>
        </p:nvSpPr>
        <p:spPr bwMode="auto">
          <a:xfrm>
            <a:off x="3806429" y="4589860"/>
            <a:ext cx="4412456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同学们上完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体育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课后，都会出一身汗。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3131344" y="4115992"/>
            <a:ext cx="810816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笔顺：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48100" y="4187429"/>
            <a:ext cx="3019425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图片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193256" y="2275285"/>
            <a:ext cx="2076450" cy="171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ntr" presetSubtype="0" fill="hold" grpId="4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  <p:bldP spid="27" grpId="2"/>
      <p:bldP spid="28" grpId="3" animBg="1"/>
      <p:bldP spid="29" grpId="4" animBg="1"/>
      <p:bldP spid="19" grpId="5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49955" y="140541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我会认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950369" y="1559719"/>
            <a:ext cx="454819" cy="177404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前凸带形 21"/>
          <p:cNvSpPr/>
          <p:nvPr/>
        </p:nvSpPr>
        <p:spPr>
          <a:xfrm>
            <a:off x="3274219" y="4088606"/>
            <a:ext cx="2513410" cy="604838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96702" y="4167188"/>
            <a:ext cx="1062038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noProof="1">
                <a:ln w="22225">
                  <a:noFill/>
                  <a:prstDash val="solid"/>
                </a:ln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做操</a:t>
            </a:r>
            <a:r>
              <a:rPr lang="zh-CN" altLang="en-US" sz="3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000" noProof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3000" noProof="1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前凸带形 22"/>
          <p:cNvSpPr/>
          <p:nvPr/>
        </p:nvSpPr>
        <p:spPr>
          <a:xfrm>
            <a:off x="6707982" y="4088606"/>
            <a:ext cx="2513410" cy="604838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584281" y="4167188"/>
            <a:ext cx="1463279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操场</a:t>
            </a:r>
            <a:r>
              <a:rPr lang="zh-CN" altLang="en-US" sz="3000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3000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775" name="TextBox 6"/>
          <p:cNvSpPr txBox="1">
            <a:spLocks noChangeArrowheads="1"/>
          </p:cNvSpPr>
          <p:nvPr/>
        </p:nvSpPr>
        <p:spPr bwMode="auto">
          <a:xfrm>
            <a:off x="3203972" y="2645569"/>
            <a:ext cx="976313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操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5651" y="2258616"/>
            <a:ext cx="73787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cāo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777" name="TextBox 6"/>
          <p:cNvSpPr txBox="1">
            <a:spLocks noChangeArrowheads="1"/>
          </p:cNvSpPr>
          <p:nvPr/>
        </p:nvSpPr>
        <p:spPr bwMode="auto">
          <a:xfrm>
            <a:off x="6179344" y="2645569"/>
            <a:ext cx="975122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场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03132" y="2284809"/>
            <a:ext cx="1184275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chǎng</a:t>
            </a:r>
            <a:endParaRPr lang="zh-CN" altLang="en-US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985023" y="2205038"/>
            <a:ext cx="1629965" cy="1649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34226" y="2258616"/>
            <a:ext cx="2364581" cy="1549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9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5" presetClass="entr" presetSubtype="0" fill="hold" grpId="5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9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5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ntr" presetSubtype="0" fill="hold" grpId="9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8" animBg="1"/>
      <p:bldP spid="20" grpId="53"/>
      <p:bldP spid="23" grpId="54" animBg="1"/>
      <p:bldP spid="24" grpId="91"/>
      <p:bldP spid="10" grpId="92"/>
      <p:bldP spid="14" grpId="9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9945" y="145875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我会认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869407" y="1613298"/>
            <a:ext cx="456010" cy="17740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前凸带形 21"/>
          <p:cNvSpPr/>
          <p:nvPr/>
        </p:nvSpPr>
        <p:spPr>
          <a:xfrm>
            <a:off x="3140869" y="4195763"/>
            <a:ext cx="2513410" cy="603647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801666" y="4274344"/>
            <a:ext cx="128944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拔萝卜</a:t>
            </a:r>
            <a:endParaRPr lang="zh-CN" altLang="en-US" sz="3000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前凸带形 22"/>
          <p:cNvSpPr/>
          <p:nvPr/>
        </p:nvSpPr>
        <p:spPr>
          <a:xfrm>
            <a:off x="6574631" y="4195763"/>
            <a:ext cx="2513410" cy="603647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181850" y="4274344"/>
            <a:ext cx="1463279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踢毽子</a:t>
            </a:r>
            <a:endParaRPr lang="zh-CN" altLang="en-US" sz="3000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9" name="TextBox 6"/>
          <p:cNvSpPr txBox="1">
            <a:spLocks noChangeArrowheads="1"/>
          </p:cNvSpPr>
          <p:nvPr/>
        </p:nvSpPr>
        <p:spPr bwMode="auto">
          <a:xfrm>
            <a:off x="3178969" y="2863454"/>
            <a:ext cx="976313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拔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4232" y="2391966"/>
            <a:ext cx="56007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bá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801" name="TextBox 6"/>
          <p:cNvSpPr txBox="1">
            <a:spLocks noChangeArrowheads="1"/>
          </p:cNvSpPr>
          <p:nvPr/>
        </p:nvSpPr>
        <p:spPr bwMode="auto">
          <a:xfrm>
            <a:off x="6336507" y="2811067"/>
            <a:ext cx="975122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踢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5347" y="2428876"/>
            <a:ext cx="38100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tī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155282" y="2158604"/>
            <a:ext cx="1940719" cy="1787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03269" y="2382442"/>
            <a:ext cx="2265760" cy="156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9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5" presetClass="entr" presetSubtype="0" fill="hold" grpId="5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9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5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ntr" presetSubtype="0" fill="hold" grpId="9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8" animBg="1"/>
      <p:bldP spid="20" grpId="53"/>
      <p:bldP spid="23" grpId="54" animBg="1"/>
      <p:bldP spid="24" grpId="91"/>
      <p:bldP spid="10" grpId="92"/>
      <p:bldP spid="14" grpId="9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6625" y="153876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我会认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976563" y="1693068"/>
            <a:ext cx="454819" cy="177404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前凸带形 21"/>
          <p:cNvSpPr/>
          <p:nvPr/>
        </p:nvSpPr>
        <p:spPr>
          <a:xfrm>
            <a:off x="3381375" y="4221956"/>
            <a:ext cx="2513410" cy="604838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202906" y="4300538"/>
            <a:ext cx="106203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铃铛</a:t>
            </a:r>
            <a:r>
              <a:rPr lang="zh-CN" altLang="en-US" sz="3000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3000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前凸带形 22"/>
          <p:cNvSpPr/>
          <p:nvPr/>
        </p:nvSpPr>
        <p:spPr>
          <a:xfrm>
            <a:off x="6815138" y="4221956"/>
            <a:ext cx="2513410" cy="604838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37145" y="4300537"/>
            <a:ext cx="1463040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noProof="1">
                <a:ln w="22225">
                  <a:noFill/>
                  <a:prstDash val="solid"/>
                </a:ln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炎热</a:t>
            </a:r>
            <a:r>
              <a:rPr lang="zh-CN" altLang="en-US" sz="3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000" noProof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3000" noProof="1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823" name="TextBox 6"/>
          <p:cNvSpPr txBox="1">
            <a:spLocks noChangeArrowheads="1"/>
          </p:cNvSpPr>
          <p:nvPr/>
        </p:nvSpPr>
        <p:spPr bwMode="auto">
          <a:xfrm>
            <a:off x="3438525" y="2889648"/>
            <a:ext cx="976313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铃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8526" y="2418160"/>
            <a:ext cx="790575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líng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825" name="TextBox 6"/>
          <p:cNvSpPr txBox="1">
            <a:spLocks noChangeArrowheads="1"/>
          </p:cNvSpPr>
          <p:nvPr/>
        </p:nvSpPr>
        <p:spPr bwMode="auto">
          <a:xfrm>
            <a:off x="6577013" y="2837260"/>
            <a:ext cx="975122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7272" y="2418160"/>
            <a:ext cx="480695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rè</a:t>
            </a:r>
            <a:endParaRPr lang="en-US" altLang="zh-CN" sz="27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414837" y="2341960"/>
            <a:ext cx="1528763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182" y="2185511"/>
            <a:ext cx="1732598" cy="1735455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9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5" presetClass="entr" presetSubtype="0" fill="hold" grpId="5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9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5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ntr" presetSubtype="0" fill="hold" grpId="9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8" animBg="1"/>
      <p:bldP spid="20" grpId="53"/>
      <p:bldP spid="23" grpId="54" animBg="1"/>
      <p:bldP spid="24" grpId="91"/>
      <p:bldP spid="10" grpId="92"/>
      <p:bldP spid="14" grpId="9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96615" y="153876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我会认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896791" y="1693068"/>
            <a:ext cx="454819" cy="177404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前凸带形 21"/>
          <p:cNvSpPr/>
          <p:nvPr/>
        </p:nvSpPr>
        <p:spPr>
          <a:xfrm>
            <a:off x="3088482" y="4249341"/>
            <a:ext cx="2512219" cy="603647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910012" y="4326732"/>
            <a:ext cx="106203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热闹</a:t>
            </a:r>
            <a:r>
              <a:rPr lang="zh-CN" altLang="en-US" sz="3000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3000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前凸带形 22"/>
          <p:cNvSpPr/>
          <p:nvPr/>
        </p:nvSpPr>
        <p:spPr>
          <a:xfrm>
            <a:off x="6522244" y="4249341"/>
            <a:ext cx="2512219" cy="603647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343775" y="4326732"/>
            <a:ext cx="1463279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锻炼</a:t>
            </a:r>
            <a:endParaRPr lang="zh-CN" altLang="en-US" sz="3000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847" name="TextBox 6"/>
          <p:cNvSpPr txBox="1">
            <a:spLocks noChangeArrowheads="1"/>
          </p:cNvSpPr>
          <p:nvPr/>
        </p:nvSpPr>
        <p:spPr bwMode="auto">
          <a:xfrm>
            <a:off x="2969419" y="2915842"/>
            <a:ext cx="976313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闹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8482" y="2533650"/>
            <a:ext cx="782955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nào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849" name="TextBox 6"/>
          <p:cNvSpPr txBox="1">
            <a:spLocks noChangeArrowheads="1"/>
          </p:cNvSpPr>
          <p:nvPr/>
        </p:nvSpPr>
        <p:spPr bwMode="auto">
          <a:xfrm>
            <a:off x="6444853" y="2863454"/>
            <a:ext cx="975122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锻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15076" y="2444353"/>
            <a:ext cx="1007745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duàn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910013" y="2393157"/>
            <a:ext cx="2105025" cy="152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72338" y="2212181"/>
            <a:ext cx="2007394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9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5" presetClass="entr" presetSubtype="0" fill="hold" grpId="5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9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5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ntr" presetSubtype="0" fill="hold" grpId="9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8" animBg="1"/>
      <p:bldP spid="20" grpId="53"/>
      <p:bldP spid="23" grpId="54" animBg="1"/>
      <p:bldP spid="24" grpId="91"/>
      <p:bldP spid="10" grpId="92"/>
      <p:bldP spid="14" grpId="9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635" y="153876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我会认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3056335" y="1693068"/>
            <a:ext cx="456009" cy="177404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前凸带形 22"/>
          <p:cNvSpPr/>
          <p:nvPr/>
        </p:nvSpPr>
        <p:spPr>
          <a:xfrm>
            <a:off x="5524500" y="4195763"/>
            <a:ext cx="2512219" cy="603647"/>
          </a:xfrm>
          <a:prstGeom prst="ribbon">
            <a:avLst/>
          </a:prstGeom>
          <a:pattFill prst="pct30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 w="12700" cmpd="sng">
            <a:solidFill>
              <a:srgbClr val="4DE5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46031" y="4273391"/>
            <a:ext cx="1463040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noProof="1">
                <a:ln w="22225">
                  <a:noFill/>
                  <a:prstDash val="solid"/>
                </a:ln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炼丹</a:t>
            </a:r>
            <a:r>
              <a:rPr lang="zh-CN" altLang="en-US" sz="3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000" noProof="1">
                <a:solidFill>
                  <a:srgbClr val="FB613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3000" noProof="1">
              <a:solidFill>
                <a:srgbClr val="FB6138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869" name="TextBox 6"/>
          <p:cNvSpPr txBox="1">
            <a:spLocks noChangeArrowheads="1"/>
          </p:cNvSpPr>
          <p:nvPr/>
        </p:nvSpPr>
        <p:spPr bwMode="auto">
          <a:xfrm>
            <a:off x="5910262" y="2755107"/>
            <a:ext cx="976313" cy="7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炼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9547" y="2311003"/>
            <a:ext cx="76073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liàn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42085" y="2389585"/>
            <a:ext cx="2063353" cy="2184082"/>
            <a:chOff x="340" y="2268"/>
            <a:chExt cx="4334" cy="4586"/>
          </a:xfrm>
        </p:grpSpPr>
        <p:pic>
          <p:nvPicPr>
            <p:cNvPr id="36872" name="图片 1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40" y="4673"/>
              <a:ext cx="2929" cy="2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>
            <a:xfrm>
              <a:off x="1185" y="2268"/>
              <a:ext cx="3489" cy="2200"/>
            </a:xfrm>
            <a:prstGeom prst="cloudCallout">
              <a:avLst/>
            </a:prstGeom>
            <a:noFill/>
            <a:ln>
              <a:solidFill>
                <a:srgbClr val="00B0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6874" name="文本框 6"/>
            <p:cNvSpPr txBox="1">
              <a:spLocks noChangeArrowheads="1"/>
            </p:cNvSpPr>
            <p:nvPr/>
          </p:nvSpPr>
          <p:spPr bwMode="auto">
            <a:xfrm>
              <a:off x="1398" y="2590"/>
              <a:ext cx="3276" cy="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300">
                  <a:solidFill>
                    <a:srgbClr val="00B05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</a:t>
              </a:r>
              <a:r>
                <a:rPr lang="zh-CN" altLang="en-US" sz="2300" b="1">
                  <a:solidFill>
                    <a:srgbClr val="F3653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你们都认</a:t>
              </a:r>
              <a:endParaRPr lang="zh-CN" altLang="en-US" sz="2300" b="1">
                <a:solidFill>
                  <a:srgbClr val="F3653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r>
                <a:rPr lang="zh-CN" altLang="en-US" sz="2300" b="1">
                  <a:solidFill>
                    <a:srgbClr val="F3653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全了吗？</a:t>
              </a:r>
              <a:endParaRPr lang="zh-CN" altLang="en-US" sz="2300" b="1">
                <a:solidFill>
                  <a:srgbClr val="F3653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03281" y="2151460"/>
            <a:ext cx="1885950" cy="183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5" presetClass="entr" presetSubtype="0" fill="hold" grpId="3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37"/>
      <p:bldP spid="10" grpId="38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剪去对角 10"/>
          <p:cNvSpPr/>
          <p:nvPr/>
        </p:nvSpPr>
        <p:spPr>
          <a:xfrm>
            <a:off x="2228850" y="1037590"/>
            <a:ext cx="7734300" cy="3983355"/>
          </a:xfrm>
          <a:prstGeom prst="snip2DiagRect">
            <a:avLst>
              <a:gd name="adj1" fmla="val 0"/>
              <a:gd name="adj2" fmla="val 11242"/>
            </a:avLst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1" name="wave_166892"/>
          <p:cNvSpPr>
            <a:spLocks noChangeAspect="1"/>
          </p:cNvSpPr>
          <p:nvPr/>
        </p:nvSpPr>
        <p:spPr bwMode="auto">
          <a:xfrm>
            <a:off x="612560" y="5984492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wave_166892"/>
          <p:cNvSpPr>
            <a:spLocks noChangeAspect="1"/>
          </p:cNvSpPr>
          <p:nvPr/>
        </p:nvSpPr>
        <p:spPr bwMode="auto">
          <a:xfrm>
            <a:off x="11168672" y="671713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3735" y="1538605"/>
            <a:ext cx="82708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《</a:t>
            </a:r>
            <a:r>
              <a:rPr lang="en-US" altLang="zh-CN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03</a:t>
            </a:r>
            <a:r>
              <a:rPr lang="zh-CN" altLang="en-US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》</a:t>
            </a:r>
            <a:endParaRPr lang="zh-CN" altLang="en-US" sz="66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5" name="PA-文本框 88"/>
          <p:cNvSpPr txBox="1"/>
          <p:nvPr>
            <p:custDataLst>
              <p:tags r:id="rId1"/>
            </p:custDataLst>
          </p:nvPr>
        </p:nvSpPr>
        <p:spPr>
          <a:xfrm>
            <a:off x="3229610" y="2854325"/>
            <a:ext cx="5825490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94690">
              <a:lnSpc>
                <a:spcPct val="100000"/>
              </a:lnSpc>
              <a:defRPr/>
            </a:pPr>
            <a:r>
              <a:rPr lang="zh-CN" altLang="en-US" sz="8000" dirty="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+mn-ea"/>
                <a:sym typeface="+mn-lt"/>
              </a:rPr>
              <a:t>整体感知</a:t>
            </a:r>
            <a:endParaRPr lang="zh-CN" altLang="en-US" sz="8000" dirty="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00020" y="4193540"/>
            <a:ext cx="6520180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Click here to enter your text and change the color or size of the text. Insert the data text icon, change the picture, and have a good time.contents</a:t>
            </a:r>
            <a:endParaRPr lang="zh-CN" altLang="en-US" sz="1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1" animBg="1"/>
      <p:bldP spid="33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3285" y="1511617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922985" y="1666875"/>
            <a:ext cx="456009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891" name="矩形 9"/>
          <p:cNvSpPr>
            <a:spLocks noChangeArrowheads="1"/>
          </p:cNvSpPr>
          <p:nvPr/>
        </p:nvSpPr>
        <p:spPr bwMode="auto">
          <a:xfrm>
            <a:off x="3423048" y="2051447"/>
            <a:ext cx="590788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请同学们一边听课文朗读，一边圈出课文中提到的体育活动。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423048" y="2949178"/>
            <a:ext cx="1234678" cy="1405415"/>
            <a:chOff x="851" y="3441"/>
            <a:chExt cx="2594" cy="2951"/>
          </a:xfrm>
        </p:grpSpPr>
        <p:sp>
          <p:nvSpPr>
            <p:cNvPr id="37893" name="矩形 11"/>
            <p:cNvSpPr>
              <a:spLocks noChangeArrowheads="1"/>
            </p:cNvSpPr>
            <p:nvPr/>
          </p:nvSpPr>
          <p:spPr bwMode="auto">
            <a:xfrm>
              <a:off x="964" y="3875"/>
              <a:ext cx="1942" cy="2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打  球   </a:t>
              </a:r>
              <a:endPara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851" y="3441"/>
              <a:ext cx="2594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kumimoji="0" lang="en-US" altLang="zh-CN" b="1" err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dǎ qiú</a:t>
              </a:r>
              <a:endParaRPr kumimoji="0" lang="en-US" altLang="zh-CN" b="1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56660" y="2963466"/>
            <a:ext cx="1122759" cy="1418053"/>
            <a:chOff x="5542" y="3471"/>
            <a:chExt cx="2356" cy="2975"/>
          </a:xfrm>
        </p:grpSpPr>
        <p:sp>
          <p:nvSpPr>
            <p:cNvPr id="37896" name="文本框 10"/>
            <p:cNvSpPr txBox="1">
              <a:spLocks noChangeArrowheads="1"/>
            </p:cNvSpPr>
            <p:nvPr/>
          </p:nvSpPr>
          <p:spPr bwMode="auto">
            <a:xfrm>
              <a:off x="5542" y="3931"/>
              <a:ext cx="2356" cy="2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拔    河  </a:t>
              </a:r>
              <a:r>
                <a:rPr lang="zh-CN" altLang="en-US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5597" y="3471"/>
              <a:ext cx="2301" cy="2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bá </a:t>
              </a:r>
              <a:r>
                <a:rPr lang="en-US" altLang="zh-CN" b="1" smtClean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hé</a:t>
              </a:r>
              <a:endParaRPr lang="en-US" altLang="zh-CN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58100" y="2909889"/>
            <a:ext cx="1695450" cy="1076189"/>
            <a:chOff x="9743" y="3358"/>
            <a:chExt cx="3560" cy="2261"/>
          </a:xfrm>
        </p:grpSpPr>
        <p:sp>
          <p:nvSpPr>
            <p:cNvPr id="37899" name="文本框 13"/>
            <p:cNvSpPr txBox="1">
              <a:spLocks noChangeArrowheads="1"/>
            </p:cNvSpPr>
            <p:nvPr/>
          </p:nvSpPr>
          <p:spPr bwMode="auto">
            <a:xfrm>
              <a:off x="9904" y="3818"/>
              <a:ext cx="3067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拍  皮  球</a:t>
              </a:r>
              <a:endPara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9743" y="3358"/>
              <a:ext cx="3560" cy="2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b="1" smtClean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pāi pí qiú </a:t>
              </a:r>
              <a:endParaRPr lang="en-US" altLang="zh-CN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3270" y="3746182"/>
            <a:ext cx="1474470" cy="1258253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870" y="3840480"/>
            <a:ext cx="2156460" cy="107013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300" y="3712369"/>
            <a:ext cx="1595914" cy="1253014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剪去对角 10"/>
          <p:cNvSpPr/>
          <p:nvPr/>
        </p:nvSpPr>
        <p:spPr>
          <a:xfrm>
            <a:off x="2228850" y="1037590"/>
            <a:ext cx="7734300" cy="3983355"/>
          </a:xfrm>
          <a:prstGeom prst="snip2DiagRect">
            <a:avLst>
              <a:gd name="adj1" fmla="val 0"/>
              <a:gd name="adj2" fmla="val 11242"/>
            </a:avLst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1" name="wave_166892"/>
          <p:cNvSpPr>
            <a:spLocks noChangeAspect="1"/>
          </p:cNvSpPr>
          <p:nvPr/>
        </p:nvSpPr>
        <p:spPr bwMode="auto">
          <a:xfrm>
            <a:off x="612560" y="5984492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wave_166892"/>
          <p:cNvSpPr>
            <a:spLocks noChangeAspect="1"/>
          </p:cNvSpPr>
          <p:nvPr/>
        </p:nvSpPr>
        <p:spPr bwMode="auto">
          <a:xfrm>
            <a:off x="11168672" y="671713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60245" y="1264285"/>
            <a:ext cx="82708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《目录》</a:t>
            </a:r>
            <a:endParaRPr lang="zh-CN" altLang="en-US" sz="96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47477" y="3071680"/>
            <a:ext cx="3184472" cy="715314"/>
            <a:chOff x="3736121" y="2462817"/>
            <a:chExt cx="3528279" cy="792542"/>
          </a:xfrm>
        </p:grpSpPr>
        <p:grpSp>
          <p:nvGrpSpPr>
            <p:cNvPr id="14" name="组合 13"/>
            <p:cNvGrpSpPr/>
            <p:nvPr/>
          </p:nvGrpSpPr>
          <p:grpSpPr>
            <a:xfrm>
              <a:off x="3736121" y="2583520"/>
              <a:ext cx="3528279" cy="551134"/>
              <a:chOff x="3736121" y="2583520"/>
              <a:chExt cx="3528279" cy="551134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736121" y="2605809"/>
                <a:ext cx="506557" cy="506557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gradFill flip="none" rotWithShape="1">
                      <a:gsLst>
                        <a:gs pos="0">
                          <a:srgbClr val="4A4AE7"/>
                        </a:gs>
                        <a:gs pos="70000">
                          <a:srgbClr val="1F1FCF"/>
                        </a:gs>
                      </a:gsLst>
                      <a:lin ang="5400000" scaled="1"/>
                      <a:tileRect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H="1">
                <a:off x="4423324" y="2583520"/>
                <a:ext cx="0" cy="5511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PA-文本框 88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4603972" y="2643644"/>
                <a:ext cx="2660428" cy="408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94690">
                  <a:lnSpc>
                    <a:spcPct val="100000"/>
                  </a:lnSpc>
                  <a:defRPr/>
                </a:pPr>
                <a:r>
                  <a:rPr lang="zh-CN" altLang="en-US" sz="2400" dirty="0"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新课导入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" panose="020B0500000000000000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3736121" y="2462817"/>
              <a:ext cx="3360940" cy="792542"/>
              <a:chOff x="3124200" y="2301875"/>
              <a:chExt cx="6868910" cy="1114425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3124200" y="2301875"/>
                <a:ext cx="68689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3124200" y="3416300"/>
                <a:ext cx="68689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2747477" y="4330250"/>
            <a:ext cx="3184472" cy="715314"/>
            <a:chOff x="3736121" y="2462817"/>
            <a:chExt cx="3528279" cy="792542"/>
          </a:xfrm>
        </p:grpSpPr>
        <p:grpSp>
          <p:nvGrpSpPr>
            <p:cNvPr id="38" name="组合 37"/>
            <p:cNvGrpSpPr/>
            <p:nvPr/>
          </p:nvGrpSpPr>
          <p:grpSpPr>
            <a:xfrm>
              <a:off x="3736121" y="2583520"/>
              <a:ext cx="3528279" cy="551134"/>
              <a:chOff x="3736121" y="2583520"/>
              <a:chExt cx="3528279" cy="55113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736121" y="2605809"/>
                <a:ext cx="506557" cy="506557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gradFill flip="none" rotWithShape="1">
                      <a:gsLst>
                        <a:gs pos="0">
                          <a:srgbClr val="4A4AE7"/>
                        </a:gs>
                        <a:gs pos="70000">
                          <a:srgbClr val="1F1FCF"/>
                        </a:gs>
                      </a:gsLst>
                      <a:lin ang="5400000" scaled="1"/>
                      <a:tileRect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 flipH="1">
                <a:off x="4423324" y="2583520"/>
                <a:ext cx="0" cy="5511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PA-文本框 88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603972" y="2643644"/>
                <a:ext cx="2660428" cy="408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94690">
                  <a:lnSpc>
                    <a:spcPct val="100000"/>
                  </a:lnSpc>
                  <a:defRPr/>
                </a:pPr>
                <a:r>
                  <a:rPr lang="zh-CN" altLang="en-US" sz="2400"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新知讲解</a:t>
                </a:r>
                <a:endPara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" panose="020B0500000000000000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736121" y="2462817"/>
              <a:ext cx="3360940" cy="792542"/>
              <a:chOff x="3124200" y="2301875"/>
              <a:chExt cx="6868910" cy="1114425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3124200" y="2301875"/>
                <a:ext cx="68689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3124200" y="3416300"/>
                <a:ext cx="68689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/>
          <p:cNvGrpSpPr/>
          <p:nvPr/>
        </p:nvGrpSpPr>
        <p:grpSpPr>
          <a:xfrm>
            <a:off x="6545412" y="3025325"/>
            <a:ext cx="3184472" cy="715314"/>
            <a:chOff x="3736121" y="2462817"/>
            <a:chExt cx="3528279" cy="792542"/>
          </a:xfrm>
        </p:grpSpPr>
        <p:grpSp>
          <p:nvGrpSpPr>
            <p:cNvPr id="54" name="组合 53"/>
            <p:cNvGrpSpPr/>
            <p:nvPr/>
          </p:nvGrpSpPr>
          <p:grpSpPr>
            <a:xfrm>
              <a:off x="3736121" y="2583520"/>
              <a:ext cx="3528279" cy="551134"/>
              <a:chOff x="3736121" y="2583520"/>
              <a:chExt cx="3528279" cy="551134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736121" y="2605809"/>
                <a:ext cx="506557" cy="506557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gradFill flip="none" rotWithShape="1">
                      <a:gsLst>
                        <a:gs pos="0">
                          <a:srgbClr val="4A4AE7"/>
                        </a:gs>
                        <a:gs pos="70000">
                          <a:srgbClr val="1F1FCF"/>
                        </a:gs>
                      </a:gsLst>
                      <a:lin ang="5400000" scaled="1"/>
                      <a:tileRect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H="1">
                <a:off x="4423324" y="2583520"/>
                <a:ext cx="0" cy="5511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PA-文本框 8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603972" y="2643644"/>
                <a:ext cx="2660428" cy="408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94690">
                  <a:lnSpc>
                    <a:spcPct val="100000"/>
                  </a:lnSpc>
                  <a:defRPr/>
                </a:pPr>
                <a:r>
                  <a:rPr lang="zh-CN" altLang="en-US" sz="2400"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整体感知</a:t>
                </a:r>
                <a:endPara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" panose="020B0500000000000000" pitchFamily="34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3736121" y="2462817"/>
              <a:ext cx="3360940" cy="792542"/>
              <a:chOff x="3124200" y="2301875"/>
              <a:chExt cx="6868910" cy="1114425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3124200" y="2301875"/>
                <a:ext cx="68689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3124200" y="3416300"/>
                <a:ext cx="68689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64"/>
          <p:cNvGrpSpPr/>
          <p:nvPr/>
        </p:nvGrpSpPr>
        <p:grpSpPr>
          <a:xfrm>
            <a:off x="6545412" y="4283895"/>
            <a:ext cx="3184472" cy="715314"/>
            <a:chOff x="3736121" y="2462817"/>
            <a:chExt cx="3528279" cy="792542"/>
          </a:xfrm>
        </p:grpSpPr>
        <p:grpSp>
          <p:nvGrpSpPr>
            <p:cNvPr id="66" name="组合 65"/>
            <p:cNvGrpSpPr/>
            <p:nvPr/>
          </p:nvGrpSpPr>
          <p:grpSpPr>
            <a:xfrm>
              <a:off x="3736121" y="2583520"/>
              <a:ext cx="3528279" cy="551134"/>
              <a:chOff x="3736121" y="2583520"/>
              <a:chExt cx="3528279" cy="551134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736121" y="2605809"/>
                <a:ext cx="506557" cy="506557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gradFill flip="none" rotWithShape="1">
                      <a:gsLst>
                        <a:gs pos="0">
                          <a:srgbClr val="4A4AE7"/>
                        </a:gs>
                        <a:gs pos="70000">
                          <a:srgbClr val="1F1FCF"/>
                        </a:gs>
                      </a:gsLst>
                      <a:lin ang="5400000" scaled="1"/>
                      <a:tileRect/>
                    </a:gra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 flipH="1">
                <a:off x="4423324" y="2583520"/>
                <a:ext cx="0" cy="5511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PA-文本框 8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4603972" y="2643644"/>
                <a:ext cx="2660428" cy="4087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94690">
                  <a:lnSpc>
                    <a:spcPct val="100000"/>
                  </a:lnSpc>
                  <a:defRPr/>
                </a:pPr>
                <a:r>
                  <a:rPr lang="zh-CN" altLang="en-US" sz="2400"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拓展延伸</a:t>
                </a:r>
                <a:endPara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" panose="020B0500000000000000" pitchFamily="34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36121" y="2462817"/>
              <a:ext cx="3360940" cy="792542"/>
              <a:chOff x="3124200" y="2301875"/>
              <a:chExt cx="6868910" cy="1114425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3124200" y="2301875"/>
                <a:ext cx="68689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3124200" y="3416300"/>
                <a:ext cx="68689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96615" y="1591627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896791" y="1746648"/>
            <a:ext cx="454819" cy="17740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8915" name="组合 9"/>
          <p:cNvGrpSpPr/>
          <p:nvPr/>
        </p:nvGrpSpPr>
        <p:grpSpPr>
          <a:xfrm>
            <a:off x="3418285" y="3017044"/>
            <a:ext cx="4558665" cy="691531"/>
            <a:chOff x="894" y="1954"/>
            <a:chExt cx="9572" cy="1451"/>
          </a:xfrm>
        </p:grpSpPr>
        <p:sp>
          <p:nvSpPr>
            <p:cNvPr id="38916" name="矩形 11"/>
            <p:cNvSpPr>
              <a:spLocks noChangeArrowheads="1"/>
            </p:cNvSpPr>
            <p:nvPr/>
          </p:nvSpPr>
          <p:spPr bwMode="auto">
            <a:xfrm>
              <a:off x="894" y="1954"/>
              <a:ext cx="1942" cy="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打</a:t>
              </a:r>
              <a:r>
                <a:rPr lang="zh-CN" altLang="en-US" sz="26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球   </a:t>
              </a:r>
              <a:endParaRPr lang="zh-CN" altLang="en-US" sz="26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8917" name="文本框 10"/>
            <p:cNvSpPr txBox="1">
              <a:spLocks noChangeArrowheads="1"/>
            </p:cNvSpPr>
            <p:nvPr/>
          </p:nvSpPr>
          <p:spPr bwMode="auto">
            <a:xfrm>
              <a:off x="4354" y="1954"/>
              <a:ext cx="2356" cy="14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拔</a:t>
              </a:r>
              <a:r>
                <a:rPr lang="zh-CN" altLang="en-US" sz="26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河</a:t>
              </a:r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 </a:t>
              </a:r>
              <a:r>
                <a:rPr lang="zh-CN" altLang="en-US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8918" name="文本框 13"/>
            <p:cNvSpPr txBox="1">
              <a:spLocks noChangeArrowheads="1"/>
            </p:cNvSpPr>
            <p:nvPr/>
          </p:nvSpPr>
          <p:spPr bwMode="auto">
            <a:xfrm>
              <a:off x="8002" y="1954"/>
              <a:ext cx="2464" cy="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拍</a:t>
              </a:r>
              <a:r>
                <a:rPr lang="zh-CN" altLang="en-US" sz="26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皮球</a:t>
              </a:r>
              <a:endParaRPr lang="zh-CN" altLang="en-US" sz="26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495324" y="3822383"/>
            <a:ext cx="2612231" cy="4686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cmpd="dbl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600" noProof="1">
                <a:ln>
                  <a:solidFill>
                    <a:srgbClr val="FE34B0"/>
                  </a:solidFill>
                </a:ln>
                <a:solidFill>
                  <a:srgbClr val="FE34B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偏旁都是</a:t>
            </a:r>
            <a:r>
              <a:rPr lang="en-US" altLang="zh-CN" sz="2600" noProof="1">
                <a:ln>
                  <a:solidFill>
                    <a:srgbClr val="FE34B0"/>
                  </a:solidFill>
                </a:ln>
                <a:solidFill>
                  <a:srgbClr val="FE34B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600" noProof="1">
                <a:ln>
                  <a:solidFill>
                    <a:srgbClr val="FE34B0"/>
                  </a:solidFill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扌</a:t>
            </a:r>
            <a:r>
              <a:rPr lang="en-US" altLang="zh-CN" sz="2600" noProof="1">
                <a:ln>
                  <a:solidFill>
                    <a:srgbClr val="FE34B0"/>
                  </a:solidFill>
                </a:ln>
                <a:solidFill>
                  <a:srgbClr val="FE34B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endParaRPr lang="en-US" altLang="zh-CN" sz="2600" noProof="1">
              <a:ln>
                <a:solidFill>
                  <a:srgbClr val="FE34B0"/>
                </a:solidFill>
              </a:ln>
              <a:solidFill>
                <a:srgbClr val="FE34B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420574" y="4574381"/>
            <a:ext cx="5817235" cy="39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本组活动以用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手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为主，动词都是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提手旁</a:t>
            </a:r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“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扌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”。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43600" y="2126456"/>
            <a:ext cx="3300413" cy="1268016"/>
            <a:chOff x="7039" y="310"/>
            <a:chExt cx="6931" cy="2662"/>
          </a:xfrm>
        </p:grpSpPr>
        <p:pic>
          <p:nvPicPr>
            <p:cNvPr id="38922" name="图片 8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11062" y="310"/>
              <a:ext cx="2908" cy="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3" name="矩形 2"/>
            <p:cNvSpPr>
              <a:spLocks noChangeArrowheads="1"/>
            </p:cNvSpPr>
            <p:nvPr/>
          </p:nvSpPr>
          <p:spPr bwMode="auto">
            <a:xfrm>
              <a:off x="7039" y="923"/>
              <a:ext cx="4305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你发现了什么？</a:t>
              </a:r>
              <a:endPara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7039" y="865"/>
              <a:ext cx="4023" cy="875"/>
            </a:xfrm>
            <a:prstGeom prst="wedgeRoundRectCallout">
              <a:avLst>
                <a:gd name="adj1" fmla="val 56934"/>
                <a:gd name="adj2" fmla="val -29718"/>
                <a:gd name="adj3" fmla="val 16667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16605" y="1431607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817019" y="1587103"/>
            <a:ext cx="454819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39678" y="2288382"/>
            <a:ext cx="1398984" cy="894887"/>
            <a:chOff x="817" y="1942"/>
            <a:chExt cx="2937" cy="1878"/>
          </a:xfrm>
        </p:grpSpPr>
        <p:sp>
          <p:nvSpPr>
            <p:cNvPr id="39940" name="文本框 5"/>
            <p:cNvSpPr txBox="1">
              <a:spLocks noChangeArrowheads="1"/>
            </p:cNvSpPr>
            <p:nvPr/>
          </p:nvSpPr>
          <p:spPr bwMode="auto">
            <a:xfrm>
              <a:off x="1153" y="2854"/>
              <a:ext cx="2426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跳    高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817" y="1942"/>
              <a:ext cx="2937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20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tiào gāo</a:t>
              </a:r>
              <a:endPara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448299" y="2265760"/>
            <a:ext cx="1360893" cy="894887"/>
            <a:chOff x="5664" y="1894"/>
            <a:chExt cx="2857" cy="1878"/>
          </a:xfrm>
        </p:grpSpPr>
        <p:sp>
          <p:nvSpPr>
            <p:cNvPr id="39943" name="文本框 6"/>
            <p:cNvSpPr txBox="1">
              <a:spLocks noChangeArrowheads="1"/>
            </p:cNvSpPr>
            <p:nvPr/>
          </p:nvSpPr>
          <p:spPr bwMode="auto">
            <a:xfrm>
              <a:off x="5904" y="2806"/>
              <a:ext cx="2617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跑    步 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5664" y="1894"/>
              <a:ext cx="2762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20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pǎo  bù</a:t>
              </a:r>
              <a:endPara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61645" y="2234804"/>
            <a:ext cx="1554954" cy="926085"/>
            <a:chOff x="9891" y="1829"/>
            <a:chExt cx="3266" cy="1943"/>
          </a:xfrm>
        </p:grpSpPr>
        <p:sp>
          <p:nvSpPr>
            <p:cNvPr id="39946" name="文本框 7"/>
            <p:cNvSpPr txBox="1">
              <a:spLocks noChangeArrowheads="1"/>
            </p:cNvSpPr>
            <p:nvPr/>
          </p:nvSpPr>
          <p:spPr bwMode="auto">
            <a:xfrm>
              <a:off x="9899" y="2806"/>
              <a:ext cx="3258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踢  足   球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9891" y="1829"/>
              <a:ext cx="3251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tī </a:t>
              </a:r>
              <a:r>
                <a:rPr lang="en-US" altLang="zh-CN" sz="2400" b="1" smtClean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zú </a:t>
              </a: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qiú</a:t>
              </a:r>
              <a:endPara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900363" y="3271838"/>
            <a:ext cx="2193131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36369" y="3181350"/>
            <a:ext cx="1783556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167563" y="3243263"/>
            <a:ext cx="2118122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3285" y="1644967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922985" y="1800225"/>
            <a:ext cx="456009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0963" name="组合 9"/>
          <p:cNvGrpSpPr/>
          <p:nvPr/>
        </p:nvGrpSpPr>
        <p:grpSpPr>
          <a:xfrm>
            <a:off x="3525442" y="2857501"/>
            <a:ext cx="4558665" cy="691531"/>
            <a:chOff x="894" y="1954"/>
            <a:chExt cx="9572" cy="1451"/>
          </a:xfrm>
        </p:grpSpPr>
        <p:sp>
          <p:nvSpPr>
            <p:cNvPr id="40964" name="矩形 11"/>
            <p:cNvSpPr>
              <a:spLocks noChangeArrowheads="1"/>
            </p:cNvSpPr>
            <p:nvPr/>
          </p:nvSpPr>
          <p:spPr bwMode="auto">
            <a:xfrm>
              <a:off x="894" y="1954"/>
              <a:ext cx="1942" cy="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跳</a:t>
              </a:r>
              <a:r>
                <a:rPr lang="zh-CN" altLang="en-US" sz="26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高   </a:t>
              </a:r>
              <a:endParaRPr lang="zh-CN" altLang="en-US" sz="26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0965" name="文本框 10"/>
            <p:cNvSpPr txBox="1">
              <a:spLocks noChangeArrowheads="1"/>
            </p:cNvSpPr>
            <p:nvPr/>
          </p:nvSpPr>
          <p:spPr bwMode="auto">
            <a:xfrm>
              <a:off x="4354" y="1954"/>
              <a:ext cx="2356" cy="14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跑</a:t>
              </a:r>
              <a:r>
                <a:rPr lang="zh-CN" altLang="en-US" sz="26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步</a:t>
              </a:r>
              <a:r>
                <a:rPr lang="zh-CN" altLang="en-US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0966" name="文本框 13"/>
            <p:cNvSpPr txBox="1">
              <a:spLocks noChangeArrowheads="1"/>
            </p:cNvSpPr>
            <p:nvPr/>
          </p:nvSpPr>
          <p:spPr bwMode="auto">
            <a:xfrm>
              <a:off x="8002" y="1954"/>
              <a:ext cx="2464" cy="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踢</a:t>
              </a:r>
              <a:r>
                <a:rPr lang="zh-CN" altLang="en-US" sz="26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足球</a:t>
              </a:r>
              <a:endParaRPr lang="zh-CN" altLang="en-US" sz="26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49566" y="1966913"/>
            <a:ext cx="3301603" cy="1266825"/>
            <a:chOff x="7039" y="310"/>
            <a:chExt cx="6931" cy="2662"/>
          </a:xfrm>
        </p:grpSpPr>
        <p:pic>
          <p:nvPicPr>
            <p:cNvPr id="40968" name="图片 8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11062" y="310"/>
              <a:ext cx="2908" cy="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9" name="矩形 2"/>
            <p:cNvSpPr>
              <a:spLocks noChangeArrowheads="1"/>
            </p:cNvSpPr>
            <p:nvPr/>
          </p:nvSpPr>
          <p:spPr bwMode="auto">
            <a:xfrm>
              <a:off x="7039" y="923"/>
              <a:ext cx="4303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你发现了什么？</a:t>
              </a:r>
              <a:endPara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7039" y="863"/>
              <a:ext cx="4024" cy="878"/>
            </a:xfrm>
            <a:prstGeom prst="wedgeRoundRectCallout">
              <a:avLst>
                <a:gd name="adj1" fmla="val 56934"/>
                <a:gd name="adj2" fmla="val -29718"/>
                <a:gd name="adj3" fmla="val 16667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01767" y="3688557"/>
            <a:ext cx="2612707" cy="491513"/>
            <a:chOff x="3999" y="4210"/>
            <a:chExt cx="5485" cy="1031"/>
          </a:xfrm>
        </p:grpSpPr>
        <p:sp>
          <p:nvSpPr>
            <p:cNvPr id="6" name="文本框 5"/>
            <p:cNvSpPr txBox="1"/>
            <p:nvPr/>
          </p:nvSpPr>
          <p:spPr>
            <a:xfrm>
              <a:off x="3999" y="4210"/>
              <a:ext cx="5485" cy="10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cmpd="dbl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600" noProof="1">
                  <a:ln>
                    <a:solidFill>
                      <a:srgbClr val="FE34B0"/>
                    </a:solidFill>
                  </a:ln>
                  <a:solidFill>
                    <a:srgbClr val="FE34B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偏旁都是</a:t>
              </a:r>
              <a:r>
                <a:rPr lang="en-US" altLang="zh-CN" sz="2600" noProof="1">
                  <a:ln>
                    <a:solidFill>
                      <a:srgbClr val="FE34B0"/>
                    </a:solidFill>
                  </a:ln>
                  <a:solidFill>
                    <a:srgbClr val="FE34B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“  ”</a:t>
              </a:r>
              <a:endParaRPr lang="en-US" altLang="zh-CN" sz="2600" noProof="1">
                <a:ln>
                  <a:solidFill>
                    <a:srgbClr val="FE34B0"/>
                  </a:solidFill>
                </a:ln>
                <a:solidFill>
                  <a:srgbClr val="FE34B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40973" name="Picture 13" descr="C:\Documents and Settings\Administrator\桌面\图片6.pn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7658" y="4259"/>
              <a:ext cx="585" cy="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3231356" y="4414840"/>
            <a:ext cx="5913838" cy="413830"/>
            <a:chOff x="1122" y="5790"/>
            <a:chExt cx="12417" cy="870"/>
          </a:xfrm>
        </p:grpSpPr>
        <p:sp>
          <p:nvSpPr>
            <p:cNvPr id="40975" name="文本框 6"/>
            <p:cNvSpPr txBox="1">
              <a:spLocks noChangeArrowheads="1"/>
            </p:cNvSpPr>
            <p:nvPr/>
          </p:nvSpPr>
          <p:spPr bwMode="auto">
            <a:xfrm>
              <a:off x="1122" y="5790"/>
              <a:ext cx="12417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本组活动以用</a:t>
              </a:r>
              <a:r>
                <a:rPr lang="zh-CN" altLang="en-US" sz="21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足</a:t>
              </a:r>
              <a:r>
                <a:rPr lang="zh-CN" altLang="en-US" sz="21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为主，动词都是</a:t>
              </a:r>
              <a:r>
                <a:rPr lang="zh-CN" altLang="en-US" sz="21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足字旁</a:t>
              </a:r>
              <a:r>
                <a:rPr lang="en-US" altLang="zh-CN" sz="21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“    </a:t>
              </a:r>
              <a:r>
                <a:rPr lang="zh-CN" altLang="en-US" sz="21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”。</a:t>
              </a:r>
              <a:endPara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40976" name="Picture 13" descr="C:\Documents and Settings\Administrator\桌面\图片6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560" y="5790"/>
              <a:ext cx="440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43275" y="1618297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843213" y="1774031"/>
            <a:ext cx="454819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057525" y="2364582"/>
            <a:ext cx="1820466" cy="935340"/>
            <a:chOff x="813" y="1653"/>
            <a:chExt cx="3822" cy="1965"/>
          </a:xfrm>
        </p:grpSpPr>
        <p:sp>
          <p:nvSpPr>
            <p:cNvPr id="41988" name="文本框 1"/>
            <p:cNvSpPr txBox="1">
              <a:spLocks noChangeArrowheads="1"/>
            </p:cNvSpPr>
            <p:nvPr/>
          </p:nvSpPr>
          <p:spPr bwMode="auto">
            <a:xfrm>
              <a:off x="1113" y="2263"/>
              <a:ext cx="2659" cy="1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跳     绳      </a:t>
              </a:r>
              <a:endPara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813" y="1653"/>
              <a:ext cx="3822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tiào </a:t>
              </a:r>
              <a:r>
                <a:rPr lang="en-US" altLang="zh-CN" sz="2400" b="1" smtClean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shéng</a:t>
              </a:r>
              <a:endPara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99498" y="2419350"/>
            <a:ext cx="1231106" cy="895131"/>
            <a:chOff x="5939" y="1769"/>
            <a:chExt cx="2586" cy="1878"/>
          </a:xfrm>
        </p:grpSpPr>
        <p:sp>
          <p:nvSpPr>
            <p:cNvPr id="41991" name="文本框 2"/>
            <p:cNvSpPr txBox="1">
              <a:spLocks noChangeArrowheads="1"/>
            </p:cNvSpPr>
            <p:nvPr/>
          </p:nvSpPr>
          <p:spPr bwMode="auto">
            <a:xfrm>
              <a:off x="5975" y="2681"/>
              <a:ext cx="2428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踢    毽</a:t>
              </a:r>
              <a:endPara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5939" y="1769"/>
              <a:ext cx="2586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tī </a:t>
              </a:r>
              <a:r>
                <a:rPr lang="en-US" altLang="zh-CN" sz="2400" b="1" smtClean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jiàn</a:t>
              </a:r>
              <a:endPara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41407" y="2403873"/>
            <a:ext cx="2175272" cy="894137"/>
            <a:chOff x="10018" y="1735"/>
            <a:chExt cx="4566" cy="1879"/>
          </a:xfrm>
        </p:grpSpPr>
        <p:sp>
          <p:nvSpPr>
            <p:cNvPr id="41994" name="文本框 5"/>
            <p:cNvSpPr txBox="1">
              <a:spLocks noChangeArrowheads="1"/>
            </p:cNvSpPr>
            <p:nvPr/>
          </p:nvSpPr>
          <p:spPr bwMode="auto">
            <a:xfrm>
              <a:off x="10309" y="2647"/>
              <a:ext cx="3447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丢   沙   包</a:t>
              </a:r>
              <a:endPara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10018" y="1735"/>
              <a:ext cx="4566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2400" b="1" smtClean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diū shā bāo</a:t>
              </a:r>
              <a:endPara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857501" y="3381375"/>
            <a:ext cx="2221706" cy="144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148263" y="3456385"/>
            <a:ext cx="1875235" cy="1294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599" y="3293269"/>
            <a:ext cx="2311718" cy="1510665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976563" y="2984897"/>
            <a:ext cx="959644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369945" y="1484947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869407" y="1640681"/>
            <a:ext cx="456010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4832748" y="2466975"/>
            <a:ext cx="4301728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拔     拍     跳     踢     跑     丢</a:t>
            </a:r>
            <a:endParaRPr lang="zh-CN" altLang="en-US" sz="2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739754" y="4271963"/>
            <a:ext cx="6532710" cy="5310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buFontTx/>
              <a:buNone/>
              <a:defRPr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皮球     绳    足球  </a:t>
            </a:r>
            <a:r>
              <a:rPr lang="zh-CN" altLang="en-US" sz="2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毽   河    步    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    </a:t>
            </a:r>
            <a:r>
              <a:rPr lang="zh-CN" altLang="en-US" sz="2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沙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包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3014" name="组合 7"/>
          <p:cNvGrpSpPr/>
          <p:nvPr/>
        </p:nvGrpSpPr>
        <p:grpSpPr>
          <a:xfrm>
            <a:off x="3102769" y="2349104"/>
            <a:ext cx="1187530" cy="455518"/>
            <a:chOff x="1077" y="2013"/>
            <a:chExt cx="2495" cy="957"/>
          </a:xfrm>
        </p:grpSpPr>
        <p:sp>
          <p:nvSpPr>
            <p:cNvPr id="6" name="圆角矩形标注 5"/>
            <p:cNvSpPr/>
            <p:nvPr/>
          </p:nvSpPr>
          <p:spPr>
            <a:xfrm>
              <a:off x="1077" y="2013"/>
              <a:ext cx="2494" cy="903"/>
            </a:xfrm>
            <a:prstGeom prst="wedgeRoundRectCallout">
              <a:avLst>
                <a:gd name="adj1" fmla="val -26112"/>
                <a:gd name="adj2" fmla="val 86323"/>
                <a:gd name="adj3" fmla="val 16667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ln>
                  <a:solidFill>
                    <a:schemeClr val="tx1"/>
                  </a:solidFill>
                </a:ln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3016" name="文本框 6"/>
            <p:cNvSpPr txBox="1">
              <a:spLocks noChangeArrowheads="1"/>
            </p:cNvSpPr>
            <p:nvPr/>
          </p:nvSpPr>
          <p:spPr bwMode="auto">
            <a:xfrm>
              <a:off x="1231" y="2100"/>
              <a:ext cx="2341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10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连一连。</a:t>
              </a:r>
              <a:endParaRPr lang="zh-CN" altLang="en-US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5076826" y="2877742"/>
            <a:ext cx="1859756" cy="1468040"/>
          </a:xfrm>
          <a:prstGeom prst="line">
            <a:avLst/>
          </a:prstGeom>
          <a:ln w="1905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36244" y="2900363"/>
            <a:ext cx="1532335" cy="1445419"/>
          </a:xfrm>
          <a:prstGeom prst="line">
            <a:avLst/>
          </a:prstGeom>
          <a:ln w="1905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992292" y="2877742"/>
            <a:ext cx="1506140" cy="1468040"/>
          </a:xfrm>
          <a:prstGeom prst="line">
            <a:avLst/>
          </a:prstGeom>
          <a:ln w="1905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62726" y="2877741"/>
            <a:ext cx="1745456" cy="1456134"/>
          </a:xfrm>
          <a:prstGeom prst="line">
            <a:avLst/>
          </a:prstGeom>
          <a:ln w="1905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748338" y="2803922"/>
            <a:ext cx="1473994" cy="1541859"/>
          </a:xfrm>
          <a:prstGeom prst="line">
            <a:avLst/>
          </a:prstGeom>
          <a:ln w="1905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449616" y="2803922"/>
            <a:ext cx="826294" cy="1541859"/>
          </a:xfrm>
          <a:prstGeom prst="line">
            <a:avLst/>
          </a:prstGeom>
          <a:ln w="1905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746207" y="2867026"/>
            <a:ext cx="213122" cy="1478756"/>
          </a:xfrm>
          <a:prstGeom prst="line">
            <a:avLst/>
          </a:prstGeom>
          <a:ln w="1905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735617" y="2900363"/>
            <a:ext cx="305990" cy="1390650"/>
          </a:xfrm>
          <a:prstGeom prst="line">
            <a:avLst/>
          </a:prstGeom>
          <a:ln w="1905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96615" y="1671637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896791" y="1826419"/>
            <a:ext cx="454819" cy="177404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32498" y="2094310"/>
            <a:ext cx="6479381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说一说：儿歌描写的是什么时候？同学们又在干什么？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8860" y="2751535"/>
            <a:ext cx="4127897" cy="228409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líng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shēng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xiǎng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xià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kè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le</a:t>
            </a:r>
            <a:endParaRPr lang="en-US" altLang="zh-CN" sz="15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铃  声   响，下 课 了。</a:t>
            </a:r>
            <a:endParaRPr lang="zh-CN" altLang="en-US" sz="21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cāo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chǎng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shàng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zhēn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rè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nào</a:t>
            </a:r>
            <a:endParaRPr lang="en-US" altLang="zh-CN" sz="15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操  场   上， 真  热 闹。</a:t>
            </a:r>
            <a:endParaRPr lang="zh-CN" altLang="en-US" sz="21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tiào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shéng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tī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jiàn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diū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shā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bāo</a:t>
            </a:r>
            <a:endParaRPr lang="en-US" altLang="zh-CN" sz="15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跳  绳  踢 毽 丢  沙 包，</a:t>
            </a:r>
            <a:endParaRPr lang="zh-CN" altLang="en-US" sz="21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tiān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tiān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duàn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liàn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shēn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tǐ</a:t>
            </a:r>
            <a:r>
              <a:rPr lang="en-US" altLang="zh-CN" sz="15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15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hǎo</a:t>
            </a:r>
            <a:endParaRPr lang="en-US" altLang="zh-CN" sz="15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天  天  锻  炼  身 体 好。</a:t>
            </a:r>
            <a:endParaRPr lang="zh-CN" altLang="en-US" sz="21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4038" name="TextBox 15"/>
          <p:cNvSpPr txBox="1">
            <a:spLocks noChangeArrowheads="1"/>
          </p:cNvSpPr>
          <p:nvPr/>
        </p:nvSpPr>
        <p:spPr bwMode="auto">
          <a:xfrm>
            <a:off x="5289948" y="3508773"/>
            <a:ext cx="864394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4039" name="TextBox 16"/>
          <p:cNvSpPr txBox="1">
            <a:spLocks noChangeArrowheads="1"/>
          </p:cNvSpPr>
          <p:nvPr/>
        </p:nvSpPr>
        <p:spPr bwMode="auto">
          <a:xfrm>
            <a:off x="6423423" y="3508773"/>
            <a:ext cx="864394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4040" name="TextBox 17"/>
          <p:cNvSpPr txBox="1">
            <a:spLocks noChangeArrowheads="1"/>
          </p:cNvSpPr>
          <p:nvPr/>
        </p:nvSpPr>
        <p:spPr bwMode="auto">
          <a:xfrm>
            <a:off x="6047185" y="4043362"/>
            <a:ext cx="864394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/  /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29965" y="2205037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3030141" y="2359819"/>
            <a:ext cx="454819" cy="177404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530204" y="3006328"/>
            <a:ext cx="5741194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下课后同学们在操场上活动的情景。</a:t>
            </a:r>
            <a:endParaRPr lang="zh-CN" altLang="en-US" sz="2100" b="1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同学们有的跳绳，有的踢毽子，有的丢沙包。</a:t>
            </a:r>
            <a:endParaRPr lang="zh-CN" altLang="en-US" sz="2100" b="1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剪去对角 10"/>
          <p:cNvSpPr/>
          <p:nvPr/>
        </p:nvSpPr>
        <p:spPr>
          <a:xfrm>
            <a:off x="2228850" y="1037590"/>
            <a:ext cx="7734300" cy="3983355"/>
          </a:xfrm>
          <a:prstGeom prst="snip2DiagRect">
            <a:avLst>
              <a:gd name="adj1" fmla="val 0"/>
              <a:gd name="adj2" fmla="val 11242"/>
            </a:avLst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1" name="wave_166892"/>
          <p:cNvSpPr>
            <a:spLocks noChangeAspect="1"/>
          </p:cNvSpPr>
          <p:nvPr/>
        </p:nvSpPr>
        <p:spPr bwMode="auto">
          <a:xfrm>
            <a:off x="612560" y="5984492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wave_166892"/>
          <p:cNvSpPr>
            <a:spLocks noChangeAspect="1"/>
          </p:cNvSpPr>
          <p:nvPr/>
        </p:nvSpPr>
        <p:spPr bwMode="auto">
          <a:xfrm>
            <a:off x="11168672" y="671713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3735" y="1538605"/>
            <a:ext cx="82708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《</a:t>
            </a:r>
            <a:r>
              <a:rPr lang="en-US" altLang="zh-CN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04</a:t>
            </a:r>
            <a:r>
              <a:rPr lang="zh-CN" altLang="en-US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》</a:t>
            </a:r>
            <a:endParaRPr lang="zh-CN" altLang="en-US" sz="66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5" name="PA-文本框 88"/>
          <p:cNvSpPr txBox="1"/>
          <p:nvPr>
            <p:custDataLst>
              <p:tags r:id="rId1"/>
            </p:custDataLst>
          </p:nvPr>
        </p:nvSpPr>
        <p:spPr>
          <a:xfrm>
            <a:off x="3229610" y="2854325"/>
            <a:ext cx="5825490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94690">
              <a:lnSpc>
                <a:spcPct val="100000"/>
              </a:lnSpc>
              <a:defRPr/>
            </a:pPr>
            <a:r>
              <a:rPr lang="zh-CN" altLang="en-US" sz="8000" dirty="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+mn-ea"/>
                <a:sym typeface="+mn-lt"/>
              </a:rPr>
              <a:t>拓展延伸</a:t>
            </a:r>
            <a:endParaRPr lang="zh-CN" altLang="en-US" sz="8000" dirty="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00020" y="4193540"/>
            <a:ext cx="6520180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cs typeface="+mn-ea"/>
                <a:sym typeface="+mn-lt"/>
              </a:rPr>
              <a:t>Click here to enter your text and change the color or size of the text. Insert the data text icon, change the picture, and have a good time.contents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1" animBg="1"/>
      <p:bldP spid="33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3325" y="2098834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课后作业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3243263" y="2253853"/>
            <a:ext cx="454819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6083" name="矩形 7"/>
          <p:cNvSpPr>
            <a:spLocks noChangeArrowheads="1"/>
          </p:cNvSpPr>
          <p:nvPr/>
        </p:nvSpPr>
        <p:spPr bwMode="auto">
          <a:xfrm>
            <a:off x="3792141" y="2971800"/>
            <a:ext cx="5220890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熟读课文，会说体育活动的名称。</a:t>
            </a:r>
            <a:endParaRPr lang="en-US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你还喜欢什么体育活动？和同学说一说。</a:t>
            </a:r>
            <a:endParaRPr lang="en-US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剪去对角 10"/>
          <p:cNvSpPr/>
          <p:nvPr/>
        </p:nvSpPr>
        <p:spPr>
          <a:xfrm>
            <a:off x="2228850" y="1037590"/>
            <a:ext cx="7734300" cy="3983355"/>
          </a:xfrm>
          <a:prstGeom prst="snip2DiagRect">
            <a:avLst>
              <a:gd name="adj1" fmla="val 0"/>
              <a:gd name="adj2" fmla="val 11242"/>
            </a:avLst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1" name="wave_166892"/>
          <p:cNvSpPr>
            <a:spLocks noChangeAspect="1"/>
          </p:cNvSpPr>
          <p:nvPr/>
        </p:nvSpPr>
        <p:spPr bwMode="auto">
          <a:xfrm>
            <a:off x="612560" y="5984492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wave_166892"/>
          <p:cNvSpPr>
            <a:spLocks noChangeAspect="1"/>
          </p:cNvSpPr>
          <p:nvPr/>
        </p:nvSpPr>
        <p:spPr bwMode="auto">
          <a:xfrm>
            <a:off x="11168672" y="671713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3735" y="1538605"/>
            <a:ext cx="82708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《</a:t>
            </a:r>
            <a:r>
              <a:rPr lang="en-US" altLang="zh-CN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01</a:t>
            </a:r>
            <a:r>
              <a:rPr lang="zh-CN" altLang="en-US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》</a:t>
            </a:r>
            <a:endParaRPr lang="zh-CN" altLang="en-US" sz="66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5" name="PA-文本框 88"/>
          <p:cNvSpPr txBox="1"/>
          <p:nvPr>
            <p:custDataLst>
              <p:tags r:id="rId1"/>
            </p:custDataLst>
          </p:nvPr>
        </p:nvSpPr>
        <p:spPr>
          <a:xfrm>
            <a:off x="3229610" y="2854325"/>
            <a:ext cx="5825490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94690">
              <a:lnSpc>
                <a:spcPct val="100000"/>
              </a:lnSpc>
              <a:defRPr/>
            </a:pPr>
            <a:r>
              <a:rPr lang="zh-CN" altLang="en-US" sz="8000" dirty="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+mn-ea"/>
                <a:sym typeface="+mn-lt"/>
              </a:rPr>
              <a:t>新课导入</a:t>
            </a:r>
            <a:endParaRPr lang="zh-CN" altLang="en-US" sz="8000" b="1" dirty="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00020" y="4193540"/>
            <a:ext cx="6520180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Click here to enter your text and change the color or size of the text. Insert the data text icon, change the picture, and have a good time.contents</a:t>
            </a:r>
            <a:endParaRPr lang="zh-CN" altLang="en-US" sz="1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1" animBg="1"/>
      <p:bldP spid="33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http://i2.w.yun.hjfile.cn/doc/201212/f79d5724f6e5401fa4cc388d2d49c812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251597" y="1930004"/>
            <a:ext cx="2594372" cy="209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 descr="http://www.pep.com.cn/oldimages/pic_22777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53163" y="2000250"/>
            <a:ext cx="2609850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467226" y="4237435"/>
            <a:ext cx="3688556" cy="48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图片中的同学们在做什么？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剪去对角 10"/>
          <p:cNvSpPr/>
          <p:nvPr/>
        </p:nvSpPr>
        <p:spPr>
          <a:xfrm>
            <a:off x="2228850" y="1037590"/>
            <a:ext cx="7734300" cy="3983355"/>
          </a:xfrm>
          <a:prstGeom prst="snip2DiagRect">
            <a:avLst>
              <a:gd name="adj1" fmla="val 0"/>
              <a:gd name="adj2" fmla="val 11242"/>
            </a:avLst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1" name="wave_166892"/>
          <p:cNvSpPr>
            <a:spLocks noChangeAspect="1"/>
          </p:cNvSpPr>
          <p:nvPr/>
        </p:nvSpPr>
        <p:spPr bwMode="auto">
          <a:xfrm>
            <a:off x="612560" y="5984492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wave_166892"/>
          <p:cNvSpPr>
            <a:spLocks noChangeAspect="1"/>
          </p:cNvSpPr>
          <p:nvPr/>
        </p:nvSpPr>
        <p:spPr bwMode="auto">
          <a:xfrm>
            <a:off x="11168672" y="671713"/>
            <a:ext cx="397503" cy="231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750" h="352774">
                <a:moveTo>
                  <a:pt x="303425" y="267513"/>
                </a:moveTo>
                <a:cubicBezTo>
                  <a:pt x="325394" y="267612"/>
                  <a:pt x="345983" y="276069"/>
                  <a:pt x="361548" y="291607"/>
                </a:cubicBezTo>
                <a:cubicBezTo>
                  <a:pt x="373173" y="303211"/>
                  <a:pt x="391989" y="303211"/>
                  <a:pt x="403614" y="291607"/>
                </a:cubicBezTo>
                <a:cubicBezTo>
                  <a:pt x="419081" y="276069"/>
                  <a:pt x="439769" y="267513"/>
                  <a:pt x="461738" y="267513"/>
                </a:cubicBezTo>
                <a:cubicBezTo>
                  <a:pt x="483706" y="267612"/>
                  <a:pt x="504394" y="276069"/>
                  <a:pt x="519861" y="291607"/>
                </a:cubicBezTo>
                <a:cubicBezTo>
                  <a:pt x="525476" y="297212"/>
                  <a:pt x="532964" y="300260"/>
                  <a:pt x="540943" y="300260"/>
                </a:cubicBezTo>
                <a:cubicBezTo>
                  <a:pt x="548824" y="300260"/>
                  <a:pt x="556311" y="297212"/>
                  <a:pt x="561927" y="291607"/>
                </a:cubicBezTo>
                <a:cubicBezTo>
                  <a:pt x="572172" y="281379"/>
                  <a:pt x="588821" y="281379"/>
                  <a:pt x="599067" y="291607"/>
                </a:cubicBezTo>
                <a:cubicBezTo>
                  <a:pt x="609312" y="301834"/>
                  <a:pt x="609312" y="318453"/>
                  <a:pt x="599067" y="328680"/>
                </a:cubicBezTo>
                <a:cubicBezTo>
                  <a:pt x="583501" y="344218"/>
                  <a:pt x="562912" y="352774"/>
                  <a:pt x="540943" y="352774"/>
                </a:cubicBezTo>
                <a:cubicBezTo>
                  <a:pt x="518975" y="352774"/>
                  <a:pt x="498286" y="344218"/>
                  <a:pt x="482721" y="328680"/>
                </a:cubicBezTo>
                <a:cubicBezTo>
                  <a:pt x="477106" y="323075"/>
                  <a:pt x="469717" y="320027"/>
                  <a:pt x="461738" y="320027"/>
                </a:cubicBezTo>
                <a:cubicBezTo>
                  <a:pt x="453758" y="320027"/>
                  <a:pt x="446369" y="323075"/>
                  <a:pt x="440754" y="328680"/>
                </a:cubicBezTo>
                <a:cubicBezTo>
                  <a:pt x="408638" y="360739"/>
                  <a:pt x="356426" y="360739"/>
                  <a:pt x="324409" y="328680"/>
                </a:cubicBezTo>
                <a:cubicBezTo>
                  <a:pt x="318793" y="323075"/>
                  <a:pt x="311306" y="320027"/>
                  <a:pt x="303425" y="320027"/>
                </a:cubicBezTo>
                <a:cubicBezTo>
                  <a:pt x="295445" y="320027"/>
                  <a:pt x="287958" y="323075"/>
                  <a:pt x="282343" y="328680"/>
                </a:cubicBezTo>
                <a:cubicBezTo>
                  <a:pt x="250326" y="360739"/>
                  <a:pt x="198113" y="360739"/>
                  <a:pt x="166096" y="328680"/>
                </a:cubicBezTo>
                <a:cubicBezTo>
                  <a:pt x="154471" y="317175"/>
                  <a:pt x="135655" y="317175"/>
                  <a:pt x="124030" y="328680"/>
                </a:cubicBezTo>
                <a:cubicBezTo>
                  <a:pt x="91915" y="360739"/>
                  <a:pt x="39800" y="360739"/>
                  <a:pt x="7685" y="328680"/>
                </a:cubicBezTo>
                <a:cubicBezTo>
                  <a:pt x="-2561" y="318453"/>
                  <a:pt x="-2561" y="301834"/>
                  <a:pt x="7685" y="291607"/>
                </a:cubicBezTo>
                <a:cubicBezTo>
                  <a:pt x="17930" y="281379"/>
                  <a:pt x="34579" y="281379"/>
                  <a:pt x="44825" y="291607"/>
                </a:cubicBezTo>
                <a:cubicBezTo>
                  <a:pt x="56449" y="303211"/>
                  <a:pt x="75266" y="303211"/>
                  <a:pt x="86890" y="291607"/>
                </a:cubicBezTo>
                <a:cubicBezTo>
                  <a:pt x="118908" y="259548"/>
                  <a:pt x="171120" y="259548"/>
                  <a:pt x="203236" y="291607"/>
                </a:cubicBezTo>
                <a:cubicBezTo>
                  <a:pt x="214762" y="303211"/>
                  <a:pt x="233677" y="303211"/>
                  <a:pt x="245203" y="291607"/>
                </a:cubicBezTo>
                <a:cubicBezTo>
                  <a:pt x="260768" y="276069"/>
                  <a:pt x="281456" y="267513"/>
                  <a:pt x="303425" y="267513"/>
                </a:cubicBezTo>
                <a:close/>
                <a:moveTo>
                  <a:pt x="303425" y="133727"/>
                </a:moveTo>
                <a:cubicBezTo>
                  <a:pt x="325394" y="133825"/>
                  <a:pt x="345983" y="142288"/>
                  <a:pt x="361548" y="157837"/>
                </a:cubicBezTo>
                <a:cubicBezTo>
                  <a:pt x="373173" y="169449"/>
                  <a:pt x="391989" y="169449"/>
                  <a:pt x="403614" y="157837"/>
                </a:cubicBezTo>
                <a:cubicBezTo>
                  <a:pt x="419081" y="142288"/>
                  <a:pt x="439769" y="133727"/>
                  <a:pt x="461738" y="133727"/>
                </a:cubicBezTo>
                <a:cubicBezTo>
                  <a:pt x="483706" y="133825"/>
                  <a:pt x="504394" y="142288"/>
                  <a:pt x="519861" y="157837"/>
                </a:cubicBezTo>
                <a:cubicBezTo>
                  <a:pt x="525476" y="163446"/>
                  <a:pt x="532964" y="166497"/>
                  <a:pt x="540943" y="166497"/>
                </a:cubicBezTo>
                <a:cubicBezTo>
                  <a:pt x="548824" y="166497"/>
                  <a:pt x="556311" y="163446"/>
                  <a:pt x="561927" y="157837"/>
                </a:cubicBezTo>
                <a:cubicBezTo>
                  <a:pt x="572172" y="147602"/>
                  <a:pt x="588821" y="147602"/>
                  <a:pt x="599067" y="157837"/>
                </a:cubicBezTo>
                <a:cubicBezTo>
                  <a:pt x="609312" y="168071"/>
                  <a:pt x="609312" y="184702"/>
                  <a:pt x="599067" y="194936"/>
                </a:cubicBezTo>
                <a:cubicBezTo>
                  <a:pt x="583501" y="210485"/>
                  <a:pt x="562912" y="219046"/>
                  <a:pt x="540943" y="219046"/>
                </a:cubicBezTo>
                <a:cubicBezTo>
                  <a:pt x="518975" y="219046"/>
                  <a:pt x="498286" y="210485"/>
                  <a:pt x="482721" y="194936"/>
                </a:cubicBezTo>
                <a:cubicBezTo>
                  <a:pt x="477106" y="189327"/>
                  <a:pt x="469717" y="186276"/>
                  <a:pt x="461738" y="186276"/>
                </a:cubicBezTo>
                <a:cubicBezTo>
                  <a:pt x="453758" y="186276"/>
                  <a:pt x="446369" y="189327"/>
                  <a:pt x="440754" y="194936"/>
                </a:cubicBezTo>
                <a:cubicBezTo>
                  <a:pt x="408638" y="227017"/>
                  <a:pt x="356426" y="227017"/>
                  <a:pt x="324409" y="194936"/>
                </a:cubicBezTo>
                <a:cubicBezTo>
                  <a:pt x="318793" y="189327"/>
                  <a:pt x="311306" y="186276"/>
                  <a:pt x="303425" y="186276"/>
                </a:cubicBezTo>
                <a:cubicBezTo>
                  <a:pt x="295445" y="186276"/>
                  <a:pt x="287958" y="189327"/>
                  <a:pt x="282343" y="194936"/>
                </a:cubicBezTo>
                <a:cubicBezTo>
                  <a:pt x="250326" y="227017"/>
                  <a:pt x="198113" y="227017"/>
                  <a:pt x="166096" y="194936"/>
                </a:cubicBezTo>
                <a:cubicBezTo>
                  <a:pt x="154471" y="183423"/>
                  <a:pt x="135655" y="183423"/>
                  <a:pt x="124030" y="194936"/>
                </a:cubicBezTo>
                <a:cubicBezTo>
                  <a:pt x="91915" y="227017"/>
                  <a:pt x="39800" y="227017"/>
                  <a:pt x="7685" y="194936"/>
                </a:cubicBezTo>
                <a:cubicBezTo>
                  <a:pt x="-2561" y="184702"/>
                  <a:pt x="-2561" y="168071"/>
                  <a:pt x="7685" y="157837"/>
                </a:cubicBezTo>
                <a:cubicBezTo>
                  <a:pt x="17930" y="147602"/>
                  <a:pt x="34579" y="147602"/>
                  <a:pt x="44825" y="157837"/>
                </a:cubicBezTo>
                <a:cubicBezTo>
                  <a:pt x="56449" y="169449"/>
                  <a:pt x="75266" y="169449"/>
                  <a:pt x="86890" y="157837"/>
                </a:cubicBezTo>
                <a:cubicBezTo>
                  <a:pt x="118908" y="125756"/>
                  <a:pt x="171120" y="125756"/>
                  <a:pt x="203236" y="157837"/>
                </a:cubicBezTo>
                <a:cubicBezTo>
                  <a:pt x="214762" y="169449"/>
                  <a:pt x="233677" y="169449"/>
                  <a:pt x="245203" y="157837"/>
                </a:cubicBezTo>
                <a:cubicBezTo>
                  <a:pt x="260768" y="142288"/>
                  <a:pt x="281456" y="133727"/>
                  <a:pt x="303425" y="133727"/>
                </a:cubicBezTo>
                <a:close/>
                <a:moveTo>
                  <a:pt x="303425" y="0"/>
                </a:moveTo>
                <a:cubicBezTo>
                  <a:pt x="325394" y="99"/>
                  <a:pt x="345983" y="8556"/>
                  <a:pt x="361548" y="24094"/>
                </a:cubicBezTo>
                <a:cubicBezTo>
                  <a:pt x="373173" y="35698"/>
                  <a:pt x="391989" y="35698"/>
                  <a:pt x="403614" y="24094"/>
                </a:cubicBezTo>
                <a:cubicBezTo>
                  <a:pt x="419081" y="8556"/>
                  <a:pt x="439769" y="0"/>
                  <a:pt x="461738" y="0"/>
                </a:cubicBezTo>
                <a:cubicBezTo>
                  <a:pt x="483706" y="99"/>
                  <a:pt x="504394" y="8556"/>
                  <a:pt x="519861" y="24094"/>
                </a:cubicBezTo>
                <a:cubicBezTo>
                  <a:pt x="525476" y="29699"/>
                  <a:pt x="532964" y="32747"/>
                  <a:pt x="540943" y="32747"/>
                </a:cubicBezTo>
                <a:cubicBezTo>
                  <a:pt x="548824" y="32747"/>
                  <a:pt x="556311" y="29699"/>
                  <a:pt x="561927" y="24094"/>
                </a:cubicBezTo>
                <a:cubicBezTo>
                  <a:pt x="572172" y="13866"/>
                  <a:pt x="588821" y="13866"/>
                  <a:pt x="599067" y="24094"/>
                </a:cubicBezTo>
                <a:cubicBezTo>
                  <a:pt x="609312" y="34321"/>
                  <a:pt x="609312" y="50940"/>
                  <a:pt x="599067" y="61167"/>
                </a:cubicBezTo>
                <a:cubicBezTo>
                  <a:pt x="583501" y="76705"/>
                  <a:pt x="562912" y="85261"/>
                  <a:pt x="540943" y="85261"/>
                </a:cubicBezTo>
                <a:cubicBezTo>
                  <a:pt x="518975" y="85261"/>
                  <a:pt x="498286" y="76705"/>
                  <a:pt x="482721" y="61167"/>
                </a:cubicBezTo>
                <a:cubicBezTo>
                  <a:pt x="477106" y="55562"/>
                  <a:pt x="469717" y="52514"/>
                  <a:pt x="461738" y="52514"/>
                </a:cubicBezTo>
                <a:cubicBezTo>
                  <a:pt x="453758" y="52514"/>
                  <a:pt x="446369" y="55562"/>
                  <a:pt x="440754" y="61167"/>
                </a:cubicBezTo>
                <a:cubicBezTo>
                  <a:pt x="408638" y="93226"/>
                  <a:pt x="356426" y="93226"/>
                  <a:pt x="324409" y="61167"/>
                </a:cubicBezTo>
                <a:cubicBezTo>
                  <a:pt x="318793" y="55562"/>
                  <a:pt x="311306" y="52514"/>
                  <a:pt x="303425" y="52514"/>
                </a:cubicBezTo>
                <a:cubicBezTo>
                  <a:pt x="295445" y="52514"/>
                  <a:pt x="287958" y="55562"/>
                  <a:pt x="282343" y="61167"/>
                </a:cubicBezTo>
                <a:cubicBezTo>
                  <a:pt x="250326" y="93226"/>
                  <a:pt x="198113" y="93226"/>
                  <a:pt x="165997" y="61167"/>
                </a:cubicBezTo>
                <a:cubicBezTo>
                  <a:pt x="154471" y="49662"/>
                  <a:pt x="135655" y="49662"/>
                  <a:pt x="124030" y="61167"/>
                </a:cubicBezTo>
                <a:cubicBezTo>
                  <a:pt x="91915" y="93226"/>
                  <a:pt x="39800" y="93226"/>
                  <a:pt x="7685" y="61167"/>
                </a:cubicBezTo>
                <a:cubicBezTo>
                  <a:pt x="-2561" y="50940"/>
                  <a:pt x="-2561" y="34321"/>
                  <a:pt x="7685" y="24094"/>
                </a:cubicBezTo>
                <a:cubicBezTo>
                  <a:pt x="17930" y="13866"/>
                  <a:pt x="34579" y="13866"/>
                  <a:pt x="44825" y="24094"/>
                </a:cubicBezTo>
                <a:cubicBezTo>
                  <a:pt x="56449" y="35698"/>
                  <a:pt x="75266" y="35698"/>
                  <a:pt x="86890" y="24094"/>
                </a:cubicBezTo>
                <a:cubicBezTo>
                  <a:pt x="118908" y="-7965"/>
                  <a:pt x="171120" y="-7965"/>
                  <a:pt x="203236" y="24094"/>
                </a:cubicBezTo>
                <a:cubicBezTo>
                  <a:pt x="214762" y="35698"/>
                  <a:pt x="233677" y="35698"/>
                  <a:pt x="245203" y="24094"/>
                </a:cubicBezTo>
                <a:cubicBezTo>
                  <a:pt x="260768" y="8556"/>
                  <a:pt x="281456" y="0"/>
                  <a:pt x="303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3735" y="1538605"/>
            <a:ext cx="82708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《</a:t>
            </a:r>
            <a:r>
              <a:rPr lang="en-US" altLang="zh-CN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02</a:t>
            </a:r>
            <a:r>
              <a:rPr lang="zh-CN" altLang="en-US" sz="66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》</a:t>
            </a:r>
            <a:endParaRPr lang="zh-CN" altLang="en-US" sz="66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5" name="PA-文本框 88"/>
          <p:cNvSpPr txBox="1"/>
          <p:nvPr>
            <p:custDataLst>
              <p:tags r:id="rId1"/>
            </p:custDataLst>
          </p:nvPr>
        </p:nvSpPr>
        <p:spPr>
          <a:xfrm>
            <a:off x="3229610" y="2854325"/>
            <a:ext cx="5825490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94690">
              <a:lnSpc>
                <a:spcPct val="100000"/>
              </a:lnSpc>
              <a:defRPr/>
            </a:pPr>
            <a:r>
              <a:rPr lang="zh-CN" altLang="en-US" sz="8000" dirty="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+mn-ea"/>
                <a:sym typeface="+mn-lt"/>
              </a:rPr>
              <a:t>新知讲解</a:t>
            </a:r>
            <a:endParaRPr lang="zh-CN" altLang="en-US" sz="8000" b="1" dirty="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00020" y="4193540"/>
            <a:ext cx="6520180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cs typeface="+mn-ea"/>
                <a:sym typeface="+mn-lt"/>
              </a:rPr>
              <a:t>Click here to enter your text and change the color or size of the text. Insert the data text icon, change the picture, and have a good time.contents</a:t>
            </a:r>
            <a:endParaRPr lang="zh-CN" altLang="en-US" sz="1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1" animBg="1"/>
      <p:bldP spid="33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49955" y="151209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我会写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2950369" y="1666875"/>
            <a:ext cx="454819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5924550" y="2402682"/>
            <a:ext cx="1415654" cy="1512094"/>
            <a:chOff x="317986" y="1618972"/>
            <a:chExt cx="1887710" cy="2016746"/>
          </a:xfrm>
        </p:grpSpPr>
        <p:pic>
          <p:nvPicPr>
            <p:cNvPr id="25604" name="图片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5" name="TextBox 4"/>
            <p:cNvSpPr txBox="1">
              <a:spLocks noChangeArrowheads="1"/>
            </p:cNvSpPr>
            <p:nvPr/>
          </p:nvSpPr>
          <p:spPr bwMode="auto">
            <a:xfrm>
              <a:off x="367370" y="1618972"/>
              <a:ext cx="1838326" cy="1969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r>
                <a:rPr lang="zh-CN" altLang="en-US" sz="90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打</a:t>
              </a:r>
              <a:endParaRPr lang="zh-CN" altLang="en-US" sz="9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303169" y="1901428"/>
            <a:ext cx="704850" cy="6223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dǎ</a:t>
            </a:r>
            <a:endParaRPr lang="zh-CN" altLang="en-US" sz="36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3140869" y="4501754"/>
            <a:ext cx="810816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造句：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3136106" y="4100513"/>
            <a:ext cx="810816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笔顺：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19538" y="4168379"/>
            <a:ext cx="1812131" cy="24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7653337" y="2393157"/>
            <a:ext cx="1385888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dǎ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bàn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打 扮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83117" y="3259932"/>
            <a:ext cx="1315640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dǎ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jī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打 击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5612" name="图片 19" descr="打扮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39692" y="2114550"/>
            <a:ext cx="2135981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0"/>
          <p:cNvSpPr>
            <a:spLocks noChangeArrowheads="1"/>
          </p:cNvSpPr>
          <p:nvPr/>
        </p:nvSpPr>
        <p:spPr bwMode="auto">
          <a:xfrm>
            <a:off x="3893344" y="4501754"/>
            <a:ext cx="4993481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月月喜欢把自己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打扮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得漂漂亮亮的。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ntr" presetSubtype="0" fill="hold" grpId="5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E84ADB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1" animBg="1"/>
      <p:bldP spid="15" grpId="2" animBg="1"/>
      <p:bldP spid="30" grpId="3"/>
      <p:bldP spid="31" grpId="4"/>
      <p:bldP spid="24" grpId="5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29965" y="148542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我会写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3030141" y="1640681"/>
            <a:ext cx="454819" cy="17621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8" name="组合 4"/>
          <p:cNvGrpSpPr/>
          <p:nvPr/>
        </p:nvGrpSpPr>
        <p:grpSpPr>
          <a:xfrm>
            <a:off x="5464969" y="2421732"/>
            <a:ext cx="1415654" cy="1512094"/>
            <a:chOff x="317986" y="1618972"/>
            <a:chExt cx="1887710" cy="2016746"/>
          </a:xfrm>
        </p:grpSpPr>
        <p:pic>
          <p:nvPicPr>
            <p:cNvPr id="26628" name="图片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29" name="TextBox 4"/>
            <p:cNvSpPr txBox="1">
              <a:spLocks noChangeArrowheads="1"/>
            </p:cNvSpPr>
            <p:nvPr/>
          </p:nvSpPr>
          <p:spPr bwMode="auto">
            <a:xfrm>
              <a:off x="367370" y="1618972"/>
              <a:ext cx="1838326" cy="1969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r>
                <a:rPr lang="zh-CN" altLang="en-US" sz="90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拍</a:t>
              </a:r>
              <a:endParaRPr lang="zh-CN" altLang="en-US" sz="9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773341" y="1895476"/>
            <a:ext cx="836295" cy="6223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pāi</a:t>
            </a:r>
            <a:endParaRPr lang="en-US" altLang="zh-CN" sz="36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03331" y="2305050"/>
            <a:ext cx="2158604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pāi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shǒu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拍  手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72387" y="3239691"/>
            <a:ext cx="1806179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pāi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qiú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拍  球</a:t>
            </a:r>
            <a:endParaRPr lang="en-US" altLang="zh-CN" sz="27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矩形 10"/>
          <p:cNvSpPr>
            <a:spLocks noChangeArrowheads="1"/>
          </p:cNvSpPr>
          <p:nvPr/>
        </p:nvSpPr>
        <p:spPr bwMode="auto">
          <a:xfrm>
            <a:off x="3111104" y="4502944"/>
            <a:ext cx="81081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造句：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矩形 10"/>
          <p:cNvSpPr>
            <a:spLocks noChangeArrowheads="1"/>
          </p:cNvSpPr>
          <p:nvPr/>
        </p:nvSpPr>
        <p:spPr bwMode="auto">
          <a:xfrm>
            <a:off x="3786188" y="4502944"/>
            <a:ext cx="593288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这场戏演到精彩之处，大家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拍手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叫好！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3106341" y="4048125"/>
            <a:ext cx="81081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笔顺：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840957" y="4146948"/>
            <a:ext cx="2922985" cy="20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图片 1" descr="拍手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407569" y="2249091"/>
            <a:ext cx="1528763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ntr" presetSubtype="0" fill="hold" grpId="4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  <p:bldP spid="27" grpId="2"/>
      <p:bldP spid="28" grpId="3" animBg="1"/>
      <p:bldP spid="29" grpId="4" animBg="1"/>
      <p:bldP spid="19" grpId="5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3295" y="153876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我会写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3002757" y="1693068"/>
            <a:ext cx="456010" cy="177404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8" name="组合 4"/>
          <p:cNvGrpSpPr/>
          <p:nvPr/>
        </p:nvGrpSpPr>
        <p:grpSpPr>
          <a:xfrm>
            <a:off x="5707856" y="2366963"/>
            <a:ext cx="1415654" cy="1512094"/>
            <a:chOff x="317986" y="1618972"/>
            <a:chExt cx="1887710" cy="2016746"/>
          </a:xfrm>
        </p:grpSpPr>
        <p:pic>
          <p:nvPicPr>
            <p:cNvPr id="27652" name="图片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3" name="TextBox 4"/>
            <p:cNvSpPr txBox="1">
              <a:spLocks noChangeArrowheads="1"/>
            </p:cNvSpPr>
            <p:nvPr/>
          </p:nvSpPr>
          <p:spPr bwMode="auto">
            <a:xfrm>
              <a:off x="367370" y="1618972"/>
              <a:ext cx="1838326" cy="1969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r>
                <a:rPr lang="zh-CN" altLang="en-US" sz="90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跑</a:t>
              </a:r>
              <a:endParaRPr lang="zh-CN" altLang="en-US" sz="9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990035" y="1787128"/>
            <a:ext cx="1006475" cy="6223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pǎo</a:t>
            </a:r>
            <a:endParaRPr lang="en-US" altLang="zh-CN" sz="36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5706" y="3133725"/>
            <a:ext cx="1657350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pǎo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bù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跑  步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55706" y="2275285"/>
            <a:ext cx="1819275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bēn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4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pǎo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奔  跑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矩形 10"/>
          <p:cNvSpPr>
            <a:spLocks noChangeArrowheads="1"/>
          </p:cNvSpPr>
          <p:nvPr/>
        </p:nvSpPr>
        <p:spPr bwMode="auto">
          <a:xfrm>
            <a:off x="3188494" y="4556522"/>
            <a:ext cx="810816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造句：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矩形 10"/>
          <p:cNvSpPr>
            <a:spLocks noChangeArrowheads="1"/>
          </p:cNvSpPr>
          <p:nvPr/>
        </p:nvSpPr>
        <p:spPr bwMode="auto">
          <a:xfrm>
            <a:off x="3863579" y="4555331"/>
            <a:ext cx="5206603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明明每天早上都会和爸爸妈妈一起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跑步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3183731" y="4101704"/>
            <a:ext cx="810816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笔顺：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938588" y="4188619"/>
            <a:ext cx="3617119" cy="2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 descr="http://www.jituwang.com/uploads/allimg/151210/258056-151210235Q195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164681" y="2433638"/>
            <a:ext cx="2319338" cy="139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7" presetClass="entr" presetSubtype="0" fill="hold" grpId="4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  <p:bldP spid="27" grpId="2"/>
      <p:bldP spid="28" grpId="3" animBg="1"/>
      <p:bldP spid="29" grpId="4" animBg="1"/>
      <p:bldP spid="19" grpId="5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29965" y="1458754"/>
            <a:ext cx="1165860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noProof="1">
                <a:ln w="10160">
                  <a:solidFill>
                    <a:srgbClr val="00B050"/>
                  </a:solidFill>
                  <a:prstDash val="solid"/>
                </a:ln>
                <a:pattFill prst="dotGrid">
                  <a:fgClr>
                    <a:srgbClr val="4F81BD"/>
                  </a:fgClr>
                  <a:bgClr>
                    <a:srgbClr val="FFFFFF"/>
                  </a:bgClr>
                </a:patt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我会写</a:t>
            </a:r>
            <a:endParaRPr lang="zh-CN" altLang="en-US" sz="2700" noProof="1">
              <a:ln w="10160">
                <a:solidFill>
                  <a:srgbClr val="00B050"/>
                </a:solidFill>
                <a:prstDash val="solid"/>
              </a:ln>
              <a:pattFill prst="dotGrid">
                <a:fgClr>
                  <a:srgbClr val="4F81BD"/>
                </a:fgClr>
                <a:bgClr>
                  <a:srgbClr val="FFFFFF"/>
                </a:bgClr>
              </a:patt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3030141" y="1613298"/>
            <a:ext cx="454819" cy="177403"/>
          </a:xfrm>
          <a:prstGeom prst="notchedRightArrow">
            <a:avLst/>
          </a:prstGeom>
          <a:pattFill prst="pct75">
            <a:fgClr>
              <a:srgbClr val="4F81BD"/>
            </a:fgClr>
            <a:bgClr>
              <a:srgbClr val="FFFFFF"/>
            </a:bgClr>
          </a:patt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8" name="组合 4"/>
          <p:cNvGrpSpPr/>
          <p:nvPr/>
        </p:nvGrpSpPr>
        <p:grpSpPr>
          <a:xfrm>
            <a:off x="5626893" y="2340769"/>
            <a:ext cx="1415654" cy="1512094"/>
            <a:chOff x="317986" y="1618972"/>
            <a:chExt cx="1887710" cy="2016746"/>
          </a:xfrm>
        </p:grpSpPr>
        <p:pic>
          <p:nvPicPr>
            <p:cNvPr id="28676" name="图片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7" name="TextBox 4"/>
            <p:cNvSpPr txBox="1">
              <a:spLocks noChangeArrowheads="1"/>
            </p:cNvSpPr>
            <p:nvPr/>
          </p:nvSpPr>
          <p:spPr bwMode="auto">
            <a:xfrm>
              <a:off x="367370" y="1618972"/>
              <a:ext cx="1838326" cy="1969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足</a:t>
              </a:r>
              <a:endParaRPr lang="zh-CN" altLang="en-US" sz="9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005512" y="1807369"/>
            <a:ext cx="668655" cy="6223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zú</a:t>
            </a:r>
            <a:endParaRPr lang="zh-CN" altLang="en-US" sz="36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29513" y="2206229"/>
            <a:ext cx="1889522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zú  qiú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足  球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60469" y="3071813"/>
            <a:ext cx="1225154" cy="85280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zú   jì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足 迹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矩形 10"/>
          <p:cNvSpPr>
            <a:spLocks noChangeArrowheads="1"/>
          </p:cNvSpPr>
          <p:nvPr/>
        </p:nvSpPr>
        <p:spPr bwMode="auto">
          <a:xfrm>
            <a:off x="3161110" y="4511279"/>
            <a:ext cx="80962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造句：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矩形 10"/>
          <p:cNvSpPr>
            <a:spLocks noChangeArrowheads="1"/>
          </p:cNvSpPr>
          <p:nvPr/>
        </p:nvSpPr>
        <p:spPr bwMode="auto">
          <a:xfrm>
            <a:off x="3835004" y="4510087"/>
            <a:ext cx="5206603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放学后，小熊叫上小兔和小鹿一起去踢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足球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3156347" y="4056460"/>
            <a:ext cx="809625" cy="43751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笔顺：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62388" y="4152901"/>
            <a:ext cx="2782491" cy="2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图片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415904" y="2214562"/>
            <a:ext cx="1694259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ntr" presetSubtype="0" fill="hold" grpId="4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  <p:bldP spid="27" grpId="2"/>
      <p:bldP spid="28" grpId="3" animBg="1"/>
      <p:bldP spid="29" grpId="4" animBg="1"/>
      <p:bldP spid="19" grpId="5" animBg="1"/>
    </p:bldLst>
  </p:timing>
</p:sld>
</file>

<file path=ppt/tags/tag1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6cb8013b-7f33-4aa2-a7f1-833585bca04b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1863</Words>
  <Application>WPS 演示</Application>
  <PresentationFormat>自定义</PresentationFormat>
  <Paragraphs>352</Paragraphs>
  <Slides>28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华文琥珀</vt:lpstr>
      <vt:lpstr>黑体</vt:lpstr>
      <vt:lpstr>思源黑体</vt:lpstr>
      <vt:lpstr>Calibri</vt:lpstr>
      <vt:lpstr>Arial Unicode MS</vt:lpstr>
      <vt:lpstr>Times New Roman</vt:lpstr>
      <vt:lpstr>Arial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2022-07-23T23:03:00Z</cp:lastPrinted>
  <dcterms:created xsi:type="dcterms:W3CDTF">2022-07-23T23:03:00Z</dcterms:created>
  <dcterms:modified xsi:type="dcterms:W3CDTF">2023-01-15T10:11:46Z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07F9B10EDD334B539C0F33ED4A9F095F</vt:lpwstr>
  </property>
  <property fmtid="{D5CDD505-2E9C-101B-9397-08002B2CF9AE}" pid="3" name="KSOProductBuildVer">
    <vt:lpwstr>2052-11.1.0.13703</vt:lpwstr>
  </property>
</Properties>
</file>