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  <p:sldMasterId id="2147483652" r:id="rId4"/>
    <p:sldMasterId id="2147483653" r:id="rId5"/>
    <p:sldMasterId id="2147483655" r:id="rId6"/>
    <p:sldMasterId id="2147483656" r:id="rId7"/>
  </p:sldMasterIdLst>
  <p:notesMasterIdLst>
    <p:notesMasterId r:id="rId9"/>
  </p:notesMasterIdLst>
  <p:handoutMasterIdLst>
    <p:handoutMasterId r:id="rId19"/>
  </p:handoutMasterIdLst>
  <p:sldIdLst>
    <p:sldId id="259" r:id="rId8"/>
    <p:sldId id="267" r:id="rId10"/>
    <p:sldId id="262" r:id="rId11"/>
    <p:sldId id="270" r:id="rId12"/>
    <p:sldId id="271" r:id="rId13"/>
    <p:sldId id="272" r:id="rId14"/>
    <p:sldId id="273" r:id="rId15"/>
    <p:sldId id="274" r:id="rId16"/>
    <p:sldId id="275" r:id="rId17"/>
    <p:sldId id="284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3"/>
    </p:embeddedFont>
    <p:embeddedFont>
      <p:font typeface="等线" panose="02010600030101010101" pitchFamily="2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仿宋" panose="02010609060101010101" pitchFamily="49" charset="-122"/>
      <p:regular r:id="rId27"/>
    </p:embeddedFont>
  </p:embeddedFontLst>
  <p:custDataLst>
    <p:tags r:id="rId2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Calibri" panose="020F0502020204030204" pitchFamily="34" charset="0"/>
        <a:ea typeface="Calibri" panose="020F0502020204030204" pitchFamily="3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66" autoAdjust="0"/>
  </p:normalViewPr>
  <p:slideViewPr>
    <p:cSldViewPr>
      <p:cViewPr>
        <p:scale>
          <a:sx n="90" d="100"/>
          <a:sy n="90" d="100"/>
        </p:scale>
        <p:origin x="-1458" y="-11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21" d="100"/>
          <a:sy n="12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84978279-0177-444C-AAE7-A18BA321A463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71E4A572-D803-4123-B0A2-7909DA8A5068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1pPr>
            <a:lvl2pPr marL="742950" indent="-40005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2pPr>
            <a:lvl3pPr marL="1143000" indent="-4572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3pPr>
            <a:lvl4pPr marL="1600200" indent="-5715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4pPr>
            <a:lvl5pPr marL="2057400" indent="-685800" algn="l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3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Arial" panose="020B0604020202020204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66F5304F-8D2A-4A4C-9A37-145763BB23B9}" type="datetime1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二级</a:t>
            </a:r>
          </a:p>
          <a:p>
            <a:pPr lvl="2"/>
            <a:r>
              <a:t>三级</a:t>
            </a:r>
          </a:p>
          <a:p>
            <a:pPr lvl="3"/>
            <a:r>
              <a:t>四级</a:t>
            </a:r>
          </a:p>
          <a:p>
            <a:pPr lvl="4"/>
            <a:r>
              <a:t>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/>
            <a:endParaRPr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b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eaLnBrk="1" hangingPunct="1"/>
            <a:fld id="{0427ABC5-9F47-4D2E-B10C-1507C8551883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0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08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6D08E887-934B-4C2F-A42C-112664036E61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4112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latin typeface="等线" panose="02010600030101010101" pitchFamily="2" charset="-122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kumimoji="0" sz="1200" u="none" baseline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4113" name="灯片编号占位符 3"/>
          <p:cNvSpPr/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>
            <a:no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r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fld id="{77DA57DB-708F-4166-BC17-079C1A27B2ED}" type="slidenum">
              <a:rPr lang="zh-CN" altLang="en-US" sz="1200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sz="120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742950" indent="-40005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1143000" indent="-4572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600200" indent="-5715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2057400" indent="-68580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组合 3"/>
          <p:cNvGrpSpPr/>
          <p:nvPr/>
        </p:nvGrpSpPr>
        <p:grpSpPr>
          <a:xfrm>
            <a:off x="0" y="361950"/>
            <a:ext cx="9144000" cy="4667250"/>
            <a:chOff x="0" y="361507"/>
            <a:chExt cx="9144000" cy="4667693"/>
          </a:xfrm>
        </p:grpSpPr>
        <p:sp>
          <p:nvSpPr>
            <p:cNvPr id="1029" name="矩形 4"/>
            <p:cNvSpPr/>
            <p:nvPr/>
          </p:nvSpPr>
          <p:spPr>
            <a:xfrm>
              <a:off x="574675" y="809224"/>
              <a:ext cx="8008938" cy="3624607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030" name="组合 7"/>
          <p:cNvGrpSpPr/>
          <p:nvPr/>
        </p:nvGrpSpPr>
        <p:grpSpPr>
          <a:xfrm>
            <a:off x="5002213" y="4094163"/>
            <a:ext cx="3679825" cy="1203325"/>
            <a:chOff x="5002624" y="4094902"/>
            <a:chExt cx="3679620" cy="1202728"/>
          </a:xfrm>
        </p:grpSpPr>
        <p:grpSp>
          <p:nvGrpSpPr>
            <p:cNvPr id="1031" name="组合 8"/>
            <p:cNvGrpSpPr/>
            <p:nvPr/>
          </p:nvGrpSpPr>
          <p:grpSpPr>
            <a:xfrm>
              <a:off x="5002624" y="4094902"/>
              <a:ext cx="3679620" cy="1202728"/>
              <a:chOff x="5002624" y="4094902"/>
              <a:chExt cx="3679620" cy="1202728"/>
            </a:xfrm>
          </p:grpSpPr>
          <p:grpSp>
            <p:nvGrpSpPr>
              <p:cNvPr id="1032" name="组合 10"/>
              <p:cNvGrpSpPr/>
              <p:nvPr/>
            </p:nvGrpSpPr>
            <p:grpSpPr>
              <a:xfrm>
                <a:off x="5002624" y="4345695"/>
                <a:ext cx="3387272" cy="812410"/>
                <a:chOff x="5002624" y="4345695"/>
                <a:chExt cx="3387272" cy="812410"/>
              </a:xfrm>
            </p:grpSpPr>
            <p:sp>
              <p:nvSpPr>
                <p:cNvPr id="1033" name="矩形: 圆角 13"/>
                <p:cNvSpPr/>
                <p:nvPr/>
              </p:nvSpPr>
              <p:spPr>
                <a:xfrm>
                  <a:off x="5693147" y="4402725"/>
                  <a:ext cx="2697013" cy="55693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>
                    <a:alpha val="59999"/>
                  </a:srgbClr>
                </a:solidFill>
                <a:ln w="12700" cap="flat">
                  <a:solidFill>
                    <a:srgbClr val="BDD7E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 anchorCtr="0"/>
                <a:lstStyle>
                  <a:defPPr>
                    <a:defRPr lang="en-US"/>
                  </a:defPPr>
                  <a:lvl1pPr marL="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1pPr>
                  <a:lvl2pPr marL="4572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2pPr>
                  <a:lvl3pPr marL="9144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3pPr>
                  <a:lvl4pPr marL="13716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4pPr>
                  <a:lvl5pPr marL="1828800" indent="0" algn="l" defTabSz="457200" rtl="0" eaLnBrk="0" fontAlgn="base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kumimoji="0" lang="en-US" altLang="en-US" sz="1800" b="0" i="0" u="none" baseline="0">
                      <a:solidFill>
                        <a:schemeClr val="tx1"/>
                      </a:solidFill>
                      <a:latin typeface="Calibri" panose="020F0502020204030204" pitchFamily="34" charset="0"/>
                      <a:ea typeface="Calibri" panose="020F0502020204030204" pitchFamily="34" charset="0"/>
                    </a:defRPr>
                  </a:lvl5pPr>
                </a:lstStyle>
                <a:p>
                  <a:pPr marL="0" lvl="0" indent="0" algn="ctr" eaLnBrk="1" hangingPunct="1"/>
                  <a:endParaRPr>
                    <a:solidFill>
                      <a:srgbClr val="FFFFFF"/>
                    </a:solidFill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1034" name="文本框 9"/>
            <p:cNvSpPr/>
            <p:nvPr/>
          </p:nvSpPr>
          <p:spPr bwMode="auto">
            <a:xfrm>
              <a:off x="5842364" y="4510621"/>
              <a:ext cx="2431915" cy="39985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2000" b="1">
                  <a:solidFill>
                    <a:srgbClr val="00206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点击汉字跳转学习！</a:t>
              </a:r>
              <a:endParaRPr lang="zh-CN" altLang="en-US" sz="2000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35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7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38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39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0" name="矩形 7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1" name="矩形 1040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2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4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45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46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47" name="矩形 8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48" name="矩形 1047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49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52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53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54" name="组合 8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55" name="矩形 14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56" name="矩形 1055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57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2"/>
          <p:cNvGrpSpPr/>
          <p:nvPr/>
        </p:nvGrpSpPr>
        <p:grpSpPr>
          <a:xfrm>
            <a:off x="-615950" y="-7937"/>
            <a:ext cx="10375900" cy="5295900"/>
            <a:chOff x="434567" y="-8475"/>
            <a:chExt cx="10375271" cy="5296214"/>
          </a:xfrm>
        </p:grpSpPr>
        <p:sp>
          <p:nvSpPr>
            <p:cNvPr id="1060" name="矩形 3"/>
            <p:cNvSpPr/>
            <p:nvPr/>
          </p:nvSpPr>
          <p:spPr>
            <a:xfrm>
              <a:off x="1058417" y="475742"/>
              <a:ext cx="9086299" cy="4111868"/>
            </a:xfrm>
            <a:prstGeom prst="rect">
              <a:avLst/>
            </a:prstGeom>
            <a:solidFill>
              <a:srgbClr val="FAF8F6">
                <a:alpha val="79999"/>
              </a:srgbClr>
            </a:solid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cxnSp>
        <p:nvCxnSpPr>
          <p:cNvPr id="1061" name="直接连接符 6"/>
          <p:cNvCxnSpPr/>
          <p:nvPr/>
        </p:nvCxnSpPr>
        <p:spPr>
          <a:xfrm>
            <a:off x="85725" y="3929063"/>
            <a:ext cx="8967788" cy="0"/>
          </a:xfrm>
          <a:prstGeom prst="line">
            <a:avLst/>
          </a:prstGeom>
          <a:noFill/>
          <a:ln w="34925" cap="flat" cmpd="thickThin">
            <a:solidFill>
              <a:srgbClr val="BF9000">
                <a:alpha val="39999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</p:cxnSp>
      <p:grpSp>
        <p:nvGrpSpPr>
          <p:cNvPr id="1062" name="组合 7"/>
          <p:cNvGrpSpPr/>
          <p:nvPr/>
        </p:nvGrpSpPr>
        <p:grpSpPr>
          <a:xfrm>
            <a:off x="19050" y="463550"/>
            <a:ext cx="2095500" cy="3475038"/>
            <a:chOff x="-7332" y="482083"/>
            <a:chExt cx="2094022" cy="3475304"/>
          </a:xfrm>
        </p:grpSpPr>
      </p:grpSp>
      <p:grpSp>
        <p:nvGrpSpPr>
          <p:cNvPr id="1063" name="矩形 13"/>
          <p:cNvGrpSpPr/>
          <p:nvPr/>
        </p:nvGrpSpPr>
        <p:grpSpPr>
          <a:xfrm>
            <a:off x="6119813" y="1712913"/>
            <a:ext cx="1658937" cy="1238250"/>
            <a:chOff x="3855" y="1079"/>
            <a:chExt cx="1045" cy="780"/>
          </a:xfrm>
        </p:grpSpPr>
        <p:sp>
          <p:nvSpPr>
            <p:cNvPr id="1064" name="矩形 1063"/>
            <p:cNvSpPr/>
            <p:nvPr/>
          </p:nvSpPr>
          <p:spPr>
            <a:xfrm rot="20400000">
              <a:off x="3913" y="1220"/>
              <a:ext cx="930" cy="49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1065" name="图片 1073743875" descr="学科网 zxxk.com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1pPr>
      <a:lvl2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2pPr>
      <a:lvl3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3pPr>
      <a:lvl4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4pPr>
      <a:lvl5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baseline="0">
          <a:solidFill>
            <a:schemeClr val="tx1"/>
          </a:solidFill>
          <a:latin typeface="Calibri Light" panose="020F0302020204030204"/>
          <a:ea typeface="Arial" panose="020B0604020202020204"/>
        </a:defRPr>
      </a:lvl5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/>
        <a:buChar char="•"/>
        <a:defRPr kumimoji="0" sz="21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8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5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/>
        <a:buChar char="•"/>
        <a:defRPr kumimoji="0" sz="1300" b="0" i="0" u="none" baseline="0">
          <a:solidFill>
            <a:schemeClr val="tx1"/>
          </a:solidFill>
          <a:latin typeface="Calibri" panose="020F0502020204030204" pitchFamily="34" charset="0"/>
          <a:ea typeface="Arial" panose="020B0604020202020204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Tx/>
        <a:buFont typeface="Calibri" panose="020F0502020204030204" pitchFamily="34" charset="0"/>
        <a:buNone/>
        <a:defRPr kumimoji="0" sz="1800" b="0" i="0" u="none" baseline="0">
          <a:solidFill>
            <a:schemeClr val="tx1"/>
          </a:solidFill>
          <a:effectLst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7.xml"/><Relationship Id="rId8" Type="http://schemas.openxmlformats.org/officeDocument/2006/relationships/slide" Target="slide5.xml"/><Relationship Id="rId7" Type="http://schemas.openxmlformats.org/officeDocument/2006/relationships/slide" Target="slide4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3.xml"/><Relationship Id="rId10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slide" Target="slide8.xml"/><Relationship Id="rId7" Type="http://schemas.openxmlformats.org/officeDocument/2006/relationships/slide" Target="slide6.xml"/><Relationship Id="rId6" Type="http://schemas.openxmlformats.org/officeDocument/2006/relationships/slide" Target="slide4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5.xml"/><Relationship Id="rId2" Type="http://schemas.openxmlformats.org/officeDocument/2006/relationships/slide" Target="slide3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1.png"/><Relationship Id="rId12" Type="http://schemas.openxmlformats.org/officeDocument/2006/relationships/image" Target="../media/image10.GIF"/><Relationship Id="rId11" Type="http://schemas.openxmlformats.org/officeDocument/2006/relationships/image" Target="../media/image9.png"/><Relationship Id="rId10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14.png"/><Relationship Id="rId13" Type="http://schemas.openxmlformats.org/officeDocument/2006/relationships/image" Target="../media/image11.png"/><Relationship Id="rId12" Type="http://schemas.openxmlformats.org/officeDocument/2006/relationships/image" Target="../media/image13.png"/><Relationship Id="rId11" Type="http://schemas.openxmlformats.org/officeDocument/2006/relationships/image" Target="../media/image12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png"/><Relationship Id="rId11" Type="http://schemas.openxmlformats.org/officeDocument/2006/relationships/image" Target="../media/image15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8.png"/><Relationship Id="rId11" Type="http://schemas.openxmlformats.org/officeDocument/2006/relationships/image" Target="../media/image17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0.png"/><Relationship Id="rId11" Type="http://schemas.openxmlformats.org/officeDocument/2006/relationships/image" Target="../media/image19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2.png"/><Relationship Id="rId11" Type="http://schemas.openxmlformats.org/officeDocument/2006/relationships/image" Target="../media/image21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6.xml"/><Relationship Id="rId8" Type="http://schemas.openxmlformats.org/officeDocument/2006/relationships/slide" Target="slide4.xml"/><Relationship Id="rId7" Type="http://schemas.openxmlformats.org/officeDocument/2006/relationships/slide" Target="slide9.x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4.png"/><Relationship Id="rId11" Type="http://schemas.openxmlformats.org/officeDocument/2006/relationships/image" Target="../media/image23.GIF"/><Relationship Id="rId10" Type="http://schemas.openxmlformats.org/officeDocument/2006/relationships/slide" Target="slide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2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055" name="组合 6"/>
          <p:cNvGrpSpPr/>
          <p:nvPr/>
        </p:nvGrpSpPr>
        <p:grpSpPr>
          <a:xfrm>
            <a:off x="3997325" y="1219193"/>
            <a:ext cx="3905250" cy="776288"/>
            <a:chOff x="1385" y="3509"/>
            <a:chExt cx="6155" cy="1224"/>
          </a:xfrm>
        </p:grpSpPr>
        <p:sp>
          <p:nvSpPr>
            <p:cNvPr id="2056" name="椭圆 14"/>
            <p:cNvSpPr/>
            <p:nvPr/>
          </p:nvSpPr>
          <p:spPr>
            <a:xfrm>
              <a:off x="3427" y="3712"/>
              <a:ext cx="908" cy="906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F4B183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57" name="标题 1"/>
            <p:cNvSpPr/>
            <p:nvPr/>
          </p:nvSpPr>
          <p:spPr>
            <a:xfrm>
              <a:off x="1385" y="3509"/>
              <a:ext cx="6155" cy="12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>
                <a:buFont typeface="Calibri" panose="020F0502020204030204" pitchFamily="34" charset="0"/>
              </a:pPr>
              <a:r>
                <a:rPr lang="zh-CN" altLang="en-US" sz="4200" b="1" dirty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识字</a:t>
              </a:r>
              <a:r>
                <a:rPr lang="zh-CN" altLang="en-US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 </a:t>
              </a:r>
              <a:r>
                <a:rPr lang="zh-CN" altLang="en-US" sz="4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人之初</a:t>
              </a:r>
              <a:endPara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8" name="图片 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971600" y="291934"/>
            <a:ext cx="2189162" cy="430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" name="图片 1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274" name="组合 26"/>
          <p:cNvGrpSpPr/>
          <p:nvPr/>
        </p:nvGrpSpPr>
        <p:grpSpPr>
          <a:xfrm>
            <a:off x="1693863" y="-44450"/>
            <a:ext cx="5661025" cy="5249863"/>
            <a:chOff x="1693884" y="-44521"/>
            <a:chExt cx="5660608" cy="5250005"/>
          </a:xfrm>
        </p:grpSpPr>
        <p:grpSp>
          <p:nvGrpSpPr>
            <p:cNvPr id="2275" name="组合 19"/>
            <p:cNvGrpSpPr/>
            <p:nvPr/>
          </p:nvGrpSpPr>
          <p:grpSpPr>
            <a:xfrm>
              <a:off x="1693884" y="-44521"/>
              <a:ext cx="5660608" cy="5250005"/>
              <a:chOff x="1693884" y="-44521"/>
              <a:chExt cx="5660608" cy="5250005"/>
            </a:xfrm>
          </p:grpSpPr>
          <p:sp>
            <p:nvSpPr>
              <p:cNvPr id="2276" name="椭圆 14"/>
              <p:cNvSpPr/>
              <p:nvPr/>
            </p:nvSpPr>
            <p:spPr>
              <a:xfrm>
                <a:off x="2509799" y="509532"/>
                <a:ext cx="4124021" cy="4124437"/>
              </a:xfrm>
              <a:prstGeom prst="ellipse">
                <a:avLst/>
              </a:prstGeom>
              <a:solidFill>
                <a:srgbClr val="FFFFFF">
                  <a:alpha val="59999"/>
                </a:srgbClr>
              </a:solidFill>
              <a:ln w="47625" cap="flat" cmpd="thickThin">
                <a:solidFill>
                  <a:srgbClr val="33CCCC">
                    <a:alpha val="2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pic>
            <p:nvPicPr>
              <p:cNvPr id="2277" name="图片 17"/>
              <p:cNvPicPr/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2164066" y="-42743"/>
                <a:ext cx="5193409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  <p:pic>
            <p:nvPicPr>
              <p:cNvPr id="2278" name="图片 18"/>
              <p:cNvPicPr/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694709" y="18219"/>
                <a:ext cx="5187314" cy="5187836"/>
              </a:xfrm>
              <a:prstGeom prst="rect">
                <a:avLst/>
              </a:prstGeom>
              <a:noFill/>
              <a:ln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</p:pic>
        </p:grpSp>
        <p:sp>
          <p:nvSpPr>
            <p:cNvPr id="2279" name="矩形 25"/>
            <p:cNvSpPr/>
            <p:nvPr/>
          </p:nvSpPr>
          <p:spPr>
            <a:xfrm rot="2880000">
              <a:off x="6217872" y="1208105"/>
              <a:ext cx="1068416" cy="1068308"/>
            </a:xfrm>
            <a:prstGeom prst="rect">
              <a:avLst/>
            </a:prstGeom>
            <a:blipFill rotWithShape="1">
              <a:blip r:embed="rId5" cstate="email">
                <a:alphaModFix amt="85001"/>
              </a:blip>
              <a:stretch>
                <a:fillRect/>
              </a:stretch>
            </a:blipFill>
            <a:ln w="127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280" name="矩形 8"/>
          <p:cNvGrpSpPr/>
          <p:nvPr/>
        </p:nvGrpSpPr>
        <p:grpSpPr>
          <a:xfrm>
            <a:off x="2419350" y="2219325"/>
            <a:ext cx="1208088" cy="852488"/>
            <a:chOff x="1524" y="1398"/>
            <a:chExt cx="761" cy="537"/>
          </a:xfrm>
        </p:grpSpPr>
        <p:pic>
          <p:nvPicPr>
            <p:cNvPr id="2281" name="矩形 8"/>
            <p:cNvPicPr/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524" y="1398"/>
              <a:ext cx="761" cy="53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</p:pic>
        <p:sp>
          <p:nvSpPr>
            <p:cNvPr id="2282" name="矩形 2281"/>
            <p:cNvSpPr/>
            <p:nvPr/>
          </p:nvSpPr>
          <p:spPr>
            <a:xfrm rot="21060000">
              <a:off x="1555" y="1447"/>
              <a:ext cx="700" cy="43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pic>
        <p:nvPicPr>
          <p:cNvPr id="2283" name="图片 10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1847850" y="396875"/>
            <a:ext cx="6273800" cy="47847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1" name="组合 56"/>
          <p:cNvGrpSpPr/>
          <p:nvPr/>
        </p:nvGrpSpPr>
        <p:grpSpPr>
          <a:xfrm>
            <a:off x="979488" y="92075"/>
            <a:ext cx="1874837" cy="2032000"/>
            <a:chOff x="935183" y="-112567"/>
            <a:chExt cx="1875559" cy="2031923"/>
          </a:xfrm>
        </p:grpSpPr>
        <p:pic>
          <p:nvPicPr>
            <p:cNvPr id="2062" name="图片 57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35183" y="-112567"/>
              <a:ext cx="1875559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3" name="文本框 58"/>
            <p:cNvSpPr/>
            <p:nvPr/>
          </p:nvSpPr>
          <p:spPr>
            <a:xfrm>
              <a:off x="1060726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4" name="组合 59"/>
          <p:cNvGrpSpPr/>
          <p:nvPr/>
        </p:nvGrpSpPr>
        <p:grpSpPr>
          <a:xfrm>
            <a:off x="3443288" y="92075"/>
            <a:ext cx="1876425" cy="2032000"/>
            <a:chOff x="935184" y="-112567"/>
            <a:chExt cx="1875557" cy="2031923"/>
          </a:xfrm>
        </p:grpSpPr>
        <p:pic>
          <p:nvPicPr>
            <p:cNvPr id="2065" name="图片 60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35184" y="-112567"/>
              <a:ext cx="1875557" cy="1020724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6" name="文本框 61"/>
            <p:cNvSpPr/>
            <p:nvPr/>
          </p:nvSpPr>
          <p:spPr>
            <a:xfrm>
              <a:off x="1047118" y="28055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67" name="组合 62"/>
          <p:cNvGrpSpPr/>
          <p:nvPr/>
        </p:nvGrpSpPr>
        <p:grpSpPr>
          <a:xfrm>
            <a:off x="5908675" y="92075"/>
            <a:ext cx="1874838" cy="2044700"/>
            <a:chOff x="935185" y="-112251"/>
            <a:chExt cx="1875555" cy="2045227"/>
          </a:xfrm>
        </p:grpSpPr>
        <p:pic>
          <p:nvPicPr>
            <p:cNvPr id="2068" name="图片 63"/>
            <p:cNvPicPr/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935185" y="-112251"/>
              <a:ext cx="1875555" cy="1020935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2069" name="文本框 64"/>
            <p:cNvSpPr/>
            <p:nvPr/>
          </p:nvSpPr>
          <p:spPr>
            <a:xfrm>
              <a:off x="1038676" y="294174"/>
              <a:ext cx="1657350" cy="1638802"/>
            </a:xfrm>
            <a:prstGeom prst="rect">
              <a:avLst/>
            </a:prstGeom>
            <a:noFill/>
            <a:ln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6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半包围结构</a:t>
              </a:r>
              <a:endParaRPr lang="zh-CN" altLang="en-US" sz="2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70" name="矩形 3"/>
          <p:cNvSpPr/>
          <p:nvPr/>
        </p:nvSpPr>
        <p:spPr>
          <a:xfrm>
            <a:off x="6904038" y="1406525"/>
            <a:ext cx="977900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71" name="矩形 11"/>
          <p:cNvSpPr/>
          <p:nvPr/>
        </p:nvSpPr>
        <p:spPr>
          <a:xfrm>
            <a:off x="4086225" y="2819400"/>
            <a:ext cx="977900" cy="982663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72" name="组合 123"/>
          <p:cNvGrpSpPr/>
          <p:nvPr/>
        </p:nvGrpSpPr>
        <p:grpSpPr>
          <a:xfrm>
            <a:off x="6899275" y="1384300"/>
            <a:ext cx="1016000" cy="1011238"/>
            <a:chOff x="1015521" y="1112039"/>
            <a:chExt cx="836771" cy="832547"/>
          </a:xfrm>
        </p:grpSpPr>
        <p:grpSp>
          <p:nvGrpSpPr>
            <p:cNvPr id="2073" name="组合 124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74" name="矩形 126"/>
              <p:cNvSpPr/>
              <p:nvPr/>
            </p:nvSpPr>
            <p:spPr>
              <a:xfrm>
                <a:off x="1183760" y="1142846"/>
                <a:ext cx="1067396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75" name="直接连接符 127"/>
              <p:cNvCxnSpPr/>
              <p:nvPr/>
            </p:nvCxnSpPr>
            <p:spPr>
              <a:xfrm>
                <a:off x="1219856" y="1677209"/>
                <a:ext cx="998641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76" name="直接连接符 128"/>
              <p:cNvCxnSpPr/>
              <p:nvPr/>
            </p:nvCxnSpPr>
            <p:spPr>
              <a:xfrm flipH="1">
                <a:off x="17183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77" name="文本框 64">
              <a:hlinkClick r:id="rId5" action="ppaction://hlinksldjump"/>
            </p:cNvPr>
            <p:cNvSpPr/>
            <p:nvPr/>
          </p:nvSpPr>
          <p:spPr>
            <a:xfrm>
              <a:off x="105021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78" name="组合 141"/>
          <p:cNvGrpSpPr/>
          <p:nvPr/>
        </p:nvGrpSpPr>
        <p:grpSpPr>
          <a:xfrm>
            <a:off x="4084638" y="2794000"/>
            <a:ext cx="998537" cy="1009650"/>
            <a:chOff x="1015521" y="1112039"/>
            <a:chExt cx="821900" cy="832547"/>
          </a:xfrm>
        </p:grpSpPr>
        <p:grpSp>
          <p:nvGrpSpPr>
            <p:cNvPr id="2079" name="组合 14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80" name="矩形 144"/>
              <p:cNvSpPr/>
              <p:nvPr/>
            </p:nvSpPr>
            <p:spPr>
              <a:xfrm>
                <a:off x="1183760" y="1142886"/>
                <a:ext cx="106847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81" name="直接连接符 145"/>
              <p:cNvCxnSpPr/>
              <p:nvPr/>
            </p:nvCxnSpPr>
            <p:spPr>
              <a:xfrm>
                <a:off x="1219833" y="1678090"/>
                <a:ext cx="999766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82" name="直接连接符 146"/>
              <p:cNvCxnSpPr/>
              <p:nvPr/>
            </p:nvCxnSpPr>
            <p:spPr>
              <a:xfrm flipH="1">
                <a:off x="1717999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83" name="文本框 64">
              <a:hlinkClick r:id="rId6" action="ppaction://hlinksldjump"/>
            </p:cNvPr>
            <p:cNvSpPr/>
            <p:nvPr/>
          </p:nvSpPr>
          <p:spPr>
            <a:xfrm>
              <a:off x="1035344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玉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84" name="矩形 1"/>
          <p:cNvSpPr/>
          <p:nvPr/>
        </p:nvSpPr>
        <p:spPr>
          <a:xfrm>
            <a:off x="3138488" y="1406525"/>
            <a:ext cx="979487" cy="984250"/>
          </a:xfrm>
          <a:prstGeom prst="rect">
            <a:avLst/>
          </a:prstGeom>
          <a:solidFill>
            <a:srgbClr val="CC99FF">
              <a:alpha val="30196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5" name="矩形 2"/>
          <p:cNvSpPr/>
          <p:nvPr/>
        </p:nvSpPr>
        <p:spPr>
          <a:xfrm>
            <a:off x="5030788" y="1400175"/>
            <a:ext cx="979487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6" name="矩形 10"/>
          <p:cNvSpPr/>
          <p:nvPr/>
        </p:nvSpPr>
        <p:spPr>
          <a:xfrm>
            <a:off x="2201863" y="2813050"/>
            <a:ext cx="977900" cy="984250"/>
          </a:xfrm>
          <a:prstGeom prst="rect">
            <a:avLst/>
          </a:prstGeom>
          <a:solidFill>
            <a:srgbClr val="FFCCCC">
              <a:alpha val="69803"/>
            </a:srgbClr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sp>
        <p:nvSpPr>
          <p:cNvPr id="2087" name="矩形 4"/>
          <p:cNvSpPr/>
          <p:nvPr/>
        </p:nvSpPr>
        <p:spPr>
          <a:xfrm>
            <a:off x="5946775" y="2836863"/>
            <a:ext cx="979488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088" name="组合 111"/>
          <p:cNvGrpSpPr/>
          <p:nvPr/>
        </p:nvGrpSpPr>
        <p:grpSpPr>
          <a:xfrm>
            <a:off x="3135313" y="1384300"/>
            <a:ext cx="1006475" cy="1011238"/>
            <a:chOff x="1015521" y="1112039"/>
            <a:chExt cx="829591" cy="832547"/>
          </a:xfrm>
        </p:grpSpPr>
        <p:grpSp>
          <p:nvGrpSpPr>
            <p:cNvPr id="2089" name="组合 112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0" name="矩形 114"/>
              <p:cNvSpPr/>
              <p:nvPr/>
            </p:nvSpPr>
            <p:spPr>
              <a:xfrm>
                <a:off x="1183760" y="1142846"/>
                <a:ext cx="1068250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1" name="直接连接符 115"/>
              <p:cNvCxnSpPr/>
              <p:nvPr/>
            </p:nvCxnSpPr>
            <p:spPr>
              <a:xfrm>
                <a:off x="1219884" y="1677209"/>
                <a:ext cx="99772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2" name="直接连接符 116"/>
              <p:cNvCxnSpPr/>
              <p:nvPr/>
            </p:nvCxnSpPr>
            <p:spPr>
              <a:xfrm flipH="1">
                <a:off x="1717025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3" name="文本框 64">
              <a:hlinkClick r:id="rId7" action="ppaction://hlinksldjump"/>
            </p:cNvPr>
            <p:cNvSpPr/>
            <p:nvPr/>
          </p:nvSpPr>
          <p:spPr>
            <a:xfrm>
              <a:off x="1043035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94" name="组合 117"/>
          <p:cNvGrpSpPr/>
          <p:nvPr/>
        </p:nvGrpSpPr>
        <p:grpSpPr>
          <a:xfrm>
            <a:off x="5024438" y="1384300"/>
            <a:ext cx="992187" cy="1011238"/>
            <a:chOff x="1015521" y="1112039"/>
            <a:chExt cx="817315" cy="832547"/>
          </a:xfrm>
        </p:grpSpPr>
        <p:grpSp>
          <p:nvGrpSpPr>
            <p:cNvPr id="2095" name="组合 118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096" name="矩形 120"/>
              <p:cNvSpPr/>
              <p:nvPr/>
            </p:nvSpPr>
            <p:spPr>
              <a:xfrm>
                <a:off x="1183760" y="1142846"/>
                <a:ext cx="1067598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097" name="直接连接符 121"/>
              <p:cNvCxnSpPr/>
              <p:nvPr/>
            </p:nvCxnSpPr>
            <p:spPr>
              <a:xfrm>
                <a:off x="1219862" y="1677209"/>
                <a:ext cx="998833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098" name="直接连接符 122"/>
              <p:cNvCxnSpPr/>
              <p:nvPr/>
            </p:nvCxnSpPr>
            <p:spPr>
              <a:xfrm flipH="1">
                <a:off x="1718418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099" name="文本框 64">
              <a:hlinkClick r:id="rId8" action="ppaction://hlinksldjump"/>
            </p:cNvPr>
            <p:cNvSpPr/>
            <p:nvPr/>
          </p:nvSpPr>
          <p:spPr>
            <a:xfrm>
              <a:off x="103075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近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0" name="组合 129"/>
          <p:cNvGrpSpPr/>
          <p:nvPr/>
        </p:nvGrpSpPr>
        <p:grpSpPr>
          <a:xfrm>
            <a:off x="2198688" y="2794000"/>
            <a:ext cx="985837" cy="1009650"/>
            <a:chOff x="1015521" y="1112039"/>
            <a:chExt cx="812411" cy="832547"/>
          </a:xfrm>
        </p:grpSpPr>
        <p:grpSp>
          <p:nvGrpSpPr>
            <p:cNvPr id="2101" name="组合 130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2" name="矩形 132"/>
              <p:cNvSpPr/>
              <p:nvPr/>
            </p:nvSpPr>
            <p:spPr>
              <a:xfrm>
                <a:off x="1183760" y="1142886"/>
                <a:ext cx="1068028" cy="106868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3" name="直接连接符 133"/>
              <p:cNvCxnSpPr/>
              <p:nvPr/>
            </p:nvCxnSpPr>
            <p:spPr>
              <a:xfrm>
                <a:off x="1219876" y="1678090"/>
                <a:ext cx="999235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04" name="直接连接符 134"/>
              <p:cNvCxnSpPr/>
              <p:nvPr/>
            </p:nvCxnSpPr>
            <p:spPr>
              <a:xfrm flipH="1">
                <a:off x="1718634" y="1161815"/>
                <a:ext cx="0" cy="1049758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05" name="文本框 64">
              <a:hlinkClick r:id="rId9" action="ppaction://hlinksldjump"/>
            </p:cNvPr>
            <p:cNvSpPr/>
            <p:nvPr/>
          </p:nvSpPr>
          <p:spPr>
            <a:xfrm>
              <a:off x="1019853" y="1112039"/>
              <a:ext cx="802077" cy="812126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远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06" name="组合 98"/>
          <p:cNvGrpSpPr/>
          <p:nvPr/>
        </p:nvGrpSpPr>
        <p:grpSpPr>
          <a:xfrm>
            <a:off x="5942013" y="2808288"/>
            <a:ext cx="1016000" cy="1011237"/>
            <a:chOff x="1015521" y="1112039"/>
            <a:chExt cx="836771" cy="832547"/>
          </a:xfrm>
        </p:grpSpPr>
        <p:grpSp>
          <p:nvGrpSpPr>
            <p:cNvPr id="2107" name="组合 99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08" name="矩形 101"/>
              <p:cNvSpPr/>
              <p:nvPr/>
            </p:nvSpPr>
            <p:spPr>
              <a:xfrm>
                <a:off x="1183760" y="1142845"/>
                <a:ext cx="1067395" cy="1068728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09" name="直接连接符 102"/>
              <p:cNvCxnSpPr/>
              <p:nvPr/>
            </p:nvCxnSpPr>
            <p:spPr>
              <a:xfrm>
                <a:off x="1219855" y="1677209"/>
                <a:ext cx="99864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0" name="直接连接符 103"/>
              <p:cNvCxnSpPr/>
              <p:nvPr/>
            </p:nvCxnSpPr>
            <p:spPr>
              <a:xfrm flipH="1">
                <a:off x="1718316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1" name="文本框 64">
              <a:hlinkClick r:id="rId10" action="ppaction://hlinksldjump"/>
            </p:cNvPr>
            <p:cNvSpPr/>
            <p:nvPr/>
          </p:nvSpPr>
          <p:spPr>
            <a:xfrm>
              <a:off x="1050215" y="1112039"/>
              <a:ext cx="802077" cy="810488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义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12" name="矩形 13"/>
          <p:cNvSpPr/>
          <p:nvPr/>
        </p:nvSpPr>
        <p:spPr>
          <a:xfrm>
            <a:off x="1258888" y="1404938"/>
            <a:ext cx="979487" cy="984250"/>
          </a:xfrm>
          <a:prstGeom prst="rect">
            <a:avLst/>
          </a:prstGeom>
          <a:solidFill>
            <a:srgbClr val="E2F0D9"/>
          </a:solidFill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endParaRPr>
              <a:solidFill>
                <a:srgbClr val="FFFFFF"/>
              </a:solidFill>
              <a:ea typeface="等线" panose="02010600030101010101" pitchFamily="2" charset="-122"/>
            </a:endParaRPr>
          </a:p>
        </p:txBody>
      </p:sp>
      <p:grpSp>
        <p:nvGrpSpPr>
          <p:cNvPr id="2113" name="组合 20"/>
          <p:cNvGrpSpPr/>
          <p:nvPr/>
        </p:nvGrpSpPr>
        <p:grpSpPr>
          <a:xfrm>
            <a:off x="1257300" y="1384300"/>
            <a:ext cx="995363" cy="1011238"/>
            <a:chOff x="1015521" y="1112039"/>
            <a:chExt cx="819675" cy="832547"/>
          </a:xfrm>
        </p:grpSpPr>
        <p:grpSp>
          <p:nvGrpSpPr>
            <p:cNvPr id="2114" name="组合 21"/>
            <p:cNvGrpSpPr/>
            <p:nvPr/>
          </p:nvGrpSpPr>
          <p:grpSpPr>
            <a:xfrm>
              <a:off x="1015521" y="1132176"/>
              <a:ext cx="812411" cy="812410"/>
              <a:chOff x="1183760" y="1143545"/>
              <a:chExt cx="1068028" cy="1068028"/>
            </a:xfrm>
          </p:grpSpPr>
          <p:sp>
            <p:nvSpPr>
              <p:cNvPr id="2115" name="矩形 23"/>
              <p:cNvSpPr/>
              <p:nvPr/>
            </p:nvSpPr>
            <p:spPr>
              <a:xfrm>
                <a:off x="1183760" y="1142846"/>
                <a:ext cx="1065547" cy="1068727"/>
              </a:xfrm>
              <a:prstGeom prst="rect">
                <a:avLst/>
              </a:prstGeom>
              <a:noFill/>
              <a:ln w="19050" cap="flat">
                <a:solidFill>
                  <a:srgbClr val="00B0F0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 anchorCtr="0"/>
              <a:lstStyle>
                <a:defPPr>
                  <a:defRPr lang="en-US"/>
                </a:defPPr>
                <a:lvl1pPr marL="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1pPr>
                <a:lvl2pPr marL="4572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2pPr>
                <a:lvl3pPr marL="9144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3pPr>
                <a:lvl4pPr marL="13716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4pPr>
                <a:lvl5pPr marL="1828800" indent="0" algn="l" defTabSz="4572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en-US" altLang="en-US" sz="1800" b="0" i="0" u="none" baseline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</a:defRPr>
                </a:lvl5pPr>
              </a:lstStyle>
              <a:p>
                <a:pPr marL="0" lvl="0" indent="0" algn="ctr" eaLnBrk="1" hangingPunct="1"/>
                <a:endParaRPr sz="5800">
                  <a:solidFill>
                    <a:srgbClr val="FFFFFF"/>
                  </a:solidFill>
                  <a:ea typeface="等线" panose="02010600030101010101" pitchFamily="2" charset="-122"/>
                </a:endParaRPr>
              </a:p>
            </p:txBody>
          </p:sp>
          <p:cxnSp>
            <p:nvCxnSpPr>
              <p:cNvPr id="2116" name="直接连接符 24"/>
              <p:cNvCxnSpPr/>
              <p:nvPr/>
            </p:nvCxnSpPr>
            <p:spPr>
              <a:xfrm>
                <a:off x="1219852" y="1677209"/>
                <a:ext cx="996802" cy="0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  <p:cxnSp>
            <p:nvCxnSpPr>
              <p:cNvPr id="2117" name="直接连接符 25"/>
              <p:cNvCxnSpPr/>
              <p:nvPr/>
            </p:nvCxnSpPr>
            <p:spPr>
              <a:xfrm flipH="1">
                <a:off x="1718253" y="1161746"/>
                <a:ext cx="0" cy="1049827"/>
              </a:xfrm>
              <a:prstGeom prst="line">
                <a:avLst/>
              </a:prstGeom>
              <a:noFill/>
              <a:ln w="12700" cap="flat">
                <a:solidFill>
                  <a:srgbClr val="00B0F0"/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</p:cxnSp>
        </p:grpSp>
        <p:sp>
          <p:nvSpPr>
            <p:cNvPr id="2118" name="文本框 64">
              <a:hlinkClick r:id="rId11" action="ppaction://hlinksldjump"/>
            </p:cNvPr>
            <p:cNvSpPr/>
            <p:nvPr/>
          </p:nvSpPr>
          <p:spPr>
            <a:xfrm>
              <a:off x="1033119" y="1112039"/>
              <a:ext cx="802077" cy="810851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eaLnBrk="1" hangingPunct="1"/>
              <a:r>
                <a:rPr lang="zh-CN" altLang="en-US" sz="5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之</a:t>
              </a:r>
              <a:endParaRPr lang="zh-CN" altLang="en-US" sz="5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0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5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30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43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6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0" grpId="0" animBg="1"/>
      <p:bldP spid="2071" grpId="1" animBg="1"/>
      <p:bldP spid="2084" grpId="2" animBg="1"/>
      <p:bldP spid="2085" grpId="3" animBg="1"/>
      <p:bldP spid="2086" grpId="4" animBg="1"/>
      <p:bldP spid="2087" grpId="5" animBg="1"/>
      <p:bldP spid="2112" grpId="6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间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乏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22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23" name="缺角矩形 12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24" name="缺角矩形 13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25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26" name="矩形 39">
            <a:hlinkClick r:id="rId2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7" name="矩形 41">
            <a:hlinkClick r:id="rId3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8" name="矩形 42">
            <a:hlinkClick r:id="rId4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9" name="矩形 43">
            <a:hlinkClick r:id="rId5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0" name="矩形 47">
            <a:hlinkClick r:id="rId6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1" name="矩形 48">
            <a:hlinkClick r:id="rId7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2" name="矩形 49">
            <a:hlinkClick r:id="rId8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3" name="文本框 8"/>
          <p:cNvSpPr/>
          <p:nvPr/>
        </p:nvSpPr>
        <p:spPr>
          <a:xfrm>
            <a:off x="2100263" y="569913"/>
            <a:ext cx="1682750" cy="7381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zhī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4" name="图片 85">
            <a:hlinkClick r:id="rId9" tooltip="点击返回整体展示" action="ppaction://hlinksldjump"/>
          </p:cNvPr>
          <p:cNvPicPr/>
          <p:nvPr/>
        </p:nvPicPr>
        <p:blipFill>
          <a:blip r:embed="rId10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35" name="文本框 57"/>
          <p:cNvSpPr/>
          <p:nvPr/>
        </p:nvSpPr>
        <p:spPr>
          <a:xfrm>
            <a:off x="1598613" y="2884488"/>
            <a:ext cx="2763837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横撇的角度要小，平捺紧接着横撇写。平捺是主笔，要写得舒展。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36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后该怎么办，他也不知道。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37" name="图片 2"/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9388" y="4027488"/>
            <a:ext cx="1590675" cy="47466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38" name="图片 24" descr="01 之"/>
          <p:cNvPicPr/>
          <p:nvPr/>
        </p:nvPicPr>
        <p:blipFill>
          <a:blip r:embed="rId12" cstate="email"/>
          <a:stretch>
            <a:fillRect/>
          </a:stretch>
        </p:blipFill>
        <p:spPr>
          <a:xfrm>
            <a:off x="2159000" y="1308100"/>
            <a:ext cx="1590675" cy="1590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39" name="组合 22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40" name="图片 23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41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翘舌音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5" dur="5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45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xiānɡ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6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木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左右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互 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想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47" name="图片 68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48" name="文本框 57"/>
          <p:cNvSpPr/>
          <p:nvPr/>
        </p:nvSpPr>
        <p:spPr>
          <a:xfrm>
            <a:off x="1735138" y="2873375"/>
            <a:ext cx="2617787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左长右短。“目”起笔在“木”的一横偏上些，四横间距均匀。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49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我和才才回家的方向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反。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0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51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52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53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" name="矩形 23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5" name="矩形 24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6" name="矩形 25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7" name="矩形 2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8" name="矩形 2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9" name="矩形 2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60" name="图片 23" descr="02相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5350" y="1312863"/>
            <a:ext cx="1584325" cy="15843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61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9075"/>
            <a:ext cx="5210175" cy="45243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grpSp>
        <p:nvGrpSpPr>
          <p:cNvPr id="2162" name="组合 37"/>
          <p:cNvGrpSpPr/>
          <p:nvPr/>
        </p:nvGrpSpPr>
        <p:grpSpPr>
          <a:xfrm>
            <a:off x="2273300" y="-7937"/>
            <a:ext cx="1311275" cy="777875"/>
            <a:chOff x="2314322" y="-8092"/>
            <a:chExt cx="1310909" cy="778680"/>
          </a:xfrm>
        </p:grpSpPr>
        <p:pic>
          <p:nvPicPr>
            <p:cNvPr id="2163" name="图片 38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64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后鼻音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2165" name="组合 42"/>
          <p:cNvGrpSpPr/>
          <p:nvPr/>
        </p:nvGrpSpPr>
        <p:grpSpPr>
          <a:xfrm>
            <a:off x="4219575" y="-7937"/>
            <a:ext cx="1311275" cy="777875"/>
            <a:chOff x="2314322" y="-8092"/>
            <a:chExt cx="1310909" cy="778680"/>
          </a:xfrm>
        </p:grpSpPr>
        <p:pic>
          <p:nvPicPr>
            <p:cNvPr id="2166" name="图片 43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67" name="文本框 37"/>
            <p:cNvSpPr/>
            <p:nvPr/>
          </p:nvSpPr>
          <p:spPr>
            <a:xfrm>
              <a:off x="2466561" y="82174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en-US" altLang="zh-CN" sz="2200" b="1">
                  <a:solidFill>
                    <a:srgbClr val="FF5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xiànɡ</a:t>
              </a:r>
              <a:endParaRPr lang="en-US" altLang="zh-CN" sz="2200" b="1">
                <a:solidFill>
                  <a:srgbClr val="FF5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168" name="组合 45"/>
          <p:cNvGrpSpPr/>
          <p:nvPr/>
        </p:nvGrpSpPr>
        <p:grpSpPr>
          <a:xfrm>
            <a:off x="5576888" y="-7937"/>
            <a:ext cx="1311275" cy="777875"/>
            <a:chOff x="2314322" y="-8092"/>
            <a:chExt cx="1310909" cy="778680"/>
          </a:xfrm>
        </p:grpSpPr>
        <p:pic>
          <p:nvPicPr>
            <p:cNvPr id="2169" name="图片 46"/>
            <p:cNvPicPr/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2314322" y="-8092"/>
              <a:ext cx="1310909" cy="778680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70" name="文本框 37"/>
            <p:cNvSpPr/>
            <p:nvPr/>
          </p:nvSpPr>
          <p:spPr>
            <a:xfrm>
              <a:off x="2466561" y="116329"/>
              <a:ext cx="1039826" cy="430887"/>
            </a:xfrm>
            <a:prstGeom prst="rect">
              <a:avLst/>
            </a:prstGeom>
            <a:noFill/>
            <a:ln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r>
                <a:rPr lang="zh-CN" altLang="en-US" sz="2200" b="1">
                  <a:solidFill>
                    <a:srgbClr val="FF5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相片</a:t>
              </a:r>
              <a:endParaRPr lang="zh-CN" altLang="en-US" sz="2200" b="1">
                <a:solidFill>
                  <a:srgbClr val="FF5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2171" name="New picture"/>
          <p:cNvPicPr/>
          <p:nvPr/>
        </p:nvPicPr>
        <p:blipFill>
          <a:blip r:embed="rId14"/>
          <a:stretch>
            <a:fillRect/>
          </a:stretch>
        </p:blipFill>
        <p:spPr>
          <a:xfrm>
            <a:off x="12039600" y="114681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7" dur="5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74" name="文本框 8"/>
          <p:cNvSpPr/>
          <p:nvPr/>
        </p:nvSpPr>
        <p:spPr>
          <a:xfrm>
            <a:off x="2090738" y="568325"/>
            <a:ext cx="168116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5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辶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处 远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斤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76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77" name="文本框 57"/>
          <p:cNvSpPr/>
          <p:nvPr/>
        </p:nvSpPr>
        <p:spPr>
          <a:xfrm>
            <a:off x="1806575" y="2878138"/>
            <a:ext cx="2328863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先写“斤”；走之最后的平捺要舒展，把里面的字托住。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7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上学时，我们走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180" name="缺角矩形 2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81" name="缺角矩形 3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182" name="矩形 31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3" name="矩形 32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4" name="矩形 33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5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6" name="矩形 35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7" name="矩形 36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88" name="矩形 37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89" name="图片 21" descr="03近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5825" y="1311275"/>
            <a:ext cx="1587500" cy="15875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190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4150" y="4010025"/>
            <a:ext cx="4127500" cy="484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4" name="文本框 8"/>
          <p:cNvSpPr/>
          <p:nvPr/>
        </p:nvSpPr>
        <p:spPr>
          <a:xfrm>
            <a:off x="2030413" y="568325"/>
            <a:ext cx="1825625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xí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95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乛   </a:t>
            </a: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练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endParaRPr lang="zh-CN" altLang="en-US" sz="3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96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197" name="文本框 57"/>
          <p:cNvSpPr/>
          <p:nvPr/>
        </p:nvSpPr>
        <p:spPr>
          <a:xfrm>
            <a:off x="1701800" y="2874963"/>
            <a:ext cx="2509838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先外后内。横折钩写舒展。提起笔偏左，穿过田字格中心。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9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才才的学</a:t>
            </a:r>
            <a:r>
              <a:rPr lang="zh-CN" altLang="en-US" sz="3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成绩很好。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9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00" name="缺角矩形 29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01" name="缺角矩形 30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02" name="矩形 31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3" name="矩形 32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4" name="矩形 33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5" name="矩形 34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6" name="矩形 38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7" name="矩形 41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08" name="矩形 42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09" name="图片 24" descr="04习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2175" y="1309688"/>
            <a:ext cx="1581150" cy="158273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10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025" y="4025900"/>
            <a:ext cx="1519238" cy="4953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14" name="文本框 8"/>
          <p:cNvSpPr/>
          <p:nvPr/>
        </p:nvSpPr>
        <p:spPr>
          <a:xfrm>
            <a:off x="210343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yuǎn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5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辶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半包围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16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17" name="文本框 57"/>
          <p:cNvSpPr/>
          <p:nvPr/>
        </p:nvSpPr>
        <p:spPr>
          <a:xfrm>
            <a:off x="1781175" y="2871788"/>
            <a:ext cx="2327275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“元”写在田字格的中心偏右上；“辶”平捺舒展。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18" name="文本框 66"/>
          <p:cNvSpPr/>
          <p:nvPr/>
        </p:nvSpPr>
        <p:spPr>
          <a:xfrm>
            <a:off x="5275263" y="2695575"/>
            <a:ext cx="3868737" cy="1127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我经常给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方的奶奶写信。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1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20" name="缺角矩形 33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21" name="缺角矩形 34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22" name="矩形 35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3" name="矩形 36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4" name="矩形 37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5" name="矩形 38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6" name="矩形 39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7" name="矩形 40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28" name="矩形 41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29" name="图片 34" descr="05远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7413" y="1312863"/>
            <a:ext cx="1585912" cy="15859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30" name="图片 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8913" y="4029075"/>
            <a:ext cx="3905250" cy="4333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34" name="文本框 8"/>
          <p:cNvSpPr/>
          <p:nvPr/>
        </p:nvSpPr>
        <p:spPr>
          <a:xfrm>
            <a:off x="2097088" y="568325"/>
            <a:ext cx="1682750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5" name="文本框 2"/>
          <p:cNvSpPr/>
          <p:nvPr/>
        </p:nvSpPr>
        <p:spPr>
          <a:xfrm>
            <a:off x="4152900" y="706438"/>
            <a:ext cx="5281613" cy="2579687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玉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米 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石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王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36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37" name="文本框 57"/>
          <p:cNvSpPr/>
          <p:nvPr/>
        </p:nvSpPr>
        <p:spPr>
          <a:xfrm>
            <a:off x="1657350" y="2871788"/>
            <a:ext cx="2495550" cy="1066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“王”注意横的长短变化，间距均匀。点写在长横上面。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3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我爱吃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米。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3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40" name="缺角矩形 27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41" name="缺角矩形 28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42" name="矩形 29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3" name="矩形 30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4" name="矩形 31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5" name="矩形 32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6" name="矩形 36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7" name="矩形 37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48" name="矩形 38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49" name="图片 21" descr="06玉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59000" y="1311275"/>
            <a:ext cx="1590675" cy="1590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50" name="图片 42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3988" y="4025900"/>
            <a:ext cx="3257550" cy="49212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" name="文本框 12"/>
          <p:cNvSpPr/>
          <p:nvPr/>
        </p:nvSpPr>
        <p:spPr>
          <a:xfrm>
            <a:off x="268288" y="3835400"/>
            <a:ext cx="1571625" cy="676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4" name="文本框 8"/>
          <p:cNvSpPr/>
          <p:nvPr/>
        </p:nvSpPr>
        <p:spPr>
          <a:xfrm>
            <a:off x="1998663" y="568325"/>
            <a:ext cx="1903412" cy="7381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>
              <a:buFont typeface="Calibri" panose="020F0502020204030204" pitchFamily="34" charset="0"/>
            </a:pPr>
            <a:r>
              <a:rPr lang="en-US" altLang="zh-CN" sz="42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yì</a:t>
            </a:r>
            <a:endParaRPr lang="en-US" altLang="zh-CN" sz="42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5" name="文本框 2"/>
          <p:cNvSpPr/>
          <p:nvPr/>
        </p:nvSpPr>
        <p:spPr>
          <a:xfrm>
            <a:off x="4152900" y="706438"/>
            <a:ext cx="5281613" cy="25812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丶   </a:t>
            </a: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独体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意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正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endParaRPr lang="zh-CN" altLang="en-US" sz="30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形近字：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</a:pPr>
            <a:r>
              <a:rPr lang="zh-CN" altLang="en-US" sz="30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3000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6" name="图片 14">
            <a:hlinkClick r:id="rId2" tooltip="点击返回整体展示" action="ppaction://hlinksldjump"/>
          </p:cNvPr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616825" y="1427163"/>
            <a:ext cx="1435100" cy="14081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63500" sx="100999" sy="100999" algn="ctr">
              <a:srgbClr val="33CCCC">
                <a:alpha val="29803"/>
              </a:srgbClr>
            </a:outerShdw>
          </a:effectLst>
        </p:spPr>
      </p:pic>
      <p:sp>
        <p:nvSpPr>
          <p:cNvPr id="2257" name="文本框 57"/>
          <p:cNvSpPr/>
          <p:nvPr/>
        </p:nvSpPr>
        <p:spPr>
          <a:xfrm>
            <a:off x="1698625" y="2878138"/>
            <a:ext cx="2525713" cy="10652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defTabSz="914400" eaLnBrk="1" hangingPunct="1">
              <a:lnSpc>
                <a:spcPct val="110000"/>
              </a:lnSpc>
            </a:pPr>
            <a:r>
              <a:rPr lang="zh-CN" altLang="en-US" sz="20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点在撇、捺交叉点偏左处。撇、捺交叉点在笔画中部。</a:t>
            </a:r>
            <a:endParaRPr lang="zh-CN" altLang="en-US" sz="2000" b="1">
              <a:solidFill>
                <a:srgbClr val="0070C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8" name="文本框 66"/>
          <p:cNvSpPr/>
          <p:nvPr/>
        </p:nvSpPr>
        <p:spPr>
          <a:xfrm>
            <a:off x="5275263" y="2695575"/>
            <a:ext cx="3868737" cy="573088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做人不能忘恩负</a:t>
            </a: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义</a:t>
            </a:r>
            <a:r>
              <a:rPr lang="zh-CN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59" name="组合 14"/>
          <p:cNvGrpSpPr/>
          <p:nvPr/>
        </p:nvGrpSpPr>
        <p:grpSpPr>
          <a:xfrm>
            <a:off x="366713" y="793750"/>
            <a:ext cx="1276350" cy="2843213"/>
            <a:chOff x="190275" y="676065"/>
            <a:chExt cx="1276539" cy="3823507"/>
          </a:xfrm>
        </p:grpSpPr>
        <p:sp>
          <p:nvSpPr>
            <p:cNvPr id="2260" name="缺角矩形 20"/>
            <p:cNvSpPr/>
            <p:nvPr/>
          </p:nvSpPr>
          <p:spPr>
            <a:xfrm>
              <a:off x="190275" y="676065"/>
              <a:ext cx="1276539" cy="3823507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261" name="缺角矩形 21"/>
            <p:cNvSpPr/>
            <p:nvPr/>
          </p:nvSpPr>
          <p:spPr>
            <a:xfrm>
              <a:off x="234732" y="725167"/>
              <a:ext cx="1187626" cy="3725303"/>
            </a:xfrm>
            <a:prstGeom prst="plaque">
              <a:avLst>
                <a:gd name="adj" fmla="val 9574"/>
              </a:avLst>
            </a:prstGeom>
            <a:noFill/>
            <a:ln w="19050" cap="flat">
              <a:solidFill>
                <a:srgbClr val="BF9000">
                  <a:alpha val="50195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 anchor="ctr" anchorCtr="0">
              <a:no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Calibri" panose="020F0502020204030204" pitchFamily="34" charset="0"/>
                </a:defRPr>
              </a:lvl5pPr>
            </a:lstStyle>
            <a:p>
              <a:pPr marL="0" lvl="0" indent="0" algn="ctr" eaLnBrk="1" hangingPunct="1"/>
              <a:endParaRPr>
                <a:solidFill>
                  <a:srgbClr val="FFFFFF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262" name="矩形 22">
            <a:hlinkClick r:id="rId4" action="ppaction://hlinksldjump"/>
          </p:cNvPr>
          <p:cNvSpPr/>
          <p:nvPr/>
        </p:nvSpPr>
        <p:spPr>
          <a:xfrm>
            <a:off x="558800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3" name="矩形 30">
            <a:hlinkClick r:id="rId5" action="ppaction://hlinksldjump"/>
          </p:cNvPr>
          <p:cNvSpPr/>
          <p:nvPr/>
        </p:nvSpPr>
        <p:spPr>
          <a:xfrm>
            <a:off x="558800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近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4" name="矩形 31">
            <a:hlinkClick r:id="rId6" action="ppaction://hlinksldjump"/>
          </p:cNvPr>
          <p:cNvSpPr/>
          <p:nvPr/>
        </p:nvSpPr>
        <p:spPr>
          <a:xfrm>
            <a:off x="558800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5" name="矩形 32">
            <a:hlinkClick r:id="rId7" action="ppaction://hlinksldjump"/>
          </p:cNvPr>
          <p:cNvSpPr/>
          <p:nvPr/>
        </p:nvSpPr>
        <p:spPr>
          <a:xfrm>
            <a:off x="558800" y="3025775"/>
            <a:ext cx="387350" cy="401638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6" name="矩形 33">
            <a:hlinkClick r:id="rId8" action="ppaction://hlinksldjump"/>
          </p:cNvPr>
          <p:cNvSpPr/>
          <p:nvPr/>
        </p:nvSpPr>
        <p:spPr>
          <a:xfrm>
            <a:off x="1082675" y="9890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7" name="矩形 34">
            <a:hlinkClick r:id="rId9" action="ppaction://hlinksldjump"/>
          </p:cNvPr>
          <p:cNvSpPr/>
          <p:nvPr/>
        </p:nvSpPr>
        <p:spPr>
          <a:xfrm>
            <a:off x="1082675" y="166846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8" name="矩形 35">
            <a:hlinkClick r:id="rId10" action="ppaction://hlinksldjump"/>
          </p:cNvPr>
          <p:cNvSpPr/>
          <p:nvPr/>
        </p:nvSpPr>
        <p:spPr>
          <a:xfrm>
            <a:off x="1082675" y="2347913"/>
            <a:ext cx="387350" cy="401637"/>
          </a:xfrm>
          <a:prstGeom prst="rect">
            <a:avLst/>
          </a:prstGeom>
          <a:noFill/>
          <a:ln w="12700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lvl5pPr>
          </a:lstStyle>
          <a:p>
            <a:pPr marL="0" lvl="0" indent="0" algn="ctr"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69" name="图片 21"/>
          <p:cNvPicPr/>
          <p:nvPr/>
        </p:nvPicPr>
        <p:blipFill>
          <a:blip r:embed="rId11" cstate="email"/>
          <a:stretch>
            <a:fillRect/>
          </a:stretch>
        </p:blipFill>
        <p:spPr>
          <a:xfrm>
            <a:off x="2165350" y="1320800"/>
            <a:ext cx="1584325" cy="1573213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270" name="图片 4"/>
          <p:cNvPicPr/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6375" y="4048125"/>
            <a:ext cx="1662113" cy="44767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9" dur="500"/>
                                        <p:tgtEl>
                                          <p:spTgt spid="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7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1452b465-2536-4cdf-a2fb-8b7971b118a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>WPS 演示</Application>
  <PresentationFormat>全屏显示(16:9)</PresentationFormat>
  <Paragraphs>219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Calibri Light</vt:lpstr>
      <vt:lpstr>Arial</vt:lpstr>
      <vt:lpstr>等线</vt:lpstr>
      <vt:lpstr>黑体</vt:lpstr>
      <vt:lpstr>Calibri</vt:lpstr>
      <vt:lpstr>楷体</vt:lpstr>
      <vt:lpstr>微软雅黑</vt:lpstr>
      <vt:lpstr>仿宋</vt:lpstr>
      <vt:lpstr>Arial Unicode MS</vt:lpstr>
      <vt:lpstr>第一PPT模板网-WWW.1PPT.COM</vt:lpstr>
      <vt:lpstr>第一PPT模板网-WWW.1PPT.COM </vt:lpstr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2022-06-21T16:39:00Z</cp:lastPrinted>
  <dcterms:created xsi:type="dcterms:W3CDTF">2022-06-21T16:39:00Z</dcterms:created>
  <dcterms:modified xsi:type="dcterms:W3CDTF">2023-01-15T10:10:46Z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392F73CF861F498C9162F167F6BDBBB7</vt:lpwstr>
  </property>
  <property fmtid="{D5CDD505-2E9C-101B-9397-08002B2CF9AE}" pid="3" name="KSOProductBuildVer">
    <vt:lpwstr>2052-11.1.0.13703</vt:lpwstr>
  </property>
</Properties>
</file>