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3"/>
    <p:sldId id="257" r:id="rId4"/>
    <p:sldId id="290" r:id="rId5"/>
    <p:sldId id="261" r:id="rId6"/>
    <p:sldId id="258" r:id="rId7"/>
    <p:sldId id="291" r:id="rId8"/>
    <p:sldId id="292" r:id="rId9"/>
    <p:sldId id="262" r:id="rId10"/>
    <p:sldId id="293" r:id="rId11"/>
    <p:sldId id="299" r:id="rId12"/>
    <p:sldId id="294" r:id="rId13"/>
    <p:sldId id="295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936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 CN Light"/>
              <a:ea typeface="思源黑体 CN Light" panose="020B0300000000000000" charset="-122"/>
              <a:cs typeface="思源黑体 CN Light" panose="020B03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 CN Light"/>
              </a:rPr>
            </a:fld>
            <a:endParaRPr lang="zh-CN" altLang="en-US">
              <a:latin typeface="思源黑体 CN Ligh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 CN Light"/>
              <a:ea typeface="思源黑体 CN Light" panose="020B0300000000000000" charset="-122"/>
              <a:cs typeface="思源黑体 CN Light" panose="020B03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 CN Light"/>
              </a:rPr>
            </a:fld>
            <a:endParaRPr lang="zh-CN" altLang="en-US">
              <a:latin typeface="思源黑体 CN Ligh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Light"/>
                <a:ea typeface="思源黑体 CN Light" panose="020B0300000000000000" charset="-122"/>
                <a:cs typeface="思源黑体 CN Light" panose="020B03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Light"/>
                <a:ea typeface="思源黑体 CN Light" panose="020B0300000000000000" charset="-122"/>
                <a:cs typeface="思源黑体 CN Light" panose="020B03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Light"/>
                <a:ea typeface="思源黑体 CN Light" panose="020B0300000000000000" charset="-122"/>
                <a:cs typeface="思源黑体 CN Light" panose="020B03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Light"/>
                <a:ea typeface="思源黑体 CN Light" panose="020B0300000000000000" charset="-122"/>
                <a:cs typeface="思源黑体 CN Light" panose="020B03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Light"/>
        <a:ea typeface="思源黑体 CN Light" panose="020B0300000000000000" charset="-122"/>
        <a:cs typeface="思源黑体 CN Light" panose="020B03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Light"/>
        <a:ea typeface="思源黑体 CN Light" panose="020B0300000000000000" charset="-122"/>
        <a:cs typeface="思源黑体 CN Light" panose="020B03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Light"/>
        <a:ea typeface="思源黑体 CN Light" panose="020B0300000000000000" charset="-122"/>
        <a:cs typeface="思源黑体 CN Light" panose="020B03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Light"/>
        <a:ea typeface="思源黑体 CN Light" panose="020B0300000000000000" charset="-122"/>
        <a:cs typeface="思源黑体 CN Light" panose="020B03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Light"/>
        <a:ea typeface="思源黑体 CN Light" panose="020B0300000000000000" charset="-122"/>
        <a:cs typeface="思源黑体 CN Light" panose="020B03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E:\视觉中国稻壳儿采购\2022\4月\立夏\未标题-190.jpg未标题-19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270" y="0"/>
            <a:ext cx="12188825" cy="6858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191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19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270" y="0"/>
            <a:ext cx="12188825" cy="6858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Light"/>
                <a:ea typeface="思源黑体 CN Light" panose="020B0300000000000000" charset="-122"/>
                <a:cs typeface="思源黑体 CN Light" panose="020B0300000000000000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Light"/>
                <a:ea typeface="思源黑体 CN Light" panose="020B0300000000000000" charset="-122"/>
                <a:cs typeface="思源黑体 CN Light" panose="020B03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Light"/>
                <a:ea typeface="思源黑体 CN Light" panose="020B0300000000000000" charset="-122"/>
                <a:cs typeface="思源黑体 CN Light" panose="020B0300000000000000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/>
          <a:ea typeface="思源黑体 CN Light" panose="020B0300000000000000" charset="-122"/>
          <a:cs typeface="思源黑体 CN Light" panose="020B0300000000000000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/>
          <a:ea typeface="思源黑体 CN Light" panose="020B0300000000000000" charset="-122"/>
          <a:cs typeface="思源黑体 CN Light" panose="020B0300000000000000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/>
          <a:ea typeface="思源黑体 CN Light" panose="020B0300000000000000" charset="-122"/>
          <a:cs typeface="思源黑体 CN Light" panose="020B0300000000000000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/>
          <a:ea typeface="思源黑体 CN Light" panose="020B0300000000000000" charset="-122"/>
          <a:cs typeface="思源黑体 CN Light" panose="020B0300000000000000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/>
          <a:ea typeface="思源黑体 CN Light" panose="020B0300000000000000" charset="-122"/>
          <a:cs typeface="思源黑体 CN Light" panose="020B0300000000000000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/>
          <a:ea typeface="思源黑体 CN Light" panose="020B0300000000000000" charset="-122"/>
          <a:cs typeface="思源黑体 CN Light" panose="020B03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29.jpe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72795" y="1262380"/>
            <a:ext cx="4904740" cy="2445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300">
                <a:solidFill>
                  <a:srgbClr val="447F59"/>
                </a:solidFill>
                <a:latin typeface="江西拙楷" panose="02010600040101010101" charset="-122"/>
                <a:ea typeface="江西拙楷" panose="02010600040101010101" charset="-122"/>
                <a:cs typeface="思源黑体 CN Light" panose="020B0300000000000000" charset="-122"/>
              </a:rPr>
              <a:t>池上</a:t>
            </a:r>
            <a:endParaRPr lang="zh-CN" altLang="en-US" sz="15300">
              <a:solidFill>
                <a:srgbClr val="447F59"/>
              </a:solidFill>
              <a:latin typeface="江西拙楷" panose="02010600040101010101" charset="-122"/>
              <a:ea typeface="江西拙楷" panose="02010600040101010101" charset="-122"/>
              <a:cs typeface="思源黑体 CN Light" panose="020B030000000000000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10945" y="3818255"/>
            <a:ext cx="4152900" cy="523875"/>
            <a:chOff x="1907" y="6013"/>
            <a:chExt cx="6540" cy="825"/>
          </a:xfrm>
        </p:grpSpPr>
        <p:sp>
          <p:nvSpPr>
            <p:cNvPr id="10" name="圆角矩形 9"/>
            <p:cNvSpPr/>
            <p:nvPr/>
          </p:nvSpPr>
          <p:spPr>
            <a:xfrm>
              <a:off x="1907" y="6013"/>
              <a:ext cx="6540" cy="825"/>
            </a:xfrm>
            <a:prstGeom prst="roundRect">
              <a:avLst>
                <a:gd name="adj" fmla="val 50000"/>
              </a:avLst>
            </a:prstGeom>
            <a:solidFill>
              <a:srgbClr val="447F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Light" panose="020B030000000000000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33" y="6016"/>
              <a:ext cx="5888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zh-CN" altLang="en-US" sz="2800">
                  <a:solidFill>
                    <a:schemeClr val="bg1"/>
                  </a:solidFill>
                  <a:latin typeface="思源黑体 CN Medium" panose="020B0600000000000000" charset="-122"/>
                  <a:ea typeface="思源黑体 CN Medium" panose="020B0600000000000000" charset="-122"/>
                  <a:cs typeface="思源黑体 CN Light" panose="020B0300000000000000" charset="-122"/>
                  <a:sym typeface="+mn-ea"/>
                </a:rPr>
                <a:t>一年级下册人教部编版</a:t>
              </a:r>
              <a:endParaRPr lang="zh-CN" altLang="en-US" sz="280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43195" y="1186815"/>
            <a:ext cx="410210" cy="2289810"/>
            <a:chOff x="8008" y="2693"/>
            <a:chExt cx="646" cy="2596"/>
          </a:xfrm>
        </p:grpSpPr>
        <p:pic>
          <p:nvPicPr>
            <p:cNvPr id="6" name="图片 5" descr="印章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008" y="2693"/>
              <a:ext cx="646" cy="184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8027" y="2839"/>
              <a:ext cx="627" cy="245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>
                  <a:solidFill>
                    <a:schemeClr val="bg1"/>
                  </a:solidFill>
                  <a:cs typeface="思源黑体 CN Light" panose="020B0300000000000000" charset="-122"/>
                </a:rPr>
                <a:t>第六单元</a:t>
              </a:r>
              <a:r>
                <a:rPr lang="en-US" altLang="zh-CN" sz="1400">
                  <a:solidFill>
                    <a:schemeClr val="bg1"/>
                  </a:solidFill>
                  <a:cs typeface="思源黑体 CN Light" panose="020B0300000000000000" charset="-122"/>
                </a:rPr>
                <a:t> </a:t>
              </a:r>
              <a:r>
                <a:rPr lang="zh-CN" altLang="en-US" sz="1400">
                  <a:solidFill>
                    <a:schemeClr val="bg1"/>
                  </a:solidFill>
                  <a:cs typeface="思源黑体 CN Light" panose="020B0300000000000000" charset="-122"/>
                </a:rPr>
                <a:t>课文四</a:t>
              </a:r>
              <a:endParaRPr lang="zh-CN" altLang="en-US" sz="1400">
                <a:solidFill>
                  <a:schemeClr val="bg1"/>
                </a:solidFill>
                <a:cs typeface="思源黑体 CN Light" panose="020B0300000000000000" charset="-122"/>
              </a:endParaRPr>
            </a:p>
          </p:txBody>
        </p:sp>
      </p:grpSp>
      <p:pic>
        <p:nvPicPr>
          <p:cNvPr id="14" name="图片 13" descr="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851535" y="5624195"/>
            <a:ext cx="1703070" cy="417195"/>
          </a:xfrm>
          <a:prstGeom prst="rect">
            <a:avLst/>
          </a:prstGeom>
        </p:spPr>
      </p:pic>
      <p:pic>
        <p:nvPicPr>
          <p:cNvPr id="15" name="图片 14" descr="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37455" y="3014345"/>
            <a:ext cx="1595120" cy="3917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82750" y="4898390"/>
            <a:ext cx="3208655" cy="4108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小学语文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思源黑体 CN Light"/>
              <a:ea typeface="思源黑体 CN Light" panose="020B0300000000000000" charset="-122"/>
              <a:cs typeface="思源黑体 CN Light" panose="020B0300000000000000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/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67970" y="347980"/>
            <a:ext cx="3596005" cy="2459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058285" y="347980"/>
            <a:ext cx="3622040" cy="2459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图片 103"/>
          <p:cNvPicPr/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67970" y="3092450"/>
            <a:ext cx="3596005" cy="25838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" name="图片 105"/>
          <p:cNvPicPr/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058285" y="3092450"/>
            <a:ext cx="3622675" cy="25838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67970" y="5960745"/>
            <a:ext cx="61506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_____是_____留下的踪迹。</a:t>
            </a:r>
            <a:endParaRPr lang="zh-CN" altLang="en-U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290" y="162560"/>
            <a:ext cx="323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4000">
                <a:solidFill>
                  <a:srgbClr val="447F5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  <a:sym typeface="+mn-ea"/>
              </a:rPr>
              <a:t>根据图片背诵</a:t>
            </a:r>
            <a:endParaRPr lang="zh-CN" sz="4000">
              <a:solidFill>
                <a:srgbClr val="447F5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  <a:sym typeface="+mn-ea"/>
            </a:endParaRPr>
          </a:p>
        </p:txBody>
      </p:sp>
      <p:pic>
        <p:nvPicPr>
          <p:cNvPr id="16" name="图片 15" descr="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290" y="6304915"/>
            <a:ext cx="1517650" cy="372110"/>
          </a:xfrm>
          <a:prstGeom prst="rect">
            <a:avLst/>
          </a:prstGeom>
        </p:spPr>
      </p:pic>
      <p:pic>
        <p:nvPicPr>
          <p:cNvPr id="17" name="图片 16" descr="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86375" y="163195"/>
            <a:ext cx="1764665" cy="4330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92455" y="3022600"/>
            <a:ext cx="22898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小娃撑小艇</a:t>
            </a:r>
            <a:endParaRPr lang="zh-CN" altLang="en-US" sz="3200"/>
          </a:p>
        </p:txBody>
      </p:sp>
      <p:pic>
        <p:nvPicPr>
          <p:cNvPr id="113" name="图片 112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09550" y="869315"/>
            <a:ext cx="3054985" cy="20370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/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395980" y="868680"/>
            <a:ext cx="3179445" cy="2037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3841115" y="3022600"/>
            <a:ext cx="22898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偷采白莲回</a:t>
            </a:r>
            <a:endParaRPr lang="zh-CN" altLang="en-US" sz="3200"/>
          </a:p>
        </p:txBody>
      </p:sp>
      <p:pic>
        <p:nvPicPr>
          <p:cNvPr id="19" name="图片 18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209550" y="3606165"/>
            <a:ext cx="3054350" cy="212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/>
          <p:nvPr/>
        </p:nvPicPr>
        <p:blipFill>
          <a:blip r:embed="rId6" cstate="email"/>
          <a:stretch>
            <a:fillRect/>
          </a:stretch>
        </p:blipFill>
        <p:spPr>
          <a:xfrm>
            <a:off x="3395980" y="3606165"/>
            <a:ext cx="3179445" cy="21215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文本框 20"/>
          <p:cNvSpPr txBox="1"/>
          <p:nvPr/>
        </p:nvSpPr>
        <p:spPr>
          <a:xfrm>
            <a:off x="591820" y="5710555"/>
            <a:ext cx="22898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不解藏踪迹</a:t>
            </a:r>
            <a:endParaRPr lang="zh-CN" altLang="en-US" sz="3200"/>
          </a:p>
        </p:txBody>
      </p:sp>
      <p:sp>
        <p:nvSpPr>
          <p:cNvPr id="22" name="文本框 21"/>
          <p:cNvSpPr txBox="1"/>
          <p:nvPr/>
        </p:nvSpPr>
        <p:spPr>
          <a:xfrm>
            <a:off x="3841115" y="5727700"/>
            <a:ext cx="22898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浮萍一道开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290" y="6304915"/>
            <a:ext cx="1517650" cy="372110"/>
          </a:xfrm>
          <a:prstGeom prst="rect">
            <a:avLst/>
          </a:prstGeom>
        </p:spPr>
      </p:pic>
      <p:pic>
        <p:nvPicPr>
          <p:cNvPr id="17" name="图片 16" descr="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86375" y="163195"/>
            <a:ext cx="1764665" cy="43307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00684" y="735330"/>
            <a:ext cx="540067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en-US" altLang="zh-CN" sz="3200" dirty="0"/>
              <a:t>       </a:t>
            </a:r>
            <a:r>
              <a:rPr lang="zh-CN" altLang="en-US" sz="3200" dirty="0"/>
              <a:t>《池上》这首诗描绘的是夏天这一季节，小娃偷采别人家白莲，不懂得藏匿行踪的情景。写出了小娃的天真无邪，淳朴可爱。</a:t>
            </a:r>
            <a:endParaRPr lang="zh-CN" altLang="en-US" sz="3200" dirty="0"/>
          </a:p>
        </p:txBody>
      </p:sp>
      <p:pic>
        <p:nvPicPr>
          <p:cNvPr id="117" name="图片 116"/>
          <p:cNvPicPr/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865" y="3460115"/>
            <a:ext cx="4806315" cy="28308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541000" y="119380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908050" cy="276225"/>
          </a:xfrm>
          <a:prstGeom prst="rect">
            <a:avLst/>
          </a:prstGeom>
        </p:spPr>
      </p:pic>
      <p:pic>
        <p:nvPicPr>
          <p:cNvPr id="100" name="图片 99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56540" y="474345"/>
            <a:ext cx="4475480" cy="2846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/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937125" y="474345"/>
            <a:ext cx="4419600" cy="2846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/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57175" y="3677920"/>
            <a:ext cx="4474845" cy="2919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9" name="图片 118"/>
          <p:cNvPicPr/>
          <p:nvPr/>
        </p:nvPicPr>
        <p:blipFill>
          <a:blip r:embed="rId5"/>
          <a:stretch>
            <a:fillRect/>
          </a:stretch>
        </p:blipFill>
        <p:spPr>
          <a:xfrm>
            <a:off x="4936490" y="3677920"/>
            <a:ext cx="4420235" cy="29190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71395" y="1748155"/>
            <a:ext cx="1656715" cy="1322070"/>
            <a:chOff x="2687" y="2768"/>
            <a:chExt cx="2609" cy="2082"/>
          </a:xfrm>
        </p:grpSpPr>
        <p:sp>
          <p:nvSpPr>
            <p:cNvPr id="7" name="椭圆 6"/>
            <p:cNvSpPr/>
            <p:nvPr/>
          </p:nvSpPr>
          <p:spPr>
            <a:xfrm>
              <a:off x="3991" y="2903"/>
              <a:ext cx="959" cy="959"/>
            </a:xfrm>
            <a:prstGeom prst="ellipse">
              <a:avLst/>
            </a:prstGeom>
            <a:solidFill>
              <a:srgbClr val="447F59">
                <a:alpha val="1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Light" panose="020B0300000000000000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687" y="2768"/>
              <a:ext cx="260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>
                  <a:solidFill>
                    <a:srgbClr val="447F59"/>
                  </a:solidFill>
                  <a:latin typeface="江西拙楷" panose="02010600040101010101" charset="-122"/>
                  <a:ea typeface="江西拙楷" panose="02010600040101010101" charset="-122"/>
                  <a:cs typeface="思源黑体 CN Light" panose="020B0300000000000000" charset="-122"/>
                </a:rPr>
                <a:t>壹</a:t>
              </a:r>
              <a:endParaRPr lang="zh-CN" altLang="en-US" sz="8000">
                <a:solidFill>
                  <a:srgbClr val="447F59"/>
                </a:solidFill>
                <a:latin typeface="江西拙楷" panose="02010600040101010101" charset="-122"/>
                <a:ea typeface="江西拙楷" panose="02010600040101010101" charset="-122"/>
                <a:cs typeface="思源黑体 CN Light" panose="020B0300000000000000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636395" y="3079750"/>
            <a:ext cx="460629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5400">
                <a:solidFill>
                  <a:srgbClr val="447F5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  <a:sym typeface="+mn-ea"/>
              </a:rPr>
              <a:t>解诗题</a:t>
            </a:r>
            <a:r>
              <a:rPr lang="en-US" altLang="zh-CN" sz="5400">
                <a:solidFill>
                  <a:srgbClr val="447F5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  <a:sym typeface="+mn-ea"/>
              </a:rPr>
              <a:t>  </a:t>
            </a:r>
            <a:r>
              <a:rPr lang="zh-CN" altLang="en-US" sz="5400">
                <a:solidFill>
                  <a:srgbClr val="447F5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  <a:sym typeface="+mn-ea"/>
              </a:rPr>
              <a:t>知诗人</a:t>
            </a:r>
            <a:endParaRPr lang="zh-CN" altLang="en-US" sz="5400">
              <a:solidFill>
                <a:srgbClr val="447F5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  <a:sym typeface="+mn-ea"/>
            </a:endParaRPr>
          </a:p>
        </p:txBody>
      </p:sp>
      <p:pic>
        <p:nvPicPr>
          <p:cNvPr id="16" name="图片 15" descr="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290" y="5019040"/>
            <a:ext cx="1517650" cy="372110"/>
          </a:xfrm>
          <a:prstGeom prst="rect">
            <a:avLst/>
          </a:prstGeom>
        </p:spPr>
      </p:pic>
      <p:pic>
        <p:nvPicPr>
          <p:cNvPr id="17" name="图片 16" descr="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11930" y="1984375"/>
            <a:ext cx="1764665" cy="43307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图片 106"/>
          <p:cNvPicPr/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635"/>
            <a:ext cx="7991475" cy="6857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65430" y="208915"/>
            <a:ext cx="185928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6600">
                <a:solidFill>
                  <a:srgbClr val="447F5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  <a:sym typeface="+mn-ea"/>
              </a:rPr>
              <a:t>池上</a:t>
            </a:r>
            <a:endParaRPr lang="zh-CN" altLang="en-US" sz="6600">
              <a:solidFill>
                <a:srgbClr val="447F5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81480" y="436880"/>
            <a:ext cx="3034665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：荷花池塘里</a:t>
            </a:r>
            <a:endParaRPr lang="zh-CN" altLang="en-US" sz="2800">
              <a:solidFill>
                <a:schemeClr val="tx1">
                  <a:lumMod val="85000"/>
                  <a:lumOff val="15000"/>
                </a:schemeClr>
              </a:solidFill>
              <a:latin typeface="思源黑体 CN Light"/>
              <a:ea typeface="思源黑体 CN Light" panose="020B0300000000000000" charset="-122"/>
              <a:cs typeface="思源黑体 CN Light" panose="020B0300000000000000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43865" y="499110"/>
            <a:ext cx="292608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5400" dirty="0">
                <a:solidFill>
                  <a:srgbClr val="447F5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  <a:sym typeface="+mn-ea"/>
              </a:rPr>
              <a:t>作者简介</a:t>
            </a:r>
            <a:endParaRPr lang="zh-CN" altLang="en-US" sz="5400" dirty="0">
              <a:solidFill>
                <a:srgbClr val="447F5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17930" y="1593215"/>
            <a:ext cx="4820285" cy="4570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       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 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白居易（772年－846年），字乐天，号香山居士。从小生活清贫，生逢战乱，对社会黑暗和人民疾苦有较深的了解。他一生写诗3600多首，是唐朝写诗最多的诗人。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  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/>
              <a:ea typeface="思源黑体 CN Light" panose="020B0300000000000000" charset="-122"/>
              <a:cs typeface="思源黑体 CN Light" panose="020B0300000000000000" charset="-122"/>
              <a:sym typeface="+mn-ea"/>
            </a:endParaRPr>
          </a:p>
        </p:txBody>
      </p:sp>
      <p:pic>
        <p:nvPicPr>
          <p:cNvPr id="16" name="图片 15" descr="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6066155"/>
            <a:ext cx="1517650" cy="372110"/>
          </a:xfrm>
          <a:prstGeom prst="rect">
            <a:avLst/>
          </a:prstGeom>
        </p:spPr>
      </p:pic>
      <p:pic>
        <p:nvPicPr>
          <p:cNvPr id="17" name="图片 16" descr="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48100" y="173990"/>
            <a:ext cx="1764665" cy="433070"/>
          </a:xfrm>
          <a:prstGeom prst="rect">
            <a:avLst/>
          </a:prstGeom>
        </p:spPr>
      </p:pic>
      <p:pic>
        <p:nvPicPr>
          <p:cNvPr id="106" name="图片 105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995920" y="1421130"/>
            <a:ext cx="2289175" cy="4914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71395" y="1748155"/>
            <a:ext cx="1656715" cy="1322070"/>
            <a:chOff x="2687" y="2768"/>
            <a:chExt cx="2609" cy="2082"/>
          </a:xfrm>
        </p:grpSpPr>
        <p:sp>
          <p:nvSpPr>
            <p:cNvPr id="7" name="椭圆 6"/>
            <p:cNvSpPr/>
            <p:nvPr/>
          </p:nvSpPr>
          <p:spPr>
            <a:xfrm>
              <a:off x="3991" y="2903"/>
              <a:ext cx="959" cy="959"/>
            </a:xfrm>
            <a:prstGeom prst="ellipse">
              <a:avLst/>
            </a:prstGeom>
            <a:solidFill>
              <a:srgbClr val="447F59">
                <a:alpha val="1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Light" panose="020B0300000000000000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687" y="2768"/>
              <a:ext cx="260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>
                  <a:solidFill>
                    <a:srgbClr val="447F59"/>
                  </a:solidFill>
                  <a:latin typeface="江西拙楷" panose="02010600040101010101" charset="-122"/>
                  <a:ea typeface="江西拙楷" panose="02010600040101010101" charset="-122"/>
                  <a:cs typeface="思源黑体 CN Light" panose="020B0300000000000000" charset="-122"/>
                </a:rPr>
                <a:t>贰</a:t>
              </a:r>
              <a:endParaRPr lang="zh-CN" altLang="en-US" sz="8000">
                <a:solidFill>
                  <a:srgbClr val="447F59"/>
                </a:solidFill>
                <a:latin typeface="江西拙楷" panose="02010600040101010101" charset="-122"/>
                <a:ea typeface="江西拙楷" panose="02010600040101010101" charset="-122"/>
                <a:cs typeface="思源黑体 CN Light" panose="020B0300000000000000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636395" y="3079750"/>
            <a:ext cx="460629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5400">
                <a:solidFill>
                  <a:srgbClr val="447F5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  <a:sym typeface="+mn-ea"/>
              </a:rPr>
              <a:t>读诗句</a:t>
            </a:r>
            <a:r>
              <a:rPr lang="en-US" altLang="zh-CN" sz="5400">
                <a:solidFill>
                  <a:srgbClr val="447F5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  <a:sym typeface="+mn-ea"/>
              </a:rPr>
              <a:t>  </a:t>
            </a:r>
            <a:r>
              <a:rPr lang="zh-CN" altLang="en-US" sz="5400">
                <a:solidFill>
                  <a:srgbClr val="447F5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  <a:sym typeface="+mn-ea"/>
              </a:rPr>
              <a:t>明诗意</a:t>
            </a:r>
            <a:endParaRPr lang="zh-CN" altLang="en-US" sz="5400">
              <a:solidFill>
                <a:srgbClr val="447F5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  <a:sym typeface="+mn-ea"/>
            </a:endParaRPr>
          </a:p>
        </p:txBody>
      </p:sp>
      <p:pic>
        <p:nvPicPr>
          <p:cNvPr id="16" name="图片 15" descr="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290" y="5019040"/>
            <a:ext cx="1517650" cy="372110"/>
          </a:xfrm>
          <a:prstGeom prst="rect">
            <a:avLst/>
          </a:prstGeom>
        </p:spPr>
      </p:pic>
      <p:pic>
        <p:nvPicPr>
          <p:cNvPr id="17" name="图片 16" descr="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11930" y="1984375"/>
            <a:ext cx="1764665" cy="433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95220" y="845820"/>
            <a:ext cx="185928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6600" dirty="0">
                <a:solidFill>
                  <a:srgbClr val="447F5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  <a:sym typeface="+mn-ea"/>
              </a:rPr>
              <a:t>池上</a:t>
            </a:r>
            <a:endParaRPr lang="zh-CN" altLang="en-US" sz="6600" dirty="0">
              <a:solidFill>
                <a:srgbClr val="447F5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07210" y="1952625"/>
            <a:ext cx="3034665" cy="570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24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[唐] 白居易</a:t>
            </a:r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思源黑体 CN Light"/>
              <a:ea typeface="思源黑体 CN Light" panose="020B0300000000000000" charset="-122"/>
              <a:cs typeface="思源黑体 CN Light" panose="020B03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54810" y="2523490"/>
            <a:ext cx="3757295" cy="2651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小娃撑小艇，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/>
              <a:ea typeface="思源黑体 CN Light" panose="020B0300000000000000" charset="-122"/>
              <a:cs typeface="思源黑体 CN Light" panose="020B0300000000000000" charset="-122"/>
              <a:sym typeface="+mn-ea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偷采白莲回。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/>
              <a:ea typeface="思源黑体 CN Light" panose="020B0300000000000000" charset="-122"/>
              <a:cs typeface="思源黑体 CN Light" panose="020B0300000000000000" charset="-122"/>
              <a:sym typeface="+mn-ea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不解藏踪迹，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/>
              <a:ea typeface="思源黑体 CN Light" panose="020B0300000000000000" charset="-122"/>
              <a:cs typeface="思源黑体 CN Light" panose="020B0300000000000000" charset="-122"/>
              <a:sym typeface="+mn-ea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/>
                <a:ea typeface="思源黑体 CN Light" panose="020B0300000000000000" charset="-122"/>
                <a:cs typeface="思源黑体 CN Light" panose="020B0300000000000000" charset="-122"/>
                <a:sym typeface="+mn-ea"/>
              </a:rPr>
              <a:t>浮萍一道开。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/>
              <a:ea typeface="思源黑体 CN Light" panose="020B0300000000000000" charset="-122"/>
              <a:cs typeface="思源黑体 CN Light" panose="020B0300000000000000" charset="-122"/>
              <a:sym typeface="+mn-ea"/>
            </a:endParaRPr>
          </a:p>
        </p:txBody>
      </p:sp>
      <p:pic>
        <p:nvPicPr>
          <p:cNvPr id="17" name="图片 16" descr="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68445" y="322580"/>
            <a:ext cx="1764665" cy="433070"/>
          </a:xfrm>
          <a:prstGeom prst="rect">
            <a:avLst/>
          </a:prstGeom>
        </p:spPr>
      </p:pic>
      <p:pic>
        <p:nvPicPr>
          <p:cNvPr id="16" name="图片 15" descr="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5269230"/>
            <a:ext cx="1517650" cy="37211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H="1">
            <a:off x="3096260" y="2631440"/>
            <a:ext cx="79375" cy="59182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096260" y="3223260"/>
            <a:ext cx="79375" cy="59182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096260" y="3902075"/>
            <a:ext cx="79375" cy="59182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096260" y="4488815"/>
            <a:ext cx="79375" cy="59182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290" y="695960"/>
            <a:ext cx="323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4000" dirty="0">
                <a:solidFill>
                  <a:srgbClr val="447F5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  <a:sym typeface="+mn-ea"/>
              </a:rPr>
              <a:t>小娃撑小艇，</a:t>
            </a:r>
            <a:endParaRPr lang="zh-CN" sz="4000" dirty="0">
              <a:solidFill>
                <a:srgbClr val="447F5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  <a:sym typeface="+mn-ea"/>
            </a:endParaRPr>
          </a:p>
        </p:txBody>
      </p:sp>
      <p:pic>
        <p:nvPicPr>
          <p:cNvPr id="16" name="图片 15" descr="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290" y="6304915"/>
            <a:ext cx="1517650" cy="372110"/>
          </a:xfrm>
          <a:prstGeom prst="rect">
            <a:avLst/>
          </a:prstGeom>
        </p:spPr>
      </p:pic>
      <p:pic>
        <p:nvPicPr>
          <p:cNvPr id="17" name="图片 16" descr="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86375" y="163195"/>
            <a:ext cx="1764665" cy="433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60370" y="704215"/>
            <a:ext cx="323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4000">
                <a:solidFill>
                  <a:srgbClr val="447F5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  <a:sym typeface="+mn-ea"/>
              </a:rPr>
              <a:t>偷采白莲回。</a:t>
            </a:r>
            <a:endParaRPr lang="zh-CN" sz="4000">
              <a:solidFill>
                <a:srgbClr val="447F5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  <a:sym typeface="+mn-ea"/>
            </a:endParaRPr>
          </a:p>
        </p:txBody>
      </p:sp>
      <p:pic>
        <p:nvPicPr>
          <p:cNvPr id="108" name="图片 107"/>
          <p:cNvPicPr/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20650" y="1459230"/>
            <a:ext cx="2839720" cy="19786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2960370" y="1541145"/>
            <a:ext cx="3474720" cy="1878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591185" y="3689985"/>
            <a:ext cx="637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艇：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27785" y="3721100"/>
            <a:ext cx="36899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/>
              <a:t>指比较轻便的船</a:t>
            </a:r>
            <a:endParaRPr lang="zh-CN" altLang="en-US" sz="3200" dirty="0"/>
          </a:p>
        </p:txBody>
      </p:sp>
      <p:sp>
        <p:nvSpPr>
          <p:cNvPr id="11" name="文本框 10"/>
          <p:cNvSpPr txBox="1"/>
          <p:nvPr/>
        </p:nvSpPr>
        <p:spPr>
          <a:xfrm>
            <a:off x="591820" y="4397375"/>
            <a:ext cx="636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偷：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3365" y="5104765"/>
            <a:ext cx="11544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白莲：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27785" y="4413250"/>
            <a:ext cx="28244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指背着（家人）</a:t>
            </a:r>
            <a:endParaRPr lang="zh-CN" altLang="en-US" sz="3200"/>
          </a:p>
        </p:txBody>
      </p:sp>
      <p:sp>
        <p:nvSpPr>
          <p:cNvPr id="15" name="文本框 14"/>
          <p:cNvSpPr txBox="1"/>
          <p:nvPr/>
        </p:nvSpPr>
        <p:spPr>
          <a:xfrm>
            <a:off x="1327785" y="5104765"/>
            <a:ext cx="28244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指的是白莲子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290" y="704215"/>
            <a:ext cx="323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4000">
                <a:solidFill>
                  <a:srgbClr val="447F5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  <a:sym typeface="+mn-ea"/>
              </a:rPr>
              <a:t>不解藏踪迹，</a:t>
            </a:r>
            <a:endParaRPr lang="zh-CN" sz="4000">
              <a:solidFill>
                <a:srgbClr val="447F5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  <a:sym typeface="+mn-ea"/>
            </a:endParaRPr>
          </a:p>
        </p:txBody>
      </p:sp>
      <p:pic>
        <p:nvPicPr>
          <p:cNvPr id="16" name="图片 15" descr="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290" y="6304915"/>
            <a:ext cx="1517650" cy="372110"/>
          </a:xfrm>
          <a:prstGeom prst="rect">
            <a:avLst/>
          </a:prstGeom>
        </p:spPr>
      </p:pic>
      <p:pic>
        <p:nvPicPr>
          <p:cNvPr id="17" name="图片 16" descr="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86375" y="163195"/>
            <a:ext cx="1764665" cy="433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60370" y="704215"/>
            <a:ext cx="323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4000">
                <a:solidFill>
                  <a:srgbClr val="447F59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Light" panose="020B0300000000000000" charset="-122"/>
                <a:sym typeface="+mn-ea"/>
              </a:rPr>
              <a:t>浮萍一道开。</a:t>
            </a:r>
            <a:endParaRPr lang="zh-CN" sz="4000">
              <a:solidFill>
                <a:srgbClr val="447F59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Light" panose="020B03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1475" y="3689985"/>
            <a:ext cx="6978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解：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27785" y="3721100"/>
            <a:ext cx="36899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知道</a:t>
            </a:r>
            <a:endParaRPr lang="zh-CN" altLang="en-US" sz="3200"/>
          </a:p>
        </p:txBody>
      </p:sp>
      <p:sp>
        <p:nvSpPr>
          <p:cNvPr id="11" name="文本框 10"/>
          <p:cNvSpPr txBox="1"/>
          <p:nvPr/>
        </p:nvSpPr>
        <p:spPr>
          <a:xfrm>
            <a:off x="210185" y="4397375"/>
            <a:ext cx="11652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踪迹：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3365" y="5104765"/>
            <a:ext cx="11544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浮萍：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27785" y="4413250"/>
            <a:ext cx="36899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指被船划开的浮萍</a:t>
            </a:r>
            <a:endParaRPr lang="zh-CN" altLang="en-US" sz="3200"/>
          </a:p>
        </p:txBody>
      </p:sp>
      <p:sp>
        <p:nvSpPr>
          <p:cNvPr id="15" name="文本框 14"/>
          <p:cNvSpPr txBox="1"/>
          <p:nvPr/>
        </p:nvSpPr>
        <p:spPr>
          <a:xfrm>
            <a:off x="1327785" y="5104765"/>
            <a:ext cx="51123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一年生草本植物，浮在水面</a:t>
            </a:r>
            <a:endParaRPr lang="zh-CN" altLang="en-US" sz="3200"/>
          </a:p>
        </p:txBody>
      </p:sp>
      <p:pic>
        <p:nvPicPr>
          <p:cNvPr id="110" name="图片 109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170815" y="1410970"/>
            <a:ext cx="2789555" cy="20993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2960370" y="1410970"/>
            <a:ext cx="3231515" cy="209931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4152265" y="1998980"/>
            <a:ext cx="640080" cy="408940"/>
            <a:chOff x="6539" y="3148"/>
            <a:chExt cx="1008" cy="644"/>
          </a:xfrm>
        </p:grpSpPr>
        <p:sp>
          <p:nvSpPr>
            <p:cNvPr id="7" name="文本框 6"/>
            <p:cNvSpPr txBox="1"/>
            <p:nvPr/>
          </p:nvSpPr>
          <p:spPr>
            <a:xfrm>
              <a:off x="6539" y="3180"/>
              <a:ext cx="10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/>
                <a:t>踪迹</a:t>
              </a:r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586" y="3148"/>
              <a:ext cx="914" cy="64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222750" y="2907030"/>
            <a:ext cx="640080" cy="408940"/>
            <a:chOff x="6650" y="4578"/>
            <a:chExt cx="1008" cy="644"/>
          </a:xfrm>
        </p:grpSpPr>
        <p:sp>
          <p:nvSpPr>
            <p:cNvPr id="5" name="文本框 4"/>
            <p:cNvSpPr txBox="1"/>
            <p:nvPr/>
          </p:nvSpPr>
          <p:spPr>
            <a:xfrm>
              <a:off x="6650" y="4610"/>
              <a:ext cx="100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/>
                <a:t>浮萍</a:t>
              </a:r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744" y="4578"/>
              <a:ext cx="914" cy="64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jb3VudCI6Ni4wLCJoZGlkIjoiNTEwZDYwYjA4ODUyYzA2MmI0M2EzZjhhMWY0NWI4YWEiLCJ1c2VyQ291bnQiOjEuMH0="/>
  <p:tag name="KSO_WPP_MARK_KEY" val="8ec12511-8fd7-4a16-9f41-7c06dd82c3bb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思源黑体 CN Light"/>
        <a:ea typeface="Arial"/>
        <a:cs typeface="Arial"/>
        <a:font script="Jpan" typeface="ＭＳ Ｐゴシック"/>
        <a:font script="Hang" typeface="맑은 고딕"/>
        <a:font script="Hans" typeface="思源黑体 C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 CN Light"/>
        <a:ea typeface="Arial"/>
        <a:cs typeface="Arial"/>
        <a:font script="Jpan" typeface="ＭＳ Ｐゴシック"/>
        <a:font script="Hang" typeface="맑은 고딕"/>
        <a:font script="Hans" typeface="思源黑体 CN Light"/>
        <a:font script="Hant" typeface="新細明體"/>
        <a:font script="Arab" typeface="思源黑体 CN Light"/>
        <a:font script="Hebr" typeface="思源黑体 CN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思源黑体 C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 CN Light"/>
        <a:ea typeface="Arial"/>
        <a:cs typeface="Arial"/>
        <a:font script="Jpan" typeface="ＭＳ Ｐゴシック"/>
        <a:font script="Hang" typeface="맑은 고딕"/>
        <a:font script="Hans" typeface="思源黑体 CN Light"/>
        <a:font script="Hant" typeface="新細明體"/>
        <a:font script="Arab" typeface="思源黑体 CN Light"/>
        <a:font script="Hebr" typeface="思源黑体 CN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思源黑体 C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 CN Light"/>
        <a:ea typeface="Arial"/>
        <a:cs typeface="Arial"/>
        <a:font script="Jpan" typeface="ＭＳ Ｐゴシック"/>
        <a:font script="Hang" typeface="맑은 고딕"/>
        <a:font script="Hans" typeface="思源黑体 CN Light"/>
        <a:font script="Hant" typeface="新細明體"/>
        <a:font script="Arab" typeface="思源黑体 CN Light"/>
        <a:font script="Hebr" typeface="思源黑体 CN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</Words>
  <Application>WPS 演示</Application>
  <PresentationFormat>自定义</PresentationFormat>
  <Paragraphs>83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思源黑体 CN Light</vt:lpstr>
      <vt:lpstr>黑体</vt:lpstr>
      <vt:lpstr>思源黑体 CN Light</vt:lpstr>
      <vt:lpstr>江西拙楷</vt:lpstr>
      <vt:lpstr>思源黑体 CN Medium</vt:lpstr>
      <vt:lpstr>微软雅黑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2022-10-18T20:58:00Z</cp:lastPrinted>
  <dcterms:created xsi:type="dcterms:W3CDTF">2022-10-18T20:58:00Z</dcterms:created>
  <dcterms:modified xsi:type="dcterms:W3CDTF">2023-01-15T10:08:31Z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467920F03D2548C28F9C5810B6589340</vt:lpwstr>
  </property>
  <property fmtid="{D5CDD505-2E9C-101B-9397-08002B2CF9AE}" pid="3" name="KSOProductBuildVer">
    <vt:lpwstr>2052-11.1.0.13703</vt:lpwstr>
  </property>
</Properties>
</file>