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media/image14.svg" ContentType="image/svg+xml"/>
  <Override PartName="/ppt/media/image16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73" r:id="rId4"/>
  </p:sldMasterIdLst>
  <p:notesMasterIdLst>
    <p:notesMasterId r:id="rId22"/>
  </p:notesMasterIdLst>
  <p:handoutMasterIdLst>
    <p:handoutMasterId r:id="rId24"/>
  </p:handoutMasterIdLst>
  <p:sldIdLst>
    <p:sldId id="260" r:id="rId5"/>
    <p:sldId id="314" r:id="rId6"/>
    <p:sldId id="259" r:id="rId7"/>
    <p:sldId id="261" r:id="rId8"/>
    <p:sldId id="302" r:id="rId9"/>
    <p:sldId id="318" r:id="rId10"/>
    <p:sldId id="319" r:id="rId11"/>
    <p:sldId id="265" r:id="rId12"/>
    <p:sldId id="288" r:id="rId13"/>
    <p:sldId id="303" r:id="rId14"/>
    <p:sldId id="286" r:id="rId15"/>
    <p:sldId id="296" r:id="rId16"/>
    <p:sldId id="304" r:id="rId17"/>
    <p:sldId id="305" r:id="rId18"/>
    <p:sldId id="306" r:id="rId19"/>
    <p:sldId id="293" r:id="rId20"/>
    <p:sldId id="320" r:id="rId21"/>
    <p:sldId id="297" r:id="rId23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5" autoAdjust="0"/>
    <p:restoredTop sz="94414" autoAdjust="0"/>
  </p:normalViewPr>
  <p:slideViewPr>
    <p:cSldViewPr snapToGrid="0">
      <p:cViewPr>
        <p:scale>
          <a:sx n="100" d="100"/>
          <a:sy n="100" d="100"/>
        </p:scale>
        <p:origin x="-936" y="-28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808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slide" Target="slides/slide18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920469-999D-4817-9EFF-655394EEE44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46EE8B-C4E2-455E-9C95-1EE096B40BB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C595FD-E638-4F26-A563-FCF31B3213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EBC05B-6A9A-40E9-9F8C-B013F43AC16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3555" name="文本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88393-947A-4540-AB3A-D24469A3BA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64325-B7F4-4D23-9828-623925A825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88393-947A-4540-AB3A-D24469A3BA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64325-B7F4-4D23-9828-623925A825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88393-947A-4540-AB3A-D24469A3BA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64325-B7F4-4D23-9828-623925A825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8CD70A6-772C-4547-854D-4B1177E0A13E}" type="slidenum">
              <a:rPr kumimoji="0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35389-F5BB-4D90-9A8B-35D8794801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E284C-A0CC-4F42-A450-5A6C1027FA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35389-F5BB-4D90-9A8B-35D8794801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E284C-A0CC-4F42-A450-5A6C1027FA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35389-F5BB-4D90-9A8B-35D8794801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E284C-A0CC-4F42-A450-5A6C1027FA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35389-F5BB-4D90-9A8B-35D8794801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E284C-A0CC-4F42-A450-5A6C1027FA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35389-F5BB-4D90-9A8B-35D8794801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E284C-A0CC-4F42-A450-5A6C1027FA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35389-F5BB-4D90-9A8B-35D8794801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E284C-A0CC-4F42-A450-5A6C1027FA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35389-F5BB-4D90-9A8B-35D8794801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E284C-A0CC-4F42-A450-5A6C1027FA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88393-947A-4540-AB3A-D24469A3BA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64325-B7F4-4D23-9828-623925A825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35389-F5BB-4D90-9A8B-35D8794801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E284C-A0CC-4F42-A450-5A6C1027FA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35389-F5BB-4D90-9A8B-35D8794801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E284C-A0CC-4F42-A450-5A6C1027FA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35389-F5BB-4D90-9A8B-35D8794801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E284C-A0CC-4F42-A450-5A6C1027FA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35389-F5BB-4D90-9A8B-35D8794801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E284C-A0CC-4F42-A450-5A6C1027FA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F8629-104D-4E57-9CEC-42269BA890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E630E-0BBA-4072-8FBA-63817A4EB6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F8629-104D-4E57-9CEC-42269BA890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E630E-0BBA-4072-8FBA-63817A4EB6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F8629-104D-4E57-9CEC-42269BA890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E630E-0BBA-4072-8FBA-63817A4EB6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F8629-104D-4E57-9CEC-42269BA890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E630E-0BBA-4072-8FBA-63817A4EB6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F8629-104D-4E57-9CEC-42269BA890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E630E-0BBA-4072-8FBA-63817A4EB6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F8629-104D-4E57-9CEC-42269BA890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E630E-0BBA-4072-8FBA-63817A4EB6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88393-947A-4540-AB3A-D24469A3BA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64325-B7F4-4D23-9828-623925A825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F8629-104D-4E57-9CEC-42269BA890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E630E-0BBA-4072-8FBA-63817A4EB6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F8629-104D-4E57-9CEC-42269BA890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E630E-0BBA-4072-8FBA-63817A4EB6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F8629-104D-4E57-9CEC-42269BA890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E630E-0BBA-4072-8FBA-63817A4EB6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F8629-104D-4E57-9CEC-42269BA890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E630E-0BBA-4072-8FBA-63817A4EB6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F8629-104D-4E57-9CEC-42269BA890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E630E-0BBA-4072-8FBA-63817A4EB6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88393-947A-4540-AB3A-D24469A3BA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64325-B7F4-4D23-9828-623925A825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88393-947A-4540-AB3A-D24469A3BA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64325-B7F4-4D23-9828-623925A825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88393-947A-4540-AB3A-D24469A3BA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64325-B7F4-4D23-9828-623925A825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88393-947A-4540-AB3A-D24469A3BA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64325-B7F4-4D23-9828-623925A825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88393-947A-4540-AB3A-D24469A3BA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64325-B7F4-4D23-9828-623925A825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88393-947A-4540-AB3A-D24469A3BA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64325-B7F4-4D23-9828-623925A825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file:///D:\qq&#25991;&#20214;\712321467\Image\C2C\Image2\%7b75232B38-A165-1FB7-499C-2E1C792CACB5%7d.png" TargetMode="External"/><Relationship Id="rId14" Type="http://schemas.openxmlformats.org/officeDocument/2006/relationships/image" Target="../media/image2.png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4" Type="http://schemas.openxmlformats.org/officeDocument/2006/relationships/theme" Target="../theme/theme2.xml"/><Relationship Id="rId13" Type="http://schemas.openxmlformats.org/officeDocument/2006/relationships/image" Target="file:///D:\qq&#25991;&#20214;\712321467\Image\C2C\Image2\%7b75232B38-A165-1FB7-499C-2E1C792CACB5%7d.png" TargetMode="Externa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4" Type="http://schemas.openxmlformats.org/officeDocument/2006/relationships/theme" Target="../theme/theme3.xml"/><Relationship Id="rId13" Type="http://schemas.openxmlformats.org/officeDocument/2006/relationships/image" Target="file:///D:\qq&#25991;&#20214;\712321467\Image\C2C\Image2\%7b75232B38-A165-1FB7-499C-2E1C792CACB5%7d.png" TargetMode="Externa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59288393-947A-4540-AB3A-D24469A3BA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5E464325-B7F4-4D23-9828-623925A825DE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14" r:link="rId15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935389-F5BB-4D90-9A8B-35D8794801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EE284C-A0CC-4F42-A450-5A6C1027FA30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12" r:link="rId1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4F8629-104D-4E57-9CEC-42269BA890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6E630E-0BBA-4072-8FBA-63817A4EB66E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12" r:link="rId1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9.jpeg"/><Relationship Id="rId1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4.jpeg"/><Relationship Id="rId1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38.png"/><Relationship Id="rId2" Type="http://schemas.openxmlformats.org/officeDocument/2006/relationships/image" Target="../media/image23.png"/><Relationship Id="rId1" Type="http://schemas.openxmlformats.org/officeDocument/2006/relationships/image" Target="../media/image3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16.svg"/><Relationship Id="rId7" Type="http://schemas.openxmlformats.org/officeDocument/2006/relationships/image" Target="../media/image15.png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21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4.jpeg"/><Relationship Id="rId1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16.svg"/><Relationship Id="rId3" Type="http://schemas.openxmlformats.org/officeDocument/2006/relationships/image" Target="../media/image15.png"/><Relationship Id="rId2" Type="http://schemas.openxmlformats.org/officeDocument/2006/relationships/image" Target="../media/image14.sv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7.jpeg"/><Relationship Id="rId1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0" y="1610342"/>
            <a:ext cx="1102372" cy="208280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5001898" y="4908482"/>
            <a:ext cx="2816747" cy="178574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10931590" y="795685"/>
            <a:ext cx="1260410" cy="10922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 rot="21018704">
            <a:off x="2199615" y="3244492"/>
            <a:ext cx="1407653" cy="1064247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 rot="20962528">
            <a:off x="8687498" y="3069795"/>
            <a:ext cx="1457361" cy="993799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 rot="20962528">
            <a:off x="2899082" y="4227315"/>
            <a:ext cx="1457361" cy="993799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3018790" y="775991"/>
            <a:ext cx="615442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59595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一年级下册 第七单元 第</a:t>
            </a:r>
            <a:r>
              <a:rPr lang="en-US" altLang="zh-CN" sz="2400" b="1" dirty="0" smtClean="0">
                <a:solidFill>
                  <a:srgbClr val="59595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r>
              <a:rPr lang="zh-CN" altLang="en-US" sz="2400" b="1" dirty="0" smtClean="0">
                <a:solidFill>
                  <a:srgbClr val="59595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 口语交际课</a:t>
            </a:r>
            <a:endParaRPr lang="zh-CN" altLang="en-US" sz="2400" b="1" dirty="0">
              <a:solidFill>
                <a:srgbClr val="59595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0" y="1894477"/>
            <a:ext cx="12192000" cy="1175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6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6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一起做游戏</a:t>
            </a:r>
            <a:r>
              <a:rPr lang="en-US" altLang="zh-CN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en-US" altLang="zh-CN" sz="6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24"/>
          <p:cNvSpPr/>
          <p:nvPr/>
        </p:nvSpPr>
        <p:spPr>
          <a:xfrm>
            <a:off x="709684" y="1077686"/>
            <a:ext cx="10849970" cy="5448810"/>
          </a:xfrm>
          <a:prstGeom prst="roundRect">
            <a:avLst>
              <a:gd name="adj" fmla="val 8459"/>
            </a:avLst>
          </a:prstGeom>
          <a:solidFill>
            <a:schemeClr val="bg1"/>
          </a:solidFill>
          <a:ln w="38100">
            <a:solidFill>
              <a:srgbClr val="538E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9</a:t>
            </a:r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948554" y="17704"/>
            <a:ext cx="4071892" cy="879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2000"/>
              </a:lnSpc>
            </a:pPr>
            <a:r>
              <a:rPr lang="en-US" altLang="zh-CN" sz="3600" b="1" spc="300" dirty="0" smtClean="0">
                <a:solidFill>
                  <a:srgbClr val="538ED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3600" b="1" spc="300" dirty="0" smtClean="0">
                <a:solidFill>
                  <a:srgbClr val="538ED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我会说</a:t>
            </a:r>
            <a:r>
              <a:rPr lang="en-US" altLang="zh-CN" sz="3600" b="1" spc="300" dirty="0" smtClean="0">
                <a:solidFill>
                  <a:srgbClr val="538ED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endParaRPr lang="zh-CN" altLang="en-US" sz="3600" b="1" spc="300" dirty="0">
              <a:solidFill>
                <a:srgbClr val="538ED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0939316" y="5259718"/>
            <a:ext cx="1240676" cy="159828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964537" y="1554333"/>
            <a:ext cx="7992729" cy="420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游戏：我说你做</a:t>
            </a:r>
            <a:endParaRPr lang="en-US" altLang="zh-CN" sz="32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0" defTabSz="91440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32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介绍时要大大方方，声音响亮。</a:t>
            </a:r>
            <a:endParaRPr lang="zh-CN" altLang="en-US" sz="32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②明确、有条理地说清游戏的名称、玩法。</a:t>
            </a:r>
            <a:endParaRPr lang="zh-CN" altLang="en-US" sz="32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③如果</a:t>
            </a:r>
            <a:r>
              <a:rPr lang="zh-CN" altLang="en-US" sz="32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需要，可以</a:t>
            </a:r>
            <a:r>
              <a: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一边说，一边做动作。</a:t>
            </a:r>
            <a:endParaRPr lang="zh-CN" altLang="en-US" sz="32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0" defTabSz="91440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椭圆 24"/>
          <p:cNvSpPr/>
          <p:nvPr/>
        </p:nvSpPr>
        <p:spPr>
          <a:xfrm>
            <a:off x="709684" y="1023257"/>
            <a:ext cx="10849970" cy="5503239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538E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9</a:t>
            </a:r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-134319" y="4728963"/>
            <a:ext cx="1276662" cy="2129037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948554" y="17704"/>
            <a:ext cx="4071892" cy="879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2000"/>
              </a:lnSpc>
            </a:pPr>
            <a:r>
              <a:rPr lang="en-US" altLang="zh-CN" sz="3600" b="1" spc="300" smtClean="0">
                <a:solidFill>
                  <a:srgbClr val="538ED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3600" b="1" spc="300" smtClean="0">
                <a:solidFill>
                  <a:srgbClr val="538ED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我会说</a:t>
            </a:r>
            <a:r>
              <a:rPr lang="en-US" altLang="zh-CN" sz="3600" b="1" spc="300" smtClean="0">
                <a:solidFill>
                  <a:srgbClr val="538ED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endParaRPr lang="zh-CN" altLang="en-US" sz="3600" b="1" spc="300">
              <a:solidFill>
                <a:srgbClr val="538ED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1222274" y="2016831"/>
            <a:ext cx="5051237" cy="4179515"/>
          </a:xfrm>
          <a:prstGeom prst="rect">
            <a:avLst/>
          </a:prstGeom>
        </p:spPr>
      </p:pic>
      <p:sp>
        <p:nvSpPr>
          <p:cNvPr id="8" name="云形标注 7"/>
          <p:cNvSpPr/>
          <p:nvPr/>
        </p:nvSpPr>
        <p:spPr>
          <a:xfrm>
            <a:off x="6786101" y="1721932"/>
            <a:ext cx="4147044" cy="1700012"/>
          </a:xfrm>
          <a:prstGeom prst="cloudCallout">
            <a:avLst>
              <a:gd name="adj1" fmla="val -67150"/>
              <a:gd name="adj2" fmla="val 95087"/>
            </a:avLst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我可以一边说，一边做动作！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椭圆 24"/>
          <p:cNvSpPr/>
          <p:nvPr/>
        </p:nvSpPr>
        <p:spPr>
          <a:xfrm>
            <a:off x="709684" y="1055914"/>
            <a:ext cx="10849970" cy="5470582"/>
          </a:xfrm>
          <a:prstGeom prst="roundRect">
            <a:avLst>
              <a:gd name="adj" fmla="val 7401"/>
            </a:avLst>
          </a:prstGeom>
          <a:solidFill>
            <a:schemeClr val="bg1"/>
          </a:solidFill>
          <a:ln w="38100">
            <a:solidFill>
              <a:srgbClr val="538E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9</a:t>
            </a:r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66322" y="4779229"/>
            <a:ext cx="1276662" cy="2129037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948554" y="17704"/>
            <a:ext cx="4587542" cy="879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2000"/>
              </a:lnSpc>
            </a:pPr>
            <a:r>
              <a:rPr lang="en-US" altLang="zh-CN" sz="3600" b="1" spc="300" smtClean="0">
                <a:solidFill>
                  <a:srgbClr val="538ED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3600" b="1" spc="300" smtClean="0">
                <a:solidFill>
                  <a:srgbClr val="538ED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做一做，说一说</a:t>
            </a:r>
            <a:r>
              <a:rPr lang="en-US" altLang="zh-CN" sz="3600" b="1" spc="300" smtClean="0">
                <a:solidFill>
                  <a:srgbClr val="538ED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endParaRPr lang="zh-CN" altLang="en-US" sz="3600" b="1" spc="300">
              <a:solidFill>
                <a:srgbClr val="538ED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968218" y="3722710"/>
            <a:ext cx="36563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老鹰捉小鸡</a:t>
            </a: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grpSp>
        <p:nvGrpSpPr>
          <p:cNvPr id="17" name="组合 3"/>
          <p:cNvGrpSpPr/>
          <p:nvPr/>
        </p:nvGrpSpPr>
        <p:grpSpPr>
          <a:xfrm>
            <a:off x="7076295" y="777977"/>
            <a:ext cx="3757415" cy="3059712"/>
            <a:chOff x="5229078" y="308860"/>
            <a:chExt cx="4511355" cy="4738670"/>
          </a:xfrm>
        </p:grpSpPr>
        <p:pic>
          <p:nvPicPr>
            <p:cNvPr id="18" name="Picture 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5229078" y="1022212"/>
              <a:ext cx="4511355" cy="402531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" name="TextBox 5"/>
            <p:cNvSpPr txBox="1"/>
            <p:nvPr/>
          </p:nvSpPr>
          <p:spPr>
            <a:xfrm>
              <a:off x="5652120" y="308860"/>
              <a:ext cx="309939" cy="7684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508072" y="4669374"/>
            <a:ext cx="9596863" cy="1568450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marL="0" marR="0" lvl="0" indent="0" defTabSz="91440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   我喜欢的游戏是</a:t>
            </a: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kumimoji="0" lang="zh-CN" altLang="zh-CN" sz="32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先……接着……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然后</a:t>
            </a: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kumimoji="0" lang="zh-CN" altLang="zh-CN" sz="32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最后……</a:t>
            </a:r>
            <a:endParaRPr kumimoji="0" lang="zh-CN" altLang="zh-CN" sz="3200" b="1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" name="组合 3"/>
          <p:cNvGrpSpPr/>
          <p:nvPr/>
        </p:nvGrpSpPr>
        <p:grpSpPr>
          <a:xfrm>
            <a:off x="1759950" y="1188236"/>
            <a:ext cx="3661678" cy="2438943"/>
            <a:chOff x="1474386" y="151572"/>
            <a:chExt cx="6195187" cy="3920206"/>
          </a:xfrm>
        </p:grpSpPr>
        <p:pic>
          <p:nvPicPr>
            <p:cNvPr id="22" name="Picture 2" descr="http://photocdn.sohu.com/20140327/Img397280544.jpg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1474386" y="151572"/>
              <a:ext cx="6195187" cy="392020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" name="TextBox 2"/>
            <p:cNvSpPr txBox="1"/>
            <p:nvPr/>
          </p:nvSpPr>
          <p:spPr>
            <a:xfrm>
              <a:off x="2699792" y="751513"/>
              <a:ext cx="309918" cy="76816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椭圆 24"/>
          <p:cNvSpPr/>
          <p:nvPr/>
        </p:nvSpPr>
        <p:spPr>
          <a:xfrm>
            <a:off x="709684" y="1055914"/>
            <a:ext cx="10849970" cy="5470582"/>
          </a:xfrm>
          <a:prstGeom prst="roundRect">
            <a:avLst>
              <a:gd name="adj" fmla="val 7401"/>
            </a:avLst>
          </a:prstGeom>
          <a:solidFill>
            <a:schemeClr val="bg1"/>
          </a:solidFill>
          <a:ln w="38100">
            <a:solidFill>
              <a:srgbClr val="538E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9</a:t>
            </a:r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66322" y="4779229"/>
            <a:ext cx="1276662" cy="2129037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948554" y="17704"/>
            <a:ext cx="4587542" cy="879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2000"/>
              </a:lnSpc>
            </a:pPr>
            <a:r>
              <a:rPr lang="en-US" altLang="zh-CN" sz="3600" b="1" spc="300" smtClean="0">
                <a:solidFill>
                  <a:srgbClr val="538ED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3600" b="1" spc="300" smtClean="0">
                <a:solidFill>
                  <a:srgbClr val="538ED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做一做，说一说</a:t>
            </a:r>
            <a:r>
              <a:rPr lang="en-US" altLang="zh-CN" sz="3600" b="1" spc="300" smtClean="0">
                <a:solidFill>
                  <a:srgbClr val="538ED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endParaRPr lang="zh-CN" altLang="en-US" sz="3600" b="1" spc="300">
              <a:solidFill>
                <a:srgbClr val="538ED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TextBox 5"/>
          <p:cNvSpPr txBox="1"/>
          <p:nvPr/>
        </p:nvSpPr>
        <p:spPr>
          <a:xfrm>
            <a:off x="7428641" y="777977"/>
            <a:ext cx="258142" cy="49618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4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544902" y="4779229"/>
            <a:ext cx="9596863" cy="1454244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marL="0" marR="0" lvl="0" indent="0" defTabSz="91440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   我喜欢的游戏是</a:t>
            </a: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kumimoji="0" lang="zh-CN" altLang="zh-CN" sz="32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先……接着……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然后</a:t>
            </a: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kumimoji="0" lang="zh-CN" altLang="zh-CN" sz="32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最后……</a:t>
            </a:r>
            <a:endParaRPr kumimoji="0" lang="zh-CN" altLang="zh-CN" sz="3200" b="1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5"/>
          <p:cNvGrpSpPr/>
          <p:nvPr/>
        </p:nvGrpSpPr>
        <p:grpSpPr>
          <a:xfrm>
            <a:off x="1986346" y="1226372"/>
            <a:ext cx="3712210" cy="3644265"/>
            <a:chOff x="5070383" y="151118"/>
            <a:chExt cx="3333751" cy="4192283"/>
          </a:xfrm>
        </p:grpSpPr>
        <p:pic>
          <p:nvPicPr>
            <p:cNvPr id="15" name="Picture 2" descr="http://img66.ph.126.net/TeL0Fetkry_r5ZNKENnGww==/1837468647968777512.jp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5070383" y="1021035"/>
              <a:ext cx="3333751" cy="33223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" name="TextBox 6"/>
            <p:cNvSpPr txBox="1"/>
            <p:nvPr/>
          </p:nvSpPr>
          <p:spPr>
            <a:xfrm>
              <a:off x="5796136" y="151118"/>
              <a:ext cx="309880" cy="76829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zh-CN" altLang="en-US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6418898" y="1219891"/>
            <a:ext cx="36398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zh-CN" sz="3200" b="1" kern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3200" b="1" kern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扔沙包</a:t>
            </a:r>
            <a:endParaRPr lang="zh-CN" altLang="en-US" sz="3200" kern="0" smtClean="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677675" y="1226372"/>
            <a:ext cx="25590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zh-CN" sz="3200" b="1" kern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3200" b="1" kern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丢手绢</a:t>
            </a:r>
            <a:endParaRPr lang="zh-CN" altLang="en-US" sz="3200" kern="0" smtClean="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pic>
        <p:nvPicPr>
          <p:cNvPr id="27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9925" y="2031688"/>
            <a:ext cx="3507980" cy="283604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椭圆 24"/>
          <p:cNvSpPr/>
          <p:nvPr/>
        </p:nvSpPr>
        <p:spPr>
          <a:xfrm>
            <a:off x="709684" y="1055914"/>
            <a:ext cx="10849970" cy="5470582"/>
          </a:xfrm>
          <a:prstGeom prst="roundRect">
            <a:avLst>
              <a:gd name="adj" fmla="val 7401"/>
            </a:avLst>
          </a:prstGeom>
          <a:solidFill>
            <a:schemeClr val="bg1"/>
          </a:solidFill>
          <a:ln w="38100">
            <a:solidFill>
              <a:srgbClr val="538E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9</a:t>
            </a:r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66322" y="4779229"/>
            <a:ext cx="1276662" cy="2129037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948554" y="17704"/>
            <a:ext cx="4587542" cy="879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2000"/>
              </a:lnSpc>
            </a:pPr>
            <a:r>
              <a:rPr lang="en-US" altLang="zh-CN" sz="3600" b="1" spc="300" smtClean="0">
                <a:solidFill>
                  <a:srgbClr val="538ED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3600" b="1" spc="300" smtClean="0">
                <a:solidFill>
                  <a:srgbClr val="538ED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做一做，说一说</a:t>
            </a:r>
            <a:r>
              <a:rPr lang="en-US" altLang="zh-CN" sz="3600" b="1" spc="300" smtClean="0">
                <a:solidFill>
                  <a:srgbClr val="538ED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endParaRPr lang="zh-CN" altLang="en-US" sz="3600" b="1" spc="300">
              <a:solidFill>
                <a:srgbClr val="538ED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TextBox 5"/>
          <p:cNvSpPr txBox="1"/>
          <p:nvPr/>
        </p:nvSpPr>
        <p:spPr>
          <a:xfrm>
            <a:off x="7428641" y="777977"/>
            <a:ext cx="258142" cy="49618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4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544902" y="4779229"/>
            <a:ext cx="9596863" cy="1568450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marL="0" marR="0" lvl="0" indent="0" defTabSz="91440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   我喜欢的游戏是</a:t>
            </a: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kumimoji="0" lang="zh-CN" altLang="zh-CN" sz="32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先……接着……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然后</a:t>
            </a: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kumimoji="0" lang="zh-CN" altLang="zh-CN" sz="32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最后……</a:t>
            </a:r>
            <a:endParaRPr kumimoji="0" lang="zh-CN" altLang="zh-CN" sz="3200" b="1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3199585" y="1313532"/>
            <a:ext cx="5960902" cy="3360051"/>
            <a:chOff x="755576" y="375246"/>
            <a:chExt cx="4743450" cy="4061519"/>
          </a:xfrm>
        </p:grpSpPr>
        <p:pic>
          <p:nvPicPr>
            <p:cNvPr id="17" name="Picture 2" descr="http://i1.itc.cn/20130718/923_822362a8_4f77_28b0_84e9_61644028c1a4_1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55576" y="1131590"/>
              <a:ext cx="4743450" cy="330517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" name="TextBox 2"/>
            <p:cNvSpPr txBox="1"/>
            <p:nvPr/>
          </p:nvSpPr>
          <p:spPr>
            <a:xfrm>
              <a:off x="2051720" y="375246"/>
              <a:ext cx="1866900" cy="7681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zh-CN" altLang="en-US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3775754" y="1247260"/>
            <a:ext cx="49237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zh-CN" sz="3200" b="1" kern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3200" b="1" kern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捉迷藏</a:t>
            </a:r>
            <a:endParaRPr lang="zh-CN" altLang="en-US" sz="3200" kern="0" smtClean="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椭圆 24"/>
          <p:cNvSpPr/>
          <p:nvPr/>
        </p:nvSpPr>
        <p:spPr>
          <a:xfrm>
            <a:off x="709684" y="1055914"/>
            <a:ext cx="10849970" cy="5470582"/>
          </a:xfrm>
          <a:prstGeom prst="roundRect">
            <a:avLst>
              <a:gd name="adj" fmla="val 7401"/>
            </a:avLst>
          </a:prstGeom>
          <a:solidFill>
            <a:schemeClr val="bg1"/>
          </a:solidFill>
          <a:ln w="38100">
            <a:solidFill>
              <a:srgbClr val="538E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rPr>
              <a:t>9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/>
              <a:ea typeface="思源黑体 CN Light"/>
              <a:cs typeface="+mn-cs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66322" y="4779229"/>
            <a:ext cx="1276662" cy="2129037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948554" y="17704"/>
            <a:ext cx="4587542" cy="879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4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300" normalizeH="0" baseline="0" noProof="0" smtClean="0">
                <a:ln>
                  <a:noFill/>
                </a:ln>
                <a:solidFill>
                  <a:srgbClr val="538ED3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-</a:t>
            </a:r>
            <a:r>
              <a:rPr kumimoji="0" lang="zh-CN" altLang="en-US" sz="3600" b="1" i="0" u="none" strike="noStrike" kern="1200" cap="none" spc="300" normalizeH="0" baseline="0" noProof="0" smtClean="0">
                <a:ln>
                  <a:noFill/>
                </a:ln>
                <a:solidFill>
                  <a:srgbClr val="538ED3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做一做，说一说</a:t>
            </a:r>
            <a:r>
              <a:rPr kumimoji="0" lang="en-US" altLang="zh-CN" sz="3600" b="1" i="0" u="none" strike="noStrike" kern="1200" cap="none" spc="300" normalizeH="0" baseline="0" noProof="0" smtClean="0">
                <a:ln>
                  <a:noFill/>
                </a:ln>
                <a:solidFill>
                  <a:srgbClr val="538ED3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-</a:t>
            </a:r>
            <a:endParaRPr kumimoji="0" lang="zh-CN" altLang="en-US" sz="3600" b="1" i="0" u="none" strike="noStrike" kern="1200" cap="none" spc="300" normalizeH="0" baseline="0" noProof="0">
              <a:ln>
                <a:noFill/>
              </a:ln>
              <a:solidFill>
                <a:srgbClr val="538ED3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9" name="TextBox 5"/>
          <p:cNvSpPr txBox="1"/>
          <p:nvPr/>
        </p:nvSpPr>
        <p:spPr>
          <a:xfrm>
            <a:off x="7428641" y="777977"/>
            <a:ext cx="258142" cy="49618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4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493004" y="4655404"/>
            <a:ext cx="9596863" cy="637675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喜欢的游戏是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……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</a:t>
            </a:r>
            <a:r>
              <a:rPr kumimoji="0" lang="zh-CN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先……接着……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然后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……</a:t>
            </a:r>
            <a:r>
              <a:rPr kumimoji="0" lang="zh-CN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最后……</a:t>
            </a:r>
            <a:endParaRPr kumimoji="0" lang="zh-CN" altLang="zh-CN" sz="28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11" name="组合 1"/>
          <p:cNvGrpSpPr/>
          <p:nvPr/>
        </p:nvGrpSpPr>
        <p:grpSpPr>
          <a:xfrm>
            <a:off x="2564937" y="1452012"/>
            <a:ext cx="2798564" cy="2995156"/>
            <a:chOff x="2771800" y="640508"/>
            <a:chExt cx="2798564" cy="2994838"/>
          </a:xfrm>
        </p:grpSpPr>
        <p:pic>
          <p:nvPicPr>
            <p:cNvPr id="13" name="Picture 2" descr="http://img.cache.cdqss.com/images/attachement/jpg/site2/20100527/001a807f744a0d67e9200e.jpg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141052" y="1398400"/>
              <a:ext cx="2429312" cy="223694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" name="TextBox 2"/>
            <p:cNvSpPr txBox="1"/>
            <p:nvPr/>
          </p:nvSpPr>
          <p:spPr>
            <a:xfrm>
              <a:off x="2771800" y="640508"/>
              <a:ext cx="309880" cy="76826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endParaRPr lang="zh-CN" altLang="en-US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2979647" y="1433346"/>
            <a:ext cx="32651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zh-CN" sz="3200" b="1" kern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3200" b="1" kern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滚铁环</a:t>
            </a:r>
            <a:endParaRPr lang="zh-CN" altLang="en-US" sz="3200" kern="0" smtClean="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grpSp>
        <p:nvGrpSpPr>
          <p:cNvPr id="23" name="组合 3"/>
          <p:cNvGrpSpPr/>
          <p:nvPr/>
        </p:nvGrpSpPr>
        <p:grpSpPr>
          <a:xfrm>
            <a:off x="6574063" y="1656738"/>
            <a:ext cx="2225439" cy="2418005"/>
            <a:chOff x="5171573" y="1200296"/>
            <a:chExt cx="2226351" cy="2223365"/>
          </a:xfrm>
        </p:grpSpPr>
        <p:pic>
          <p:nvPicPr>
            <p:cNvPr id="24" name="Picture 4" descr="http://www.vsread.com/iconograph/dffb947f3e1b3e3f2e9405619279785b.jpg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>
            <a:xfrm>
              <a:off x="5171573" y="1200296"/>
              <a:ext cx="2226351" cy="222336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" name="TextBox 5"/>
            <p:cNvSpPr txBox="1"/>
            <p:nvPr/>
          </p:nvSpPr>
          <p:spPr>
            <a:xfrm>
              <a:off x="5499322" y="1200296"/>
              <a:ext cx="309981" cy="7682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zh-CN" altLang="en-US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6110937" y="1496676"/>
            <a:ext cx="38620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zh-CN" sz="3200" b="1" kern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lang="zh-CN" altLang="en-US" sz="3200" b="1" kern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玩陀螺</a:t>
            </a:r>
            <a:endParaRPr lang="zh-CN" altLang="en-US" sz="3200" kern="0" smtClean="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椭圆 24"/>
          <p:cNvSpPr/>
          <p:nvPr/>
        </p:nvSpPr>
        <p:spPr>
          <a:xfrm>
            <a:off x="314834" y="1256494"/>
            <a:ext cx="11477233" cy="5437925"/>
          </a:xfrm>
          <a:prstGeom prst="roundRect">
            <a:avLst>
              <a:gd name="adj" fmla="val 8990"/>
            </a:avLst>
          </a:prstGeom>
          <a:solidFill>
            <a:schemeClr val="bg1"/>
          </a:solidFill>
          <a:ln w="38100">
            <a:solidFill>
              <a:srgbClr val="538E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9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948554" y="17704"/>
            <a:ext cx="4071892" cy="760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2000"/>
              </a:lnSpc>
            </a:pPr>
            <a:r>
              <a:rPr lang="en-US" altLang="zh-CN" sz="3600" b="1" spc="300" smtClean="0">
                <a:solidFill>
                  <a:srgbClr val="538ED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3600" b="1" spc="300" smtClean="0">
                <a:solidFill>
                  <a:srgbClr val="538ED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我会说</a:t>
            </a:r>
            <a:r>
              <a:rPr lang="en-US" altLang="zh-CN" sz="3600" b="1" spc="300" smtClean="0">
                <a:solidFill>
                  <a:srgbClr val="538ED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endParaRPr lang="zh-CN" altLang="en-US" sz="3600" b="1" spc="300">
              <a:solidFill>
                <a:srgbClr val="538ED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云形标注 7"/>
          <p:cNvSpPr/>
          <p:nvPr/>
        </p:nvSpPr>
        <p:spPr>
          <a:xfrm>
            <a:off x="4602699" y="2275445"/>
            <a:ext cx="5276334" cy="1700012"/>
          </a:xfrm>
          <a:prstGeom prst="cloudCallout">
            <a:avLst>
              <a:gd name="adj1" fmla="val -52405"/>
              <a:gd name="adj2" fmla="val 113850"/>
            </a:avLst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我喜欢的游戏还有</a:t>
            </a:r>
            <a:r>
              <a:rPr lang="en-US" altLang="zh-CN" sz="28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en-US" sz="28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我也要说一说。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38006" y="4720755"/>
            <a:ext cx="10626217" cy="830997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marL="0" marR="0" lvl="0" indent="0" defTabSz="91440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我喜欢的游戏是</a:t>
            </a: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kumimoji="0" lang="zh-CN" altLang="zh-CN" sz="32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先……接着……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然后</a:t>
            </a: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kumimoji="0" lang="zh-CN" altLang="zh-CN" sz="32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最后……</a:t>
            </a:r>
            <a:endParaRPr kumimoji="0" lang="zh-CN" altLang="zh-CN" sz="3200" b="1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组合 6"/>
          <p:cNvGrpSpPr/>
          <p:nvPr/>
        </p:nvGrpSpPr>
        <p:grpSpPr>
          <a:xfrm>
            <a:off x="960438" y="1077913"/>
            <a:ext cx="5229225" cy="5113337"/>
            <a:chOff x="1513" y="1697"/>
            <a:chExt cx="8234" cy="8052"/>
          </a:xfrm>
        </p:grpSpPr>
        <p:pic>
          <p:nvPicPr>
            <p:cNvPr id="22538" name="图片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13" y="1697"/>
              <a:ext cx="8234" cy="805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539" name="文本框 5"/>
            <p:cNvSpPr txBox="1"/>
            <p:nvPr/>
          </p:nvSpPr>
          <p:spPr>
            <a:xfrm>
              <a:off x="4403" y="2533"/>
              <a:ext cx="1160" cy="4249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>
              <a:spAutoFit/>
            </a:bodyPr>
            <a:lstStyle>
              <a:lvl1pPr marL="227330" indent="-22733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4530" indent="-22733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1730" indent="-22733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98930" indent="-22733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6130" indent="-22733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zh-CN" sz="3600" b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最佳推荐者</a:t>
              </a:r>
              <a:endPara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2531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3" name="文本框 7"/>
          <p:cNvSpPr txBox="1"/>
          <p:nvPr/>
        </p:nvSpPr>
        <p:spPr>
          <a:xfrm>
            <a:off x="1060450" y="752475"/>
            <a:ext cx="795338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7330" indent="-22733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45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17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89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1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b="1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评奖</a:t>
            </a:r>
            <a:endParaRPr lang="zh-CN" altLang="en-US" sz="2400" b="1">
              <a:solidFill>
                <a:srgbClr val="EF7509"/>
              </a:solidFill>
              <a:latin typeface="思源黑体 CN Heavy" pitchFamily="34" charset="-122"/>
              <a:ea typeface="思源黑体 CN Heavy" pitchFamily="34" charset="-122"/>
            </a:endParaRPr>
          </a:p>
        </p:txBody>
      </p:sp>
      <p:grpSp>
        <p:nvGrpSpPr>
          <p:cNvPr id="22534" name="组合 9"/>
          <p:cNvGrpSpPr/>
          <p:nvPr/>
        </p:nvGrpSpPr>
        <p:grpSpPr>
          <a:xfrm>
            <a:off x="7134225" y="1430338"/>
            <a:ext cx="3673475" cy="4408487"/>
            <a:chOff x="11234" y="2253"/>
            <a:chExt cx="5785" cy="6942"/>
          </a:xfrm>
        </p:grpSpPr>
        <p:pic>
          <p:nvPicPr>
            <p:cNvPr id="22535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34" y="2253"/>
              <a:ext cx="5785" cy="694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" name="云形 8"/>
            <p:cNvSpPr/>
            <p:nvPr/>
          </p:nvSpPr>
          <p:spPr>
            <a:xfrm>
              <a:off x="11724" y="6783"/>
              <a:ext cx="4805" cy="1322"/>
            </a:xfrm>
            <a:prstGeom prst="cloud">
              <a:avLst/>
            </a:prstGeom>
            <a:solidFill>
              <a:schemeClr val="bg1"/>
            </a:solidFill>
            <a:ln w="762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537" name="文本框 7"/>
            <p:cNvSpPr txBox="1"/>
            <p:nvPr/>
          </p:nvSpPr>
          <p:spPr>
            <a:xfrm>
              <a:off x="12014" y="7033"/>
              <a:ext cx="4225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7330" indent="-22733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4530" indent="-22733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1730" indent="-22733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98930" indent="-22733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6130" indent="-22733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b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最受欢迎的游戏</a:t>
              </a:r>
              <a:endPara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椭圆 24"/>
          <p:cNvSpPr/>
          <p:nvPr/>
        </p:nvSpPr>
        <p:spPr>
          <a:xfrm>
            <a:off x="709684" y="1262743"/>
            <a:ext cx="10849970" cy="5263753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538E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9</a:t>
            </a:r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801853" y="4728963"/>
            <a:ext cx="1276662" cy="2129037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948690" y="17780"/>
            <a:ext cx="4472305" cy="8775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2000"/>
              </a:lnSpc>
            </a:pPr>
            <a:r>
              <a:rPr lang="en-US" altLang="zh-CN" sz="3600" b="1" spc="300" dirty="0" smtClean="0">
                <a:solidFill>
                  <a:srgbClr val="538ED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3600" b="1" spc="300" dirty="0" smtClean="0">
                <a:solidFill>
                  <a:srgbClr val="538ED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玩一玩，说一说</a:t>
            </a:r>
            <a:r>
              <a:rPr lang="en-US" altLang="zh-CN" sz="3600" b="1" spc="300" dirty="0" smtClean="0">
                <a:solidFill>
                  <a:srgbClr val="538ED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endParaRPr lang="zh-CN" altLang="en-US" sz="3600" b="1" spc="300" dirty="0">
              <a:solidFill>
                <a:srgbClr val="538ED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44307" y="2323673"/>
            <a:ext cx="802327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zh-CN" sz="32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请大家下课邀请你的小伙伴一起玩。</a:t>
            </a:r>
            <a:endParaRPr lang="zh-CN" altLang="zh-CN" sz="3200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</a:pPr>
            <a:r>
              <a:rPr lang="en-US" altLang="zh-CN" sz="32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zh-CN" sz="32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课间，同学之间玩一玩喜欢的游戏。</a:t>
            </a:r>
            <a:endParaRPr lang="zh-CN" altLang="zh-CN" sz="3200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</a:pPr>
            <a:r>
              <a:rPr lang="en-US" altLang="zh-CN" sz="32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zh-CN" sz="32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课后，与家人一起交流玩过的游戏。</a:t>
            </a:r>
            <a:endParaRPr lang="zh-CN" altLang="zh-CN" sz="3200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5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734800" y="11645900"/>
            <a:ext cx="330200" cy="241300"/>
          </a:xfrm>
          <a:prstGeom prst="cub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0" y="1610342"/>
            <a:ext cx="1102372" cy="208280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5001898" y="4908482"/>
            <a:ext cx="2816747" cy="178574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 rot="21018704">
            <a:off x="2199615" y="3244492"/>
            <a:ext cx="1407653" cy="1064247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 rot="20962528">
            <a:off x="8687498" y="3069795"/>
            <a:ext cx="1457361" cy="993799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 rot="20962528">
            <a:off x="2899082" y="4227315"/>
            <a:ext cx="1457361" cy="993799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570865" y="631825"/>
            <a:ext cx="11194415" cy="260154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56870">
              <a:lnSpc>
                <a:spcPct val="150000"/>
              </a:lnSpc>
            </a:pPr>
            <a:r>
              <a:rPr 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教学目</a:t>
            </a:r>
            <a:r>
              <a:rPr 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</a:t>
            </a:r>
            <a:endParaRPr lang="en-US" altLang="zh-CN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6870">
              <a:lnSpc>
                <a:spcPct val="150000"/>
              </a:lnSpc>
            </a:pPr>
            <a:r>
              <a:rPr 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.养成良好的听说习惯，介绍游戏时，规范口头语言，加上动作，大方、有条理地说清楚游戏规则和游戏的过程。 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356870">
              <a:lnSpc>
                <a:spcPct val="150000"/>
              </a:lnSpc>
            </a:pPr>
            <a:r>
              <a:rPr 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.能积极主动地邀请小伙伴一起做游戏</a:t>
            </a:r>
            <a:r>
              <a:rPr 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 rot="20323060">
            <a:off x="-247071" y="-6278"/>
            <a:ext cx="1494277" cy="808239"/>
          </a:xfrm>
          <a:prstGeom prst="rect">
            <a:avLst/>
          </a:prstGeom>
        </p:spPr>
      </p:pic>
      <p:sp>
        <p:nvSpPr>
          <p:cNvPr id="31" name="矩形: 圆角 30"/>
          <p:cNvSpPr/>
          <p:nvPr/>
        </p:nvSpPr>
        <p:spPr>
          <a:xfrm>
            <a:off x="723900" y="5511800"/>
            <a:ext cx="2260600" cy="46867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48554" y="17704"/>
            <a:ext cx="4071892" cy="760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2000"/>
              </a:lnSpc>
            </a:pPr>
            <a:r>
              <a:rPr lang="en-US" altLang="zh-CN" sz="3600" b="1" spc="300" smtClean="0">
                <a:solidFill>
                  <a:srgbClr val="538ED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3600" b="1" spc="300">
                <a:solidFill>
                  <a:srgbClr val="538ED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600" b="1" spc="300" smtClean="0">
                <a:solidFill>
                  <a:srgbClr val="538ED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我会读 </a:t>
            </a:r>
            <a:r>
              <a:rPr lang="en-US" altLang="zh-CN" sz="3600" b="1" spc="300" smtClean="0">
                <a:solidFill>
                  <a:srgbClr val="538ED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endParaRPr lang="zh-CN" altLang="en-US" sz="3600" b="1" spc="300">
              <a:solidFill>
                <a:srgbClr val="538ED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3199" y="2109792"/>
            <a:ext cx="3919360" cy="391043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1251400" y="1027880"/>
            <a:ext cx="4151799" cy="5034990"/>
          </a:xfrm>
          <a:prstGeom prst="rect">
            <a:avLst/>
          </a:prstGeom>
        </p:spPr>
      </p:pic>
      <p:cxnSp>
        <p:nvCxnSpPr>
          <p:cNvPr id="13" name="直接连接符 12"/>
          <p:cNvCxnSpPr/>
          <p:nvPr/>
        </p:nvCxnSpPr>
        <p:spPr>
          <a:xfrm>
            <a:off x="1251400" y="2109792"/>
            <a:ext cx="8071159" cy="17706"/>
          </a:xfrm>
          <a:prstGeom prst="line">
            <a:avLst/>
          </a:prstGeom>
          <a:ln w="25400">
            <a:solidFill>
              <a:srgbClr val="EB86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形 14"/>
          <p:cNvPicPr>
            <a:picLocks noChangeAspect="1"/>
          </p:cNvPicPr>
          <p:nvPr/>
        </p:nvPicPr>
        <p:blipFill>
          <a:blip r:embed="rId5" cstate="email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574593">
            <a:off x="6393768" y="876788"/>
            <a:ext cx="888301" cy="861705"/>
          </a:xfrm>
          <a:prstGeom prst="rect">
            <a:avLst/>
          </a:prstGeom>
        </p:spPr>
      </p:pic>
      <p:pic>
        <p:nvPicPr>
          <p:cNvPr id="17" name="图形 17"/>
          <p:cNvPicPr>
            <a:picLocks noChangeAspect="1"/>
          </p:cNvPicPr>
          <p:nvPr/>
        </p:nvPicPr>
        <p:blipFill>
          <a:blip r:embed="rId7" cstate="email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272638" y="1601165"/>
            <a:ext cx="343452" cy="35692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椭圆 24"/>
          <p:cNvSpPr/>
          <p:nvPr/>
        </p:nvSpPr>
        <p:spPr>
          <a:xfrm>
            <a:off x="709684" y="1284514"/>
            <a:ext cx="10849970" cy="5241982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538E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9</a:t>
            </a:r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3568739" y="5943600"/>
            <a:ext cx="8645817" cy="914399"/>
          </a:xfrm>
          <a:custGeom>
            <a:avLst/>
            <a:gdLst>
              <a:gd name="connsiteX0" fmla="*/ 0 w 11872784"/>
              <a:gd name="connsiteY0" fmla="*/ 0 h 1314450"/>
              <a:gd name="connsiteX1" fmla="*/ 137588 w 11872784"/>
              <a:gd name="connsiteY1" fmla="*/ 0 h 1314450"/>
              <a:gd name="connsiteX2" fmla="*/ 160984 w 11872784"/>
              <a:gd name="connsiteY2" fmla="*/ 24896 h 1314450"/>
              <a:gd name="connsiteX3" fmla="*/ 1382584 w 11872784"/>
              <a:gd name="connsiteY3" fmla="*/ 400050 h 1314450"/>
              <a:gd name="connsiteX4" fmla="*/ 2604185 w 11872784"/>
              <a:gd name="connsiteY4" fmla="*/ 24896 h 1314450"/>
              <a:gd name="connsiteX5" fmla="*/ 2627581 w 11872784"/>
              <a:gd name="connsiteY5" fmla="*/ 0 h 1314450"/>
              <a:gd name="connsiteX6" fmla="*/ 11872784 w 11872784"/>
              <a:gd name="connsiteY6" fmla="*/ 0 h 1314450"/>
              <a:gd name="connsiteX7" fmla="*/ 11872784 w 11872784"/>
              <a:gd name="connsiteY7" fmla="*/ 1314450 h 1314450"/>
              <a:gd name="connsiteX8" fmla="*/ 0 w 11872784"/>
              <a:gd name="connsiteY8" fmla="*/ 1314450 h 1314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872784" h="1314450">
                <a:moveTo>
                  <a:pt x="0" y="0"/>
                </a:moveTo>
                <a:lnTo>
                  <a:pt x="137588" y="0"/>
                </a:lnTo>
                <a:lnTo>
                  <a:pt x="160984" y="24896"/>
                </a:lnTo>
                <a:cubicBezTo>
                  <a:pt x="425728" y="251237"/>
                  <a:pt x="874068" y="400050"/>
                  <a:pt x="1382584" y="400050"/>
                </a:cubicBezTo>
                <a:cubicBezTo>
                  <a:pt x="1891101" y="400050"/>
                  <a:pt x="2339440" y="251237"/>
                  <a:pt x="2604185" y="24896"/>
                </a:cubicBezTo>
                <a:lnTo>
                  <a:pt x="2627581" y="0"/>
                </a:lnTo>
                <a:lnTo>
                  <a:pt x="11872784" y="0"/>
                </a:lnTo>
                <a:lnTo>
                  <a:pt x="11872784" y="1314450"/>
                </a:lnTo>
                <a:lnTo>
                  <a:pt x="0" y="1314450"/>
                </a:lnTo>
                <a:close/>
              </a:path>
            </a:pathLst>
          </a:cu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 flipH="1">
            <a:off x="-22516" y="6141492"/>
            <a:ext cx="8150516" cy="716507"/>
          </a:xfrm>
          <a:custGeom>
            <a:avLst/>
            <a:gdLst>
              <a:gd name="connsiteX0" fmla="*/ 0 w 11872784"/>
              <a:gd name="connsiteY0" fmla="*/ 0 h 1314450"/>
              <a:gd name="connsiteX1" fmla="*/ 137588 w 11872784"/>
              <a:gd name="connsiteY1" fmla="*/ 0 h 1314450"/>
              <a:gd name="connsiteX2" fmla="*/ 160984 w 11872784"/>
              <a:gd name="connsiteY2" fmla="*/ 24896 h 1314450"/>
              <a:gd name="connsiteX3" fmla="*/ 1382584 w 11872784"/>
              <a:gd name="connsiteY3" fmla="*/ 400050 h 1314450"/>
              <a:gd name="connsiteX4" fmla="*/ 2604185 w 11872784"/>
              <a:gd name="connsiteY4" fmla="*/ 24896 h 1314450"/>
              <a:gd name="connsiteX5" fmla="*/ 2627581 w 11872784"/>
              <a:gd name="connsiteY5" fmla="*/ 0 h 1314450"/>
              <a:gd name="connsiteX6" fmla="*/ 11872784 w 11872784"/>
              <a:gd name="connsiteY6" fmla="*/ 0 h 1314450"/>
              <a:gd name="connsiteX7" fmla="*/ 11872784 w 11872784"/>
              <a:gd name="connsiteY7" fmla="*/ 1314450 h 1314450"/>
              <a:gd name="connsiteX8" fmla="*/ 0 w 11872784"/>
              <a:gd name="connsiteY8" fmla="*/ 1314450 h 1314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872784" h="1314450">
                <a:moveTo>
                  <a:pt x="0" y="0"/>
                </a:moveTo>
                <a:lnTo>
                  <a:pt x="137588" y="0"/>
                </a:lnTo>
                <a:lnTo>
                  <a:pt x="160984" y="24896"/>
                </a:lnTo>
                <a:cubicBezTo>
                  <a:pt x="425728" y="251237"/>
                  <a:pt x="874068" y="400050"/>
                  <a:pt x="1382584" y="400050"/>
                </a:cubicBezTo>
                <a:cubicBezTo>
                  <a:pt x="1891101" y="400050"/>
                  <a:pt x="2339440" y="251237"/>
                  <a:pt x="2604185" y="24896"/>
                </a:cubicBezTo>
                <a:lnTo>
                  <a:pt x="2627581" y="0"/>
                </a:lnTo>
                <a:lnTo>
                  <a:pt x="11872784" y="0"/>
                </a:lnTo>
                <a:lnTo>
                  <a:pt x="11872784" y="1314450"/>
                </a:lnTo>
                <a:lnTo>
                  <a:pt x="0" y="1314450"/>
                </a:lnTo>
                <a:close/>
              </a:path>
            </a:pathLst>
          </a:custGeom>
        </p:spPr>
      </p:pic>
      <p:sp>
        <p:nvSpPr>
          <p:cNvPr id="17" name="文本框 16"/>
          <p:cNvSpPr txBox="1"/>
          <p:nvPr/>
        </p:nvSpPr>
        <p:spPr>
          <a:xfrm>
            <a:off x="948554" y="17704"/>
            <a:ext cx="4071892" cy="879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2000"/>
              </a:lnSpc>
            </a:pPr>
            <a:r>
              <a:rPr lang="en-US" altLang="zh-CN" sz="3600" b="1" spc="300" dirty="0" smtClean="0">
                <a:solidFill>
                  <a:srgbClr val="538ED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3600" b="1" spc="300" dirty="0">
                <a:solidFill>
                  <a:srgbClr val="538ED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</a:t>
            </a:r>
            <a:r>
              <a:rPr lang="zh-CN" altLang="en-US" sz="3600" b="1" spc="300" dirty="0" smtClean="0">
                <a:solidFill>
                  <a:srgbClr val="538ED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会读</a:t>
            </a:r>
            <a:r>
              <a:rPr lang="en-US" altLang="zh-CN" sz="3600" b="1" spc="300" dirty="0" smtClean="0">
                <a:solidFill>
                  <a:srgbClr val="538ED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endParaRPr lang="zh-CN" altLang="en-US" sz="3600" b="1" spc="300" dirty="0">
              <a:solidFill>
                <a:srgbClr val="538ED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43361" y="4353430"/>
            <a:ext cx="1904779" cy="1937340"/>
          </a:xfrm>
          <a:custGeom>
            <a:avLst/>
            <a:gdLst>
              <a:gd name="connsiteX0" fmla="*/ 0 w 5411258"/>
              <a:gd name="connsiteY0" fmla="*/ 0 h 6084210"/>
              <a:gd name="connsiteX1" fmla="*/ 5411258 w 5411258"/>
              <a:gd name="connsiteY1" fmla="*/ 0 h 6084210"/>
              <a:gd name="connsiteX2" fmla="*/ 5411258 w 5411258"/>
              <a:gd name="connsiteY2" fmla="*/ 6084210 h 6084210"/>
              <a:gd name="connsiteX3" fmla="*/ 0 w 5411258"/>
              <a:gd name="connsiteY3" fmla="*/ 6084210 h 6084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11258" h="6084210">
                <a:moveTo>
                  <a:pt x="0" y="0"/>
                </a:moveTo>
                <a:lnTo>
                  <a:pt x="5411258" y="0"/>
                </a:lnTo>
                <a:lnTo>
                  <a:pt x="5411258" y="6084210"/>
                </a:lnTo>
                <a:lnTo>
                  <a:pt x="0" y="6084210"/>
                </a:lnTo>
                <a:close/>
              </a:path>
            </a:pathLst>
          </a:custGeom>
        </p:spPr>
      </p:pic>
      <p:sp>
        <p:nvSpPr>
          <p:cNvPr id="25" name="矩形 24"/>
          <p:cNvSpPr/>
          <p:nvPr/>
        </p:nvSpPr>
        <p:spPr>
          <a:xfrm>
            <a:off x="2187012" y="2156789"/>
            <a:ext cx="777025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32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读儿歌</a:t>
            </a:r>
            <a:r>
              <a:rPr lang="en-US" altLang="zh-CN" sz="32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粗心的小画家</a:t>
            </a:r>
            <a:r>
              <a:rPr lang="en-US" altLang="zh-CN" sz="3200" b="1" kern="1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endParaRPr lang="en-US" altLang="zh-CN" sz="3200" b="1" kern="100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</a:pPr>
            <a:r>
              <a:rPr lang="zh-CN" altLang="en-US" sz="3200" kern="1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想一想</a:t>
            </a:r>
            <a:r>
              <a:rPr lang="zh-CN" altLang="en-US" sz="32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en-US" sz="3200" kern="1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粗心的小</a:t>
            </a:r>
            <a:r>
              <a:rPr lang="zh-CN" altLang="en-US" sz="32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画家画了什么动物？把它们圈出来，和同桌交流一下。</a:t>
            </a:r>
            <a:endParaRPr lang="zh-CN" altLang="zh-CN" sz="3200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椭圆 24"/>
          <p:cNvSpPr/>
          <p:nvPr/>
        </p:nvSpPr>
        <p:spPr>
          <a:xfrm>
            <a:off x="709684" y="896727"/>
            <a:ext cx="10849970" cy="5629769"/>
          </a:xfrm>
          <a:prstGeom prst="roundRect">
            <a:avLst>
              <a:gd name="adj" fmla="val 7756"/>
            </a:avLst>
          </a:prstGeom>
          <a:solidFill>
            <a:schemeClr val="bg1"/>
          </a:solidFill>
          <a:ln w="38100">
            <a:solidFill>
              <a:srgbClr val="538E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rPr>
              <a:t>9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/>
              <a:ea typeface="思源黑体 CN Light"/>
              <a:cs typeface="+mn-cs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3568739" y="5943600"/>
            <a:ext cx="8645817" cy="914399"/>
          </a:xfrm>
          <a:custGeom>
            <a:avLst/>
            <a:gdLst>
              <a:gd name="connsiteX0" fmla="*/ 0 w 11872784"/>
              <a:gd name="connsiteY0" fmla="*/ 0 h 1314450"/>
              <a:gd name="connsiteX1" fmla="*/ 137588 w 11872784"/>
              <a:gd name="connsiteY1" fmla="*/ 0 h 1314450"/>
              <a:gd name="connsiteX2" fmla="*/ 160984 w 11872784"/>
              <a:gd name="connsiteY2" fmla="*/ 24896 h 1314450"/>
              <a:gd name="connsiteX3" fmla="*/ 1382584 w 11872784"/>
              <a:gd name="connsiteY3" fmla="*/ 400050 h 1314450"/>
              <a:gd name="connsiteX4" fmla="*/ 2604185 w 11872784"/>
              <a:gd name="connsiteY4" fmla="*/ 24896 h 1314450"/>
              <a:gd name="connsiteX5" fmla="*/ 2627581 w 11872784"/>
              <a:gd name="connsiteY5" fmla="*/ 0 h 1314450"/>
              <a:gd name="connsiteX6" fmla="*/ 11872784 w 11872784"/>
              <a:gd name="connsiteY6" fmla="*/ 0 h 1314450"/>
              <a:gd name="connsiteX7" fmla="*/ 11872784 w 11872784"/>
              <a:gd name="connsiteY7" fmla="*/ 1314450 h 1314450"/>
              <a:gd name="connsiteX8" fmla="*/ 0 w 11872784"/>
              <a:gd name="connsiteY8" fmla="*/ 1314450 h 1314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872784" h="1314450">
                <a:moveTo>
                  <a:pt x="0" y="0"/>
                </a:moveTo>
                <a:lnTo>
                  <a:pt x="137588" y="0"/>
                </a:lnTo>
                <a:lnTo>
                  <a:pt x="160984" y="24896"/>
                </a:lnTo>
                <a:cubicBezTo>
                  <a:pt x="425728" y="251237"/>
                  <a:pt x="874068" y="400050"/>
                  <a:pt x="1382584" y="400050"/>
                </a:cubicBezTo>
                <a:cubicBezTo>
                  <a:pt x="1891101" y="400050"/>
                  <a:pt x="2339440" y="251237"/>
                  <a:pt x="2604185" y="24896"/>
                </a:cubicBezTo>
                <a:lnTo>
                  <a:pt x="2627581" y="0"/>
                </a:lnTo>
                <a:lnTo>
                  <a:pt x="11872784" y="0"/>
                </a:lnTo>
                <a:lnTo>
                  <a:pt x="11872784" y="1314450"/>
                </a:lnTo>
                <a:lnTo>
                  <a:pt x="0" y="1314450"/>
                </a:lnTo>
                <a:close/>
              </a:path>
            </a:pathLst>
          </a:cu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 flipH="1">
            <a:off x="-22516" y="6141492"/>
            <a:ext cx="8150516" cy="716507"/>
          </a:xfrm>
          <a:custGeom>
            <a:avLst/>
            <a:gdLst>
              <a:gd name="connsiteX0" fmla="*/ 0 w 11872784"/>
              <a:gd name="connsiteY0" fmla="*/ 0 h 1314450"/>
              <a:gd name="connsiteX1" fmla="*/ 137588 w 11872784"/>
              <a:gd name="connsiteY1" fmla="*/ 0 h 1314450"/>
              <a:gd name="connsiteX2" fmla="*/ 160984 w 11872784"/>
              <a:gd name="connsiteY2" fmla="*/ 24896 h 1314450"/>
              <a:gd name="connsiteX3" fmla="*/ 1382584 w 11872784"/>
              <a:gd name="connsiteY3" fmla="*/ 400050 h 1314450"/>
              <a:gd name="connsiteX4" fmla="*/ 2604185 w 11872784"/>
              <a:gd name="connsiteY4" fmla="*/ 24896 h 1314450"/>
              <a:gd name="connsiteX5" fmla="*/ 2627581 w 11872784"/>
              <a:gd name="connsiteY5" fmla="*/ 0 h 1314450"/>
              <a:gd name="connsiteX6" fmla="*/ 11872784 w 11872784"/>
              <a:gd name="connsiteY6" fmla="*/ 0 h 1314450"/>
              <a:gd name="connsiteX7" fmla="*/ 11872784 w 11872784"/>
              <a:gd name="connsiteY7" fmla="*/ 1314450 h 1314450"/>
              <a:gd name="connsiteX8" fmla="*/ 0 w 11872784"/>
              <a:gd name="connsiteY8" fmla="*/ 1314450 h 1314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872784" h="1314450">
                <a:moveTo>
                  <a:pt x="0" y="0"/>
                </a:moveTo>
                <a:lnTo>
                  <a:pt x="137588" y="0"/>
                </a:lnTo>
                <a:lnTo>
                  <a:pt x="160984" y="24896"/>
                </a:lnTo>
                <a:cubicBezTo>
                  <a:pt x="425728" y="251237"/>
                  <a:pt x="874068" y="400050"/>
                  <a:pt x="1382584" y="400050"/>
                </a:cubicBezTo>
                <a:cubicBezTo>
                  <a:pt x="1891101" y="400050"/>
                  <a:pt x="2339440" y="251237"/>
                  <a:pt x="2604185" y="24896"/>
                </a:cubicBezTo>
                <a:lnTo>
                  <a:pt x="2627581" y="0"/>
                </a:lnTo>
                <a:lnTo>
                  <a:pt x="11872784" y="0"/>
                </a:lnTo>
                <a:lnTo>
                  <a:pt x="11872784" y="1314450"/>
                </a:lnTo>
                <a:lnTo>
                  <a:pt x="0" y="1314450"/>
                </a:lnTo>
                <a:close/>
              </a:path>
            </a:pathLst>
          </a:custGeom>
        </p:spPr>
      </p:pic>
      <p:sp>
        <p:nvSpPr>
          <p:cNvPr id="17" name="文本框 16"/>
          <p:cNvSpPr txBox="1"/>
          <p:nvPr/>
        </p:nvSpPr>
        <p:spPr>
          <a:xfrm>
            <a:off x="948554" y="17704"/>
            <a:ext cx="4071892" cy="879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4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300" normalizeH="0" baseline="0" noProof="0" smtClean="0">
                <a:ln>
                  <a:noFill/>
                </a:ln>
                <a:solidFill>
                  <a:srgbClr val="538ED3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-</a:t>
            </a:r>
            <a:r>
              <a:rPr kumimoji="0" lang="zh-CN" altLang="en-US" sz="3600" b="1" i="0" u="none" strike="noStrike" kern="1200" cap="none" spc="300" normalizeH="0" baseline="0" noProof="0">
                <a:ln>
                  <a:noFill/>
                </a:ln>
                <a:solidFill>
                  <a:srgbClr val="538ED3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我</a:t>
            </a:r>
            <a:r>
              <a:rPr kumimoji="0" lang="zh-CN" altLang="en-US" sz="3600" b="1" i="0" u="none" strike="noStrike" kern="1200" cap="none" spc="300" normalizeH="0" baseline="0" noProof="0" smtClean="0">
                <a:ln>
                  <a:noFill/>
                </a:ln>
                <a:solidFill>
                  <a:srgbClr val="538ED3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会读</a:t>
            </a:r>
            <a:r>
              <a:rPr kumimoji="0" lang="en-US" altLang="zh-CN" sz="3600" b="1" i="0" u="none" strike="noStrike" kern="1200" cap="none" spc="300" normalizeH="0" baseline="0" noProof="0" smtClean="0">
                <a:ln>
                  <a:noFill/>
                </a:ln>
                <a:solidFill>
                  <a:srgbClr val="538ED3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-</a:t>
            </a:r>
            <a:endParaRPr kumimoji="0" lang="zh-CN" altLang="en-US" sz="3600" b="1" i="0" u="none" strike="noStrike" kern="1200" cap="none" spc="300" normalizeH="0" baseline="0" noProof="0">
              <a:ln>
                <a:noFill/>
              </a:ln>
              <a:solidFill>
                <a:srgbClr val="538ED3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62712" y="1475739"/>
            <a:ext cx="4151799" cy="529266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37067" y="2762425"/>
            <a:ext cx="3919360" cy="4005976"/>
          </a:xfrm>
          <a:prstGeom prst="rect">
            <a:avLst/>
          </a:prstGeom>
        </p:spPr>
      </p:pic>
      <p:sp>
        <p:nvSpPr>
          <p:cNvPr id="16" name="云形标注 15"/>
          <p:cNvSpPr/>
          <p:nvPr/>
        </p:nvSpPr>
        <p:spPr>
          <a:xfrm>
            <a:off x="6987042" y="1014109"/>
            <a:ext cx="4456137" cy="1700012"/>
          </a:xfrm>
          <a:prstGeom prst="cloudCallout">
            <a:avLst>
              <a:gd name="adj1" fmla="val -70570"/>
              <a:gd name="adj2" fmla="val 52885"/>
            </a:avLst>
          </a:prstGeom>
          <a:solidFill>
            <a:srgbClr val="FFC000">
              <a:lumMod val="40000"/>
              <a:lumOff val="60000"/>
            </a:srgb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不要像丁丁一样粗心！不管做什么事，要</a:t>
            </a:r>
            <a:r>
              <a:rPr kumimoji="0" lang="zh-CN" altLang="en-US" sz="20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细心</a:t>
            </a:r>
            <a:r>
              <a:rPr kumimoji="0" lang="zh-CN" altLang="en-US" sz="20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endParaRPr kumimoji="0" lang="zh-CN" altLang="en-US" sz="2000" b="1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057881" y="2921415"/>
            <a:ext cx="924539" cy="572654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057880" y="3554255"/>
            <a:ext cx="924539" cy="572654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057880" y="4192759"/>
            <a:ext cx="924539" cy="572654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057879" y="4831263"/>
            <a:ext cx="924539" cy="572654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文本框 7"/>
          <p:cNvSpPr txBox="1"/>
          <p:nvPr/>
        </p:nvSpPr>
        <p:spPr>
          <a:xfrm>
            <a:off x="1060450" y="752475"/>
            <a:ext cx="3098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7330" indent="-22733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45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17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89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1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2400" b="1">
              <a:solidFill>
                <a:srgbClr val="EF7509"/>
              </a:solidFill>
              <a:latin typeface="思源黑体 CN Heavy" pitchFamily="34" charset="-122"/>
              <a:ea typeface="思源黑体 CN Heavy" pitchFamily="34" charset="-122"/>
            </a:endParaRPr>
          </a:p>
        </p:txBody>
      </p:sp>
      <p:sp>
        <p:nvSpPr>
          <p:cNvPr id="5125" name="文本框 2"/>
          <p:cNvSpPr txBox="1"/>
          <p:nvPr/>
        </p:nvSpPr>
        <p:spPr>
          <a:xfrm>
            <a:off x="3770313" y="752475"/>
            <a:ext cx="4860925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7330" indent="-22733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45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17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89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1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6000" b="1"/>
              <a:t> </a:t>
            </a:r>
            <a:r>
              <a:rPr lang="zh-CN" altLang="en-US" sz="6600" b="1">
                <a:latin typeface="楷体" panose="02010609060101010101" pitchFamily="49" charset="-122"/>
                <a:ea typeface="楷体" panose="02010609060101010101" pitchFamily="49" charset="-122"/>
              </a:rPr>
              <a:t>一起做游戏</a:t>
            </a:r>
            <a:endParaRPr lang="zh-CN" altLang="en-US" sz="7200" b="1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6" name="Picture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12725" y="4332288"/>
            <a:ext cx="8377238" cy="21701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云形 1"/>
          <p:cNvSpPr/>
          <p:nvPr/>
        </p:nvSpPr>
        <p:spPr>
          <a:xfrm>
            <a:off x="5019675" y="1773238"/>
            <a:ext cx="6191250" cy="2551113"/>
          </a:xfrm>
          <a:prstGeom prst="cloud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同学们，你们喜欢做游戏吗？平时课间你都和小伙伴们玩什么游戏呢？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06400" y="658813"/>
            <a:ext cx="2389188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8" name="文本框 7"/>
          <p:cNvSpPr txBox="1"/>
          <p:nvPr/>
        </p:nvSpPr>
        <p:spPr>
          <a:xfrm>
            <a:off x="1060450" y="752475"/>
            <a:ext cx="110172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7330" indent="-22733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45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17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89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1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b="1">
                <a:solidFill>
                  <a:srgbClr val="EF7509"/>
                </a:solidFill>
                <a:latin typeface="思源黑体 CN Heavy" pitchFamily="34" charset="-122"/>
                <a:ea typeface="思源黑体 CN Heavy" pitchFamily="34" charset="-122"/>
              </a:rPr>
              <a:t>贴鼻子</a:t>
            </a:r>
            <a:endParaRPr lang="zh-CN" altLang="en-US" sz="2400" b="1">
              <a:solidFill>
                <a:srgbClr val="EF7509"/>
              </a:solidFill>
              <a:latin typeface="思源黑体 CN Heavy" pitchFamily="34" charset="-122"/>
              <a:ea typeface="思源黑体 CN Heavy" pitchFamily="34" charset="-122"/>
            </a:endParaRPr>
          </a:p>
        </p:txBody>
      </p:sp>
      <p:pic>
        <p:nvPicPr>
          <p:cNvPr id="6149" name="Picture 2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6804025" y="1039813"/>
            <a:ext cx="4721225" cy="39068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150" name="组合 3"/>
          <p:cNvGrpSpPr/>
          <p:nvPr/>
        </p:nvGrpSpPr>
        <p:grpSpPr>
          <a:xfrm>
            <a:off x="7872413" y="5303838"/>
            <a:ext cx="2490787" cy="874712"/>
            <a:chOff x="10145" y="8445"/>
            <a:chExt cx="3922" cy="1377"/>
          </a:xfrm>
        </p:grpSpPr>
        <p:sp>
          <p:nvSpPr>
            <p:cNvPr id="3" name="圆角矩形 2"/>
            <p:cNvSpPr/>
            <p:nvPr/>
          </p:nvSpPr>
          <p:spPr>
            <a:xfrm>
              <a:off x="10145" y="8445"/>
              <a:ext cx="3922" cy="1377"/>
            </a:xfrm>
            <a:prstGeom prst="round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153" name="TextBox 4"/>
            <p:cNvSpPr txBox="1"/>
            <p:nvPr/>
          </p:nvSpPr>
          <p:spPr>
            <a:xfrm>
              <a:off x="10727" y="8445"/>
              <a:ext cx="3189" cy="121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7330" indent="-22733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4530" indent="-22733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1730" indent="-22733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98930" indent="-22733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6130" indent="-22733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4400" b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贴鼻子</a:t>
              </a:r>
              <a:endParaRPr lang="zh-CN" altLang="en-US" sz="4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151" name="矩形 1"/>
          <p:cNvSpPr/>
          <p:nvPr/>
        </p:nvSpPr>
        <p:spPr>
          <a:xfrm>
            <a:off x="419100" y="2516188"/>
            <a:ext cx="6096000" cy="954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7330" indent="-22733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45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17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89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1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你们会玩贴鼻子的游戏吗？</a:t>
            </a:r>
            <a:endParaRPr lang="en-US" altLang="zh-CN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这个游戏是怎么玩的？</a:t>
            </a:r>
            <a:endParaRPr lang="en-US" altLang="en-US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24"/>
          <p:cNvSpPr/>
          <p:nvPr/>
        </p:nvSpPr>
        <p:spPr>
          <a:xfrm>
            <a:off x="709684" y="1110343"/>
            <a:ext cx="10849970" cy="5416153"/>
          </a:xfrm>
          <a:prstGeom prst="roundRect">
            <a:avLst>
              <a:gd name="adj" fmla="val 8226"/>
            </a:avLst>
          </a:prstGeom>
          <a:solidFill>
            <a:schemeClr val="bg1"/>
          </a:solidFill>
          <a:ln w="38100">
            <a:solidFill>
              <a:srgbClr val="538E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9</a:t>
            </a:r>
            <a:endParaRPr lang="zh-CN" altLang="en-US"/>
          </a:p>
        </p:txBody>
      </p:sp>
      <p:pic>
        <p:nvPicPr>
          <p:cNvPr id="15" name="图形 14"/>
          <p:cNvPicPr>
            <a:picLocks noChangeAspect="1"/>
          </p:cNvPicPr>
          <p:nvPr/>
        </p:nvPicPr>
        <p:blipFill>
          <a:blip r:embed="rId1" cstate="email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 rot="574593">
            <a:off x="11152523" y="5387447"/>
            <a:ext cx="888301" cy="861705"/>
          </a:xfrm>
          <a:prstGeom prst="rect">
            <a:avLst/>
          </a:prstGeom>
        </p:spPr>
      </p:pic>
      <p:pic>
        <p:nvPicPr>
          <p:cNvPr id="18" name="图形 17"/>
          <p:cNvPicPr>
            <a:picLocks noChangeAspect="1"/>
          </p:cNvPicPr>
          <p:nvPr/>
        </p:nvPicPr>
        <p:blipFill>
          <a:blip r:embed="rId3" cstate="email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602363" y="6317039"/>
            <a:ext cx="343452" cy="356921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948554" y="17704"/>
            <a:ext cx="4071892" cy="760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2000"/>
              </a:lnSpc>
            </a:pPr>
            <a:r>
              <a:rPr lang="en-US" altLang="zh-CN" sz="3600" b="1" spc="300" smtClean="0">
                <a:solidFill>
                  <a:srgbClr val="538ED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3600" b="1" spc="300" smtClean="0">
                <a:solidFill>
                  <a:srgbClr val="538ED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玩游戏</a:t>
            </a:r>
            <a:r>
              <a:rPr lang="en-US" altLang="zh-CN" sz="3600" b="1" spc="300" smtClean="0">
                <a:solidFill>
                  <a:srgbClr val="538ED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endParaRPr lang="zh-CN" altLang="en-US" sz="3600" b="1" spc="300">
              <a:solidFill>
                <a:srgbClr val="538ED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5110712" y="1449183"/>
            <a:ext cx="5308630" cy="4392488"/>
          </a:xfrm>
          <a:prstGeom prst="rect">
            <a:avLst/>
          </a:prstGeom>
        </p:spPr>
      </p:pic>
      <p:sp>
        <p:nvSpPr>
          <p:cNvPr id="25" name="云形标注 24"/>
          <p:cNvSpPr/>
          <p:nvPr/>
        </p:nvSpPr>
        <p:spPr>
          <a:xfrm>
            <a:off x="1190108" y="2236724"/>
            <a:ext cx="3260779" cy="1700012"/>
          </a:xfrm>
          <a:prstGeom prst="cloudCallout">
            <a:avLst>
              <a:gd name="adj1" fmla="val 86005"/>
              <a:gd name="adj2" fmla="val 32197"/>
            </a:avLst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你是怎样把小熊的鼻子贴到准确位置的？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24"/>
          <p:cNvSpPr/>
          <p:nvPr/>
        </p:nvSpPr>
        <p:spPr>
          <a:xfrm>
            <a:off x="709684" y="1077686"/>
            <a:ext cx="10849970" cy="5448810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538E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9</a:t>
            </a:r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948554" y="17704"/>
            <a:ext cx="4071892" cy="879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2000"/>
              </a:lnSpc>
            </a:pPr>
            <a:r>
              <a:rPr lang="en-US" altLang="zh-CN" sz="3600" b="1" spc="300" smtClean="0">
                <a:solidFill>
                  <a:srgbClr val="538ED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3600" b="1" spc="300" smtClean="0">
                <a:solidFill>
                  <a:srgbClr val="538ED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我会说</a:t>
            </a:r>
            <a:r>
              <a:rPr lang="en-US" altLang="zh-CN" sz="3600" b="1" spc="300" smtClean="0">
                <a:solidFill>
                  <a:srgbClr val="538ED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endParaRPr lang="zh-CN" altLang="en-US" sz="3600" b="1" spc="300">
              <a:solidFill>
                <a:srgbClr val="538ED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0939316" y="5259718"/>
            <a:ext cx="1240676" cy="159828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948554" y="1545778"/>
            <a:ext cx="3601128" cy="297966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4580456" y="3144519"/>
            <a:ext cx="6734535" cy="230695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en-US" altLang="zh-CN" sz="3200" kern="1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kern="10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kern="10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我们</a:t>
            </a:r>
            <a:r>
              <a:rPr lang="zh-CN" altLang="zh-CN" sz="3200" kern="1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玩的游戏叫（</a:t>
            </a:r>
            <a:r>
              <a:rPr lang="en-US" altLang="zh-CN" sz="3200" kern="1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3200" kern="1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）；游戏开始了，先（</a:t>
            </a:r>
            <a:r>
              <a:rPr lang="en-US" altLang="zh-CN" sz="3200" kern="1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3200" kern="10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），</a:t>
            </a:r>
            <a:r>
              <a:rPr lang="zh-CN" altLang="en-US" sz="3200" kern="10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接着</a:t>
            </a:r>
            <a:r>
              <a:rPr lang="zh-CN" altLang="zh-CN" sz="3200" kern="10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200" kern="10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3200" kern="1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），然后（</a:t>
            </a:r>
            <a:r>
              <a:rPr lang="en-US" altLang="zh-CN" sz="3200" kern="1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3200" kern="10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zh-CN" sz="3200" kern="1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），最后（</a:t>
            </a:r>
            <a:r>
              <a:rPr lang="en-US" altLang="zh-CN" sz="3200" kern="1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3200" kern="10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kern="1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）。</a:t>
            </a:r>
            <a:endParaRPr lang="zh-CN" altLang="zh-CN" sz="3200" kern="10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5b2c033f-7e73-4771-911b-1c8b98793565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思源黑体 CN Normal"/>
        <a:ea typeface="思源黑体 CN Medium"/>
        <a:cs typeface="Arial"/>
      </a:majorFont>
      <a:minorFont>
        <a:latin typeface="思源黑体 CN Light"/>
        <a:ea typeface="思源黑体 CN Light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745</Words>
  <Application>WPS 演示</Application>
  <PresentationFormat>自定义</PresentationFormat>
  <Paragraphs>121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18</vt:i4>
      </vt:variant>
    </vt:vector>
  </HeadingPairs>
  <TitlesOfParts>
    <vt:vector size="36" baseType="lpstr">
      <vt:lpstr>Arial</vt:lpstr>
      <vt:lpstr>宋体</vt:lpstr>
      <vt:lpstr>Wingdings</vt:lpstr>
      <vt:lpstr>黑体</vt:lpstr>
      <vt:lpstr>Calibri</vt:lpstr>
      <vt:lpstr>微软雅黑</vt:lpstr>
      <vt:lpstr>楷体</vt:lpstr>
      <vt:lpstr>Times New Roman</vt:lpstr>
      <vt:lpstr>思源黑体 CN Light</vt:lpstr>
      <vt:lpstr>Calibri</vt:lpstr>
      <vt:lpstr>思源黑体 CN Heavy</vt:lpstr>
      <vt:lpstr>Arial</vt:lpstr>
      <vt:lpstr>Arial Unicode MS</vt:lpstr>
      <vt:lpstr>思源黑体 CN Medium</vt:lpstr>
      <vt:lpstr>思源黑体 CN Normal</vt:lpstr>
      <vt:lpstr>第一PPT模板网-WWW.1PPT.COM</vt:lpstr>
      <vt:lpstr>1_自定义设计方案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cp:lastPrinted>2022-06-17T15:50:00Z</cp:lastPrinted>
  <dcterms:created xsi:type="dcterms:W3CDTF">2022-06-17T15:50:00Z</dcterms:created>
  <dcterms:modified xsi:type="dcterms:W3CDTF">2023-01-15T10:02:19Z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C95BC21310E44400A067BA7DA83844A4</vt:lpwstr>
  </property>
  <property fmtid="{D5CDD505-2E9C-101B-9397-08002B2CF9AE}" pid="3" name="KSOProductBuildVer">
    <vt:lpwstr>2052-11.1.0.13703</vt:lpwstr>
  </property>
</Properties>
</file>