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3"/>
    <p:sldMasterId id="2147483652" r:id="rId4"/>
    <p:sldMasterId id="2147483653" r:id="rId5"/>
    <p:sldMasterId id="2147483655" r:id="rId6"/>
    <p:sldMasterId id="2147483656" r:id="rId7"/>
  </p:sldMasterIdLst>
  <p:notesMasterIdLst>
    <p:notesMasterId r:id="rId9"/>
  </p:notesMasterIdLst>
  <p:handoutMasterIdLst>
    <p:handoutMasterId r:id="rId19"/>
  </p:handoutMasterIdLst>
  <p:sldIdLst>
    <p:sldId id="259" r:id="rId8"/>
    <p:sldId id="267" r:id="rId10"/>
    <p:sldId id="262" r:id="rId11"/>
    <p:sldId id="270" r:id="rId12"/>
    <p:sldId id="271" r:id="rId13"/>
    <p:sldId id="272" r:id="rId14"/>
    <p:sldId id="273" r:id="rId15"/>
    <p:sldId id="274" r:id="rId16"/>
    <p:sldId id="275" r:id="rId17"/>
    <p:sldId id="284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</p:embeddedFont>
    <p:embeddedFont>
      <p:font typeface="等线" panose="02010600030101010101" pitchFamily="2" charset="-122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仿宋" panose="02010609060101010101" pitchFamily="49" charset="-122"/>
      <p:regular r:id="rId27"/>
    </p:embeddedFont>
  </p:embeddedFontLst>
  <p:custDataLst>
    <p:tags r:id="rId28"/>
  </p:custDataLst>
  <p:defaultTextStyle>
    <a:defPPr>
      <a:defRPr lang="en-US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6366" autoAdjust="0"/>
  </p:normalViewPr>
  <p:slideViewPr>
    <p:cSldViewPr>
      <p:cViewPr>
        <p:scale>
          <a:sx n="120" d="100"/>
          <a:sy n="120" d="100"/>
        </p:scale>
        <p:origin x="-1374" y="-6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21" d="100"/>
          <a:sy n="12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1pPr>
            <a:lvl2pPr marL="742950" indent="-40005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2pPr>
            <a:lvl3pPr marL="1143000" indent="-4572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3pPr>
            <a:lvl4pPr marL="1600200" indent="-5715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4pPr>
            <a:lvl5pPr marL="2057400" indent="-6858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99BC74D3-C445-4857-90B0-5293D2B1B86A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12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2EB77991-3221-4925-B64B-E0AE06D7D425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1pPr>
            <a:lvl2pPr marL="742950" indent="-40005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2pPr>
            <a:lvl3pPr marL="1143000" indent="-4572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3pPr>
            <a:lvl4pPr marL="1600200" indent="-5715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4pPr>
            <a:lvl5pPr marL="2057400" indent="-685800" algn="l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3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09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F3F8184D-DA6D-4531-B7B6-B33060CEE6A9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410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/>
            <a:endParaRPr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eaLnBrk="1" hangingPunct="1"/>
            <a:fld id="{1AE0FD95-8D4F-475B-BC72-37B678DC3808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4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sz="1200" u="none" baseline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08" name="灯片编号占位符 3"/>
          <p:cNvSpPr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b" anchorCtr="0">
            <a:no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443812DB-59FD-41F5-AD50-1B9380617D67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411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sz="1200" u="none" baseline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113" name="灯片编号占位符 3"/>
          <p:cNvSpPr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b" anchorCtr="0">
            <a:no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7F7B7549-F433-41D2-A044-6967B47FFFE7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742950" indent="-40005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1143000" indent="-4572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600200" indent="-5715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2057400" indent="-685800" algn="l" defTabSz="6858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组合 3"/>
          <p:cNvGrpSpPr/>
          <p:nvPr/>
        </p:nvGrpSpPr>
        <p:grpSpPr>
          <a:xfrm>
            <a:off x="0" y="361950"/>
            <a:ext cx="9144000" cy="4667250"/>
            <a:chOff x="0" y="361507"/>
            <a:chExt cx="9144000" cy="4667693"/>
          </a:xfrm>
        </p:grpSpPr>
        <p:sp>
          <p:nvSpPr>
            <p:cNvPr id="1029" name="矩形 4"/>
            <p:cNvSpPr/>
            <p:nvPr/>
          </p:nvSpPr>
          <p:spPr>
            <a:xfrm>
              <a:off x="574675" y="809224"/>
              <a:ext cx="8008938" cy="3624607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grpSp>
        <p:nvGrpSpPr>
          <p:cNvPr id="1030" name="组合 7"/>
          <p:cNvGrpSpPr/>
          <p:nvPr/>
        </p:nvGrpSpPr>
        <p:grpSpPr>
          <a:xfrm>
            <a:off x="5002213" y="4094163"/>
            <a:ext cx="3679825" cy="1203325"/>
            <a:chOff x="5002624" y="4094902"/>
            <a:chExt cx="3679620" cy="1202728"/>
          </a:xfrm>
        </p:grpSpPr>
        <p:grpSp>
          <p:nvGrpSpPr>
            <p:cNvPr id="1031" name="组合 8"/>
            <p:cNvGrpSpPr/>
            <p:nvPr/>
          </p:nvGrpSpPr>
          <p:grpSpPr>
            <a:xfrm>
              <a:off x="5002624" y="4094902"/>
              <a:ext cx="3679620" cy="1202728"/>
              <a:chOff x="5002624" y="4094902"/>
              <a:chExt cx="3679620" cy="1202728"/>
            </a:xfrm>
          </p:grpSpPr>
          <p:grpSp>
            <p:nvGrpSpPr>
              <p:cNvPr id="1032" name="组合 10"/>
              <p:cNvGrpSpPr/>
              <p:nvPr/>
            </p:nvGrpSpPr>
            <p:grpSpPr>
              <a:xfrm>
                <a:off x="5002624" y="4345695"/>
                <a:ext cx="3387272" cy="812410"/>
                <a:chOff x="5002624" y="4345695"/>
                <a:chExt cx="3387272" cy="812410"/>
              </a:xfrm>
            </p:grpSpPr>
            <p:sp>
              <p:nvSpPr>
                <p:cNvPr id="1033" name="矩形: 圆角 13"/>
                <p:cNvSpPr/>
                <p:nvPr/>
              </p:nvSpPr>
              <p:spPr>
                <a:xfrm>
                  <a:off x="5693147" y="4402725"/>
                  <a:ext cx="2697013" cy="55693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>
                    <a:alpha val="59999"/>
                  </a:srgbClr>
                </a:solidFill>
                <a:ln w="12700" cap="flat">
                  <a:solidFill>
                    <a:srgbClr val="BDD7EE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 anchorCtr="0"/>
                <a:lstStyle>
                  <a:defPPr>
                    <a:defRPr lang="en-US"/>
                  </a:defPPr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en-US" altLang="en-US" sz="1800" b="0" i="0" u="none" baseline="0">
                      <a:solidFill>
                        <a:schemeClr val="tx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</a:defRPr>
                  </a:lvl5pPr>
                </a:lstStyle>
                <a:p>
                  <a:pPr marL="0" lvl="0" indent="0" algn="ctr" eaLnBrk="1" hangingPunct="1"/>
                  <a:endParaRPr>
                    <a:solidFill>
                      <a:srgbClr val="FFFFFF"/>
                    </a:solidFill>
                    <a:ea typeface="等线" panose="02010600030101010101" pitchFamily="2" charset="-122"/>
                  </a:endParaRPr>
                </a:p>
              </p:txBody>
            </p:sp>
          </p:grpSp>
        </p:grpSp>
        <p:sp>
          <p:nvSpPr>
            <p:cNvPr id="1034" name="文本框 9"/>
            <p:cNvSpPr/>
            <p:nvPr/>
          </p:nvSpPr>
          <p:spPr bwMode="auto">
            <a:xfrm>
              <a:off x="5842364" y="4510621"/>
              <a:ext cx="2431915" cy="39985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2000" b="1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点击汉字跳转学习！</a:t>
              </a:r>
              <a:endParaRPr lang="zh-CN" altLang="en-US" sz="20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7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38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39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40" name="矩形 7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41" name="矩形 1040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42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45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46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47" name="矩形 8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48" name="矩形 1047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49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52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53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54" name="组合 8"/>
          <p:cNvGrpSpPr/>
          <p:nvPr/>
        </p:nvGrpSpPr>
        <p:grpSpPr>
          <a:xfrm>
            <a:off x="19050" y="463550"/>
            <a:ext cx="2095500" cy="3475038"/>
            <a:chOff x="-7332" y="482083"/>
            <a:chExt cx="2094022" cy="3475304"/>
          </a:xfrm>
        </p:grpSpPr>
      </p:grpSp>
      <p:grpSp>
        <p:nvGrpSpPr>
          <p:cNvPr id="1055" name="矩形 14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56" name="矩形 1055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57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9" name="组合 2"/>
          <p:cNvGrpSpPr/>
          <p:nvPr/>
        </p:nvGrpSpPr>
        <p:grpSpPr>
          <a:xfrm>
            <a:off x="-615950" y="-7937"/>
            <a:ext cx="10375900" cy="5295900"/>
            <a:chOff x="434567" y="-8475"/>
            <a:chExt cx="10375271" cy="5296214"/>
          </a:xfrm>
        </p:grpSpPr>
        <p:sp>
          <p:nvSpPr>
            <p:cNvPr id="1060" name="矩形 3"/>
            <p:cNvSpPr/>
            <p:nvPr/>
          </p:nvSpPr>
          <p:spPr>
            <a:xfrm>
              <a:off x="1058417" y="475742"/>
              <a:ext cx="9086299" cy="4111868"/>
            </a:xfrm>
            <a:prstGeom prst="rect">
              <a:avLst/>
            </a:prstGeom>
            <a:solidFill>
              <a:srgbClr val="FAF8F6">
                <a:alpha val="79999"/>
              </a:srgbClr>
            </a:solid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cxnSp>
        <p:nvCxnSpPr>
          <p:cNvPr id="1061" name="直接连接符 6"/>
          <p:cNvCxnSpPr/>
          <p:nvPr/>
        </p:nvCxnSpPr>
        <p:spPr>
          <a:xfrm>
            <a:off x="85725" y="3929063"/>
            <a:ext cx="8967788" cy="0"/>
          </a:xfrm>
          <a:prstGeom prst="line">
            <a:avLst/>
          </a:prstGeom>
          <a:noFill/>
          <a:ln w="34925" cap="flat" cmpd="thickThin">
            <a:solidFill>
              <a:srgbClr val="BF9000">
                <a:alpha val="39999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1062" name="组合 7"/>
          <p:cNvGrpSpPr/>
          <p:nvPr/>
        </p:nvGrpSpPr>
        <p:grpSpPr>
          <a:xfrm>
            <a:off x="19050" y="463550"/>
            <a:ext cx="2095500" cy="3475038"/>
            <a:chOff x="-7332" y="482083"/>
            <a:chExt cx="2094022" cy="3475304"/>
          </a:xfrm>
        </p:grpSpPr>
      </p:grpSp>
      <p:grpSp>
        <p:nvGrpSpPr>
          <p:cNvPr id="1063" name="矩形 13"/>
          <p:cNvGrpSpPr/>
          <p:nvPr/>
        </p:nvGrpSpPr>
        <p:grpSpPr>
          <a:xfrm>
            <a:off x="6119813" y="1712913"/>
            <a:ext cx="1658937" cy="1238250"/>
            <a:chOff x="3855" y="1079"/>
            <a:chExt cx="1045" cy="780"/>
          </a:xfrm>
        </p:grpSpPr>
        <p:sp>
          <p:nvSpPr>
            <p:cNvPr id="1064" name="矩形 1063"/>
            <p:cNvSpPr/>
            <p:nvPr/>
          </p:nvSpPr>
          <p:spPr>
            <a:xfrm rot="20400000">
              <a:off x="3913" y="1220"/>
              <a:ext cx="930" cy="49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1065" name="图片 1073743875" descr="学科网 zxxk.com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1pPr>
      <a:lvl2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2pPr>
      <a:lvl3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3pPr>
      <a:lvl4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4pPr>
      <a:lvl5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baseline="0">
          <a:solidFill>
            <a:schemeClr val="tx1"/>
          </a:solidFill>
          <a:latin typeface="Calibri Light" panose="020F0302020204030204"/>
          <a:ea typeface="Arial" panose="020B0604020202020204"/>
        </a:defRPr>
      </a:lvl5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/>
        <a:buChar char="•"/>
        <a:defRPr kumimoji="0" sz="21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8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5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/>
        <a:buChar char="•"/>
        <a:defRPr kumimoji="0" sz="1300" b="0" i="0" u="none" baseline="0">
          <a:solidFill>
            <a:schemeClr val="tx1"/>
          </a:solidFill>
          <a:latin typeface="Calibri" panose="020F0502020204030204" pitchFamily="34" charset="0"/>
          <a:ea typeface="Arial" panose="020B0604020202020204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Calibri" panose="020F0502020204030204" pitchFamily="34" charset="0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8" Type="http://schemas.openxmlformats.org/officeDocument/2006/relationships/slide" Target="slide5.xml"/><Relationship Id="rId7" Type="http://schemas.openxmlformats.org/officeDocument/2006/relationships/slide" Target="slide4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2.xml"/><Relationship Id="rId11" Type="http://schemas.openxmlformats.org/officeDocument/2006/relationships/slide" Target="slide3.xml"/><Relationship Id="rId10" Type="http://schemas.openxmlformats.org/officeDocument/2006/relationships/slide" Target="slide9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" Target="slide2.xml"/><Relationship Id="rId8" Type="http://schemas.openxmlformats.org/officeDocument/2006/relationships/slide" Target="slide8.xml"/><Relationship Id="rId7" Type="http://schemas.openxmlformats.org/officeDocument/2006/relationships/slide" Target="slide6.xml"/><Relationship Id="rId6" Type="http://schemas.openxmlformats.org/officeDocument/2006/relationships/slide" Target="slide4.xml"/><Relationship Id="rId5" Type="http://schemas.openxmlformats.org/officeDocument/2006/relationships/slide" Target="slide9.xml"/><Relationship Id="rId4" Type="http://schemas.openxmlformats.org/officeDocument/2006/relationships/slide" Target="slide7.xml"/><Relationship Id="rId3" Type="http://schemas.openxmlformats.org/officeDocument/2006/relationships/slide" Target="slide5.xml"/><Relationship Id="rId2" Type="http://schemas.openxmlformats.org/officeDocument/2006/relationships/slide" Target="slide3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GIF"/><Relationship Id="rId10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slide" Target="slide4.xml"/><Relationship Id="rId7" Type="http://schemas.openxmlformats.org/officeDocument/2006/relationships/slide" Target="slide9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GIF"/><Relationship Id="rId10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slide" Target="slide4.xml"/><Relationship Id="rId7" Type="http://schemas.openxmlformats.org/officeDocument/2006/relationships/slide" Target="slide9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6.png"/><Relationship Id="rId11" Type="http://schemas.openxmlformats.org/officeDocument/2006/relationships/image" Target="../media/image15.GIF"/><Relationship Id="rId10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slide" Target="slide4.xml"/><Relationship Id="rId7" Type="http://schemas.openxmlformats.org/officeDocument/2006/relationships/slide" Target="slide9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8.png"/><Relationship Id="rId11" Type="http://schemas.openxmlformats.org/officeDocument/2006/relationships/image" Target="../media/image17.GIF"/><Relationship Id="rId10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0.png"/><Relationship Id="rId12" Type="http://schemas.openxmlformats.org/officeDocument/2006/relationships/image" Target="../media/image19.GIF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9.xml"/><Relationship Id="rId7" Type="http://schemas.openxmlformats.org/officeDocument/2006/relationships/slide" Target="slide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2.png"/><Relationship Id="rId12" Type="http://schemas.openxmlformats.org/officeDocument/2006/relationships/image" Target="../media/image21.GIF"/><Relationship Id="rId11" Type="http://schemas.openxmlformats.org/officeDocument/2006/relationships/slide" Target="slide8.xml"/><Relationship Id="rId10" Type="http://schemas.openxmlformats.org/officeDocument/2006/relationships/slide" Target="slide6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slide" Target="slide4.xml"/><Relationship Id="rId7" Type="http://schemas.openxmlformats.org/officeDocument/2006/relationships/slide" Target="slide9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4.png"/><Relationship Id="rId12" Type="http://schemas.openxmlformats.org/officeDocument/2006/relationships/image" Target="../media/image10.png"/><Relationship Id="rId11" Type="http://schemas.openxmlformats.org/officeDocument/2006/relationships/image" Target="../media/image23.GIF"/><Relationship Id="rId10" Type="http://schemas.openxmlformats.org/officeDocument/2006/relationships/slide" Target="slide8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055" name="组合 6"/>
          <p:cNvGrpSpPr/>
          <p:nvPr/>
        </p:nvGrpSpPr>
        <p:grpSpPr>
          <a:xfrm>
            <a:off x="4499992" y="1491630"/>
            <a:ext cx="4484687" cy="776288"/>
            <a:chOff x="3262" y="3489"/>
            <a:chExt cx="7069" cy="1224"/>
          </a:xfrm>
        </p:grpSpPr>
        <p:sp>
          <p:nvSpPr>
            <p:cNvPr id="2056" name="椭圆 12"/>
            <p:cNvSpPr/>
            <p:nvPr/>
          </p:nvSpPr>
          <p:spPr>
            <a:xfrm>
              <a:off x="3262" y="3712"/>
              <a:ext cx="1174" cy="907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92D05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057" name="标题 1"/>
            <p:cNvSpPr/>
            <p:nvPr/>
          </p:nvSpPr>
          <p:spPr>
            <a:xfrm>
              <a:off x="3292" y="3489"/>
              <a:ext cx="7039" cy="122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>
                <a:buFont typeface="Calibri" panose="020F0502020204030204" pitchFamily="34" charset="0"/>
              </a:pPr>
              <a:r>
                <a:rPr lang="en-US" altLang="zh-CN" sz="42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21</a:t>
              </a:r>
              <a:r>
                <a:rPr lang="en-US" altLang="zh-CN" sz="44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小壁虎借尾巴</a:t>
              </a:r>
              <a:endPara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58" name="图片 2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1750" y="34925"/>
            <a:ext cx="2189163" cy="430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" name="图片 1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274" name="组合 26"/>
          <p:cNvGrpSpPr/>
          <p:nvPr/>
        </p:nvGrpSpPr>
        <p:grpSpPr>
          <a:xfrm>
            <a:off x="1693863" y="-44450"/>
            <a:ext cx="5661025" cy="5249863"/>
            <a:chOff x="1693884" y="-44521"/>
            <a:chExt cx="5660608" cy="5250005"/>
          </a:xfrm>
        </p:grpSpPr>
        <p:grpSp>
          <p:nvGrpSpPr>
            <p:cNvPr id="2275" name="组合 19"/>
            <p:cNvGrpSpPr/>
            <p:nvPr/>
          </p:nvGrpSpPr>
          <p:grpSpPr>
            <a:xfrm>
              <a:off x="1693884" y="-44521"/>
              <a:ext cx="5660608" cy="5250005"/>
              <a:chOff x="1693884" y="-44521"/>
              <a:chExt cx="5660608" cy="5250005"/>
            </a:xfrm>
          </p:grpSpPr>
          <p:sp>
            <p:nvSpPr>
              <p:cNvPr id="2276" name="椭圆 14"/>
              <p:cNvSpPr/>
              <p:nvPr/>
            </p:nvSpPr>
            <p:spPr>
              <a:xfrm>
                <a:off x="2509799" y="509532"/>
                <a:ext cx="4124021" cy="4124437"/>
              </a:xfrm>
              <a:prstGeom prst="ellipse">
                <a:avLst/>
              </a:prstGeom>
              <a:solidFill>
                <a:srgbClr val="FFFFFF">
                  <a:alpha val="59999"/>
                </a:srgbClr>
              </a:solidFill>
              <a:ln w="47625" cap="flat" cmpd="thickThin">
                <a:solidFill>
                  <a:srgbClr val="33CCCC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pic>
            <p:nvPicPr>
              <p:cNvPr id="2277" name="图片 17"/>
              <p:cNvPicPr/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2164066" y="-42743"/>
                <a:ext cx="5193409" cy="5187836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pic>
            <p:nvPicPr>
              <p:cNvPr id="2278" name="图片 18"/>
              <p:cNvPicPr/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1694709" y="18219"/>
                <a:ext cx="5187314" cy="5187836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</p:grpSp>
        <p:sp>
          <p:nvSpPr>
            <p:cNvPr id="2279" name="矩形 25"/>
            <p:cNvSpPr/>
            <p:nvPr/>
          </p:nvSpPr>
          <p:spPr>
            <a:xfrm rot="2880000">
              <a:off x="6217872" y="1208105"/>
              <a:ext cx="1068416" cy="1068308"/>
            </a:xfrm>
            <a:prstGeom prst="rect">
              <a:avLst/>
            </a:prstGeom>
            <a:blipFill rotWithShape="1">
              <a:blip r:embed="rId5" cstate="email">
                <a:alphaModFix amt="85001"/>
              </a:blip>
              <a:stretch>
                <a:fillRect/>
              </a:stretch>
            </a:blipFill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grpSp>
        <p:nvGrpSpPr>
          <p:cNvPr id="2280" name="矩形 8"/>
          <p:cNvGrpSpPr/>
          <p:nvPr/>
        </p:nvGrpSpPr>
        <p:grpSpPr>
          <a:xfrm>
            <a:off x="2419350" y="2219325"/>
            <a:ext cx="1208088" cy="852488"/>
            <a:chOff x="1524" y="1398"/>
            <a:chExt cx="761" cy="537"/>
          </a:xfrm>
        </p:grpSpPr>
        <p:pic>
          <p:nvPicPr>
            <p:cNvPr id="2281" name="矩形 8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524" y="1398"/>
              <a:ext cx="761" cy="53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2282" name="矩形 2281"/>
            <p:cNvSpPr/>
            <p:nvPr/>
          </p:nvSpPr>
          <p:spPr>
            <a:xfrm rot="21060000">
              <a:off x="1555" y="1447"/>
              <a:ext cx="700" cy="43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pic>
        <p:nvPicPr>
          <p:cNvPr id="2283" name="图片 10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1847850" y="396875"/>
            <a:ext cx="6273800" cy="47847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1" name="组合 65"/>
          <p:cNvGrpSpPr/>
          <p:nvPr/>
        </p:nvGrpSpPr>
        <p:grpSpPr>
          <a:xfrm>
            <a:off x="5829300" y="92075"/>
            <a:ext cx="1874838" cy="2038350"/>
            <a:chOff x="935185" y="-112409"/>
            <a:chExt cx="1875555" cy="2038852"/>
          </a:xfrm>
        </p:grpSpPr>
        <p:pic>
          <p:nvPicPr>
            <p:cNvPr id="2062" name="图片 6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35185" y="-112409"/>
              <a:ext cx="1875555" cy="102101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63" name="文本框 67"/>
            <p:cNvSpPr/>
            <p:nvPr/>
          </p:nvSpPr>
          <p:spPr>
            <a:xfrm>
              <a:off x="1060525" y="287641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半包围结构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64" name="组合 71"/>
          <p:cNvGrpSpPr/>
          <p:nvPr/>
        </p:nvGrpSpPr>
        <p:grpSpPr>
          <a:xfrm>
            <a:off x="855663" y="92075"/>
            <a:ext cx="1876425" cy="2032000"/>
            <a:chOff x="935184" y="-112567"/>
            <a:chExt cx="1875557" cy="2031923"/>
          </a:xfrm>
        </p:grpSpPr>
        <p:pic>
          <p:nvPicPr>
            <p:cNvPr id="2065" name="图片 72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35184" y="-112567"/>
              <a:ext cx="1875557" cy="102072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66" name="文本框 73"/>
            <p:cNvSpPr/>
            <p:nvPr/>
          </p:nvSpPr>
          <p:spPr>
            <a:xfrm>
              <a:off x="1060174" y="280554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左右结构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67" name="组合 74"/>
          <p:cNvGrpSpPr/>
          <p:nvPr/>
        </p:nvGrpSpPr>
        <p:grpSpPr>
          <a:xfrm>
            <a:off x="3343275" y="92075"/>
            <a:ext cx="1874838" cy="2038350"/>
            <a:chOff x="935185" y="-112251"/>
            <a:chExt cx="1875555" cy="2038694"/>
          </a:xfrm>
        </p:grpSpPr>
        <p:pic>
          <p:nvPicPr>
            <p:cNvPr id="2068" name="图片 75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35185" y="-112251"/>
              <a:ext cx="1875555" cy="102093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>
                <a:srgbClr val="000000">
                  <a:alpha val="39999"/>
                </a:srgbClr>
              </a:outerShdw>
            </a:effectLst>
          </p:spPr>
        </p:pic>
        <p:sp>
          <p:nvSpPr>
            <p:cNvPr id="2069" name="文本框 76"/>
            <p:cNvSpPr/>
            <p:nvPr/>
          </p:nvSpPr>
          <p:spPr>
            <a:xfrm>
              <a:off x="1077877" y="287641"/>
              <a:ext cx="1657350" cy="1638802"/>
            </a:xfrm>
            <a:prstGeom prst="rect">
              <a:avLst/>
            </a:prstGeom>
            <a:noFill/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上下结构</a:t>
              </a:r>
              <a:endPara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70" name="矩形 3"/>
          <p:cNvSpPr/>
          <p:nvPr/>
        </p:nvSpPr>
        <p:spPr>
          <a:xfrm>
            <a:off x="6904038" y="1406525"/>
            <a:ext cx="977900" cy="984250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71" name="矩形 11"/>
          <p:cNvSpPr/>
          <p:nvPr/>
        </p:nvSpPr>
        <p:spPr>
          <a:xfrm>
            <a:off x="4086225" y="2819400"/>
            <a:ext cx="977900" cy="982663"/>
          </a:xfrm>
          <a:prstGeom prst="rect">
            <a:avLst/>
          </a:prstGeom>
          <a:solidFill>
            <a:srgbClr val="FFCCCC">
              <a:alpha val="69803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072" name="组合 123"/>
          <p:cNvGrpSpPr/>
          <p:nvPr/>
        </p:nvGrpSpPr>
        <p:grpSpPr>
          <a:xfrm>
            <a:off x="6899275" y="1384300"/>
            <a:ext cx="1016000" cy="1011238"/>
            <a:chOff x="1015521" y="1112039"/>
            <a:chExt cx="836771" cy="832547"/>
          </a:xfrm>
        </p:grpSpPr>
        <p:grpSp>
          <p:nvGrpSpPr>
            <p:cNvPr id="2073" name="组合 124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74" name="矩形 126"/>
              <p:cNvSpPr/>
              <p:nvPr/>
            </p:nvSpPr>
            <p:spPr>
              <a:xfrm>
                <a:off x="1183760" y="1142846"/>
                <a:ext cx="1067396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75" name="直接连接符 127"/>
              <p:cNvCxnSpPr/>
              <p:nvPr/>
            </p:nvCxnSpPr>
            <p:spPr>
              <a:xfrm>
                <a:off x="1219856" y="1677209"/>
                <a:ext cx="998641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76" name="直接连接符 128"/>
              <p:cNvCxnSpPr/>
              <p:nvPr/>
            </p:nvCxnSpPr>
            <p:spPr>
              <a:xfrm flipH="1">
                <a:off x="1718318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77" name="文本框 64">
              <a:hlinkClick r:id="rId5" action="ppaction://hlinksldjump"/>
            </p:cNvPr>
            <p:cNvSpPr/>
            <p:nvPr/>
          </p:nvSpPr>
          <p:spPr>
            <a:xfrm>
              <a:off x="1050215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姐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78" name="组合 141"/>
          <p:cNvGrpSpPr/>
          <p:nvPr/>
        </p:nvGrpSpPr>
        <p:grpSpPr>
          <a:xfrm>
            <a:off x="4084638" y="2794000"/>
            <a:ext cx="998537" cy="1009650"/>
            <a:chOff x="1015521" y="1112039"/>
            <a:chExt cx="821900" cy="832547"/>
          </a:xfrm>
        </p:grpSpPr>
        <p:grpSp>
          <p:nvGrpSpPr>
            <p:cNvPr id="2079" name="组合 142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80" name="矩形 144"/>
              <p:cNvSpPr/>
              <p:nvPr/>
            </p:nvSpPr>
            <p:spPr>
              <a:xfrm>
                <a:off x="1183760" y="1142886"/>
                <a:ext cx="1068478" cy="106868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81" name="直接连接符 145"/>
              <p:cNvCxnSpPr/>
              <p:nvPr/>
            </p:nvCxnSpPr>
            <p:spPr>
              <a:xfrm>
                <a:off x="1219833" y="1678090"/>
                <a:ext cx="999766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82" name="直接连接符 146"/>
              <p:cNvCxnSpPr/>
              <p:nvPr/>
            </p:nvCxnSpPr>
            <p:spPr>
              <a:xfrm flipH="1">
                <a:off x="1717999" y="1161815"/>
                <a:ext cx="0" cy="1049758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83" name="文本框 64">
              <a:hlinkClick r:id="rId6" action="ppaction://hlinksldjump"/>
            </p:cNvPr>
            <p:cNvSpPr/>
            <p:nvPr/>
          </p:nvSpPr>
          <p:spPr>
            <a:xfrm>
              <a:off x="1035344" y="1112039"/>
              <a:ext cx="802077" cy="81212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草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84" name="矩形 1"/>
          <p:cNvSpPr/>
          <p:nvPr/>
        </p:nvSpPr>
        <p:spPr>
          <a:xfrm>
            <a:off x="3138488" y="1406525"/>
            <a:ext cx="979487" cy="984250"/>
          </a:xfrm>
          <a:prstGeom prst="rect">
            <a:avLst/>
          </a:prstGeom>
          <a:solidFill>
            <a:srgbClr val="FFCCCC">
              <a:alpha val="69803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85" name="矩形 2"/>
          <p:cNvSpPr/>
          <p:nvPr/>
        </p:nvSpPr>
        <p:spPr>
          <a:xfrm>
            <a:off x="5030788" y="1400175"/>
            <a:ext cx="979487" cy="984250"/>
          </a:xfrm>
          <a:prstGeom prst="rect">
            <a:avLst/>
          </a:prstGeom>
          <a:solidFill>
            <a:srgbClr val="DEEBF7"/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86" name="矩形 10"/>
          <p:cNvSpPr/>
          <p:nvPr/>
        </p:nvSpPr>
        <p:spPr>
          <a:xfrm>
            <a:off x="2201863" y="2813050"/>
            <a:ext cx="977900" cy="984250"/>
          </a:xfrm>
          <a:prstGeom prst="rect">
            <a:avLst/>
          </a:prstGeom>
          <a:solidFill>
            <a:srgbClr val="FFCCCC">
              <a:alpha val="69803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2087" name="矩形 4"/>
          <p:cNvSpPr/>
          <p:nvPr/>
        </p:nvSpPr>
        <p:spPr>
          <a:xfrm>
            <a:off x="5946775" y="2836863"/>
            <a:ext cx="979488" cy="984250"/>
          </a:xfrm>
          <a:prstGeom prst="rect">
            <a:avLst/>
          </a:prstGeom>
          <a:solidFill>
            <a:srgbClr val="DEEBF7"/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088" name="组合 111"/>
          <p:cNvGrpSpPr/>
          <p:nvPr/>
        </p:nvGrpSpPr>
        <p:grpSpPr>
          <a:xfrm>
            <a:off x="3135313" y="1384300"/>
            <a:ext cx="1006475" cy="1011238"/>
            <a:chOff x="1015521" y="1112039"/>
            <a:chExt cx="829591" cy="832547"/>
          </a:xfrm>
        </p:grpSpPr>
        <p:grpSp>
          <p:nvGrpSpPr>
            <p:cNvPr id="2089" name="组合 112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90" name="矩形 114"/>
              <p:cNvSpPr/>
              <p:nvPr/>
            </p:nvSpPr>
            <p:spPr>
              <a:xfrm>
                <a:off x="1183760" y="1142846"/>
                <a:ext cx="1068250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91" name="直接连接符 115"/>
              <p:cNvCxnSpPr/>
              <p:nvPr/>
            </p:nvCxnSpPr>
            <p:spPr>
              <a:xfrm>
                <a:off x="1219884" y="1677209"/>
                <a:ext cx="997722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92" name="直接连接符 116"/>
              <p:cNvCxnSpPr/>
              <p:nvPr/>
            </p:nvCxnSpPr>
            <p:spPr>
              <a:xfrm flipH="1">
                <a:off x="1717025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93" name="文本框 64">
              <a:hlinkClick r:id="rId7" action="ppaction://hlinksldjump"/>
            </p:cNvPr>
            <p:cNvSpPr/>
            <p:nvPr/>
          </p:nvSpPr>
          <p:spPr>
            <a:xfrm>
              <a:off x="1043035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条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94" name="组合 117"/>
          <p:cNvGrpSpPr/>
          <p:nvPr/>
        </p:nvGrpSpPr>
        <p:grpSpPr>
          <a:xfrm>
            <a:off x="5024438" y="1384300"/>
            <a:ext cx="992187" cy="1011238"/>
            <a:chOff x="1015521" y="1112039"/>
            <a:chExt cx="817315" cy="832547"/>
          </a:xfrm>
        </p:grpSpPr>
        <p:grpSp>
          <p:nvGrpSpPr>
            <p:cNvPr id="2095" name="组合 118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096" name="矩形 120"/>
              <p:cNvSpPr/>
              <p:nvPr/>
            </p:nvSpPr>
            <p:spPr>
              <a:xfrm>
                <a:off x="1183760" y="1142846"/>
                <a:ext cx="1067598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097" name="直接连接符 121"/>
              <p:cNvCxnSpPr/>
              <p:nvPr/>
            </p:nvCxnSpPr>
            <p:spPr>
              <a:xfrm>
                <a:off x="1219862" y="1677209"/>
                <a:ext cx="998833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098" name="直接连接符 122"/>
              <p:cNvCxnSpPr/>
              <p:nvPr/>
            </p:nvCxnSpPr>
            <p:spPr>
              <a:xfrm flipH="1">
                <a:off x="1718418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099" name="文本框 64">
              <a:hlinkClick r:id="rId8" action="ppaction://hlinksldjump"/>
            </p:cNvPr>
            <p:cNvSpPr/>
            <p:nvPr/>
          </p:nvSpPr>
          <p:spPr>
            <a:xfrm>
              <a:off x="1030759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爬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00" name="组合 129"/>
          <p:cNvGrpSpPr/>
          <p:nvPr/>
        </p:nvGrpSpPr>
        <p:grpSpPr>
          <a:xfrm>
            <a:off x="2198688" y="2794000"/>
            <a:ext cx="985837" cy="1009650"/>
            <a:chOff x="1015521" y="1112039"/>
            <a:chExt cx="812411" cy="832547"/>
          </a:xfrm>
        </p:grpSpPr>
        <p:grpSp>
          <p:nvGrpSpPr>
            <p:cNvPr id="2101" name="组合 130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02" name="矩形 132"/>
              <p:cNvSpPr/>
              <p:nvPr/>
            </p:nvSpPr>
            <p:spPr>
              <a:xfrm>
                <a:off x="1183760" y="1142886"/>
                <a:ext cx="1068028" cy="106868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03" name="直接连接符 133"/>
              <p:cNvCxnSpPr/>
              <p:nvPr/>
            </p:nvCxnSpPr>
            <p:spPr>
              <a:xfrm>
                <a:off x="1219876" y="1678090"/>
                <a:ext cx="999235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04" name="直接连接符 134"/>
              <p:cNvCxnSpPr/>
              <p:nvPr/>
            </p:nvCxnSpPr>
            <p:spPr>
              <a:xfrm flipH="1">
                <a:off x="1718634" y="1161815"/>
                <a:ext cx="0" cy="1049758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05" name="文本框 64">
              <a:hlinkClick r:id="rId9" action="ppaction://hlinksldjump"/>
            </p:cNvPr>
            <p:cNvSpPr/>
            <p:nvPr/>
          </p:nvSpPr>
          <p:spPr>
            <a:xfrm>
              <a:off x="1019853" y="1112039"/>
              <a:ext cx="802077" cy="81212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您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06" name="组合 98"/>
          <p:cNvGrpSpPr/>
          <p:nvPr/>
        </p:nvGrpSpPr>
        <p:grpSpPr>
          <a:xfrm>
            <a:off x="5942013" y="2801938"/>
            <a:ext cx="1016000" cy="1017587"/>
            <a:chOff x="1015521" y="1106662"/>
            <a:chExt cx="836771" cy="837924"/>
          </a:xfrm>
        </p:grpSpPr>
        <p:grpSp>
          <p:nvGrpSpPr>
            <p:cNvPr id="2107" name="组合 99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08" name="矩形 101"/>
              <p:cNvSpPr/>
              <p:nvPr/>
            </p:nvSpPr>
            <p:spPr>
              <a:xfrm>
                <a:off x="1183760" y="1144373"/>
                <a:ext cx="1067395" cy="1067200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09" name="直接连接符 102"/>
              <p:cNvCxnSpPr/>
              <p:nvPr/>
            </p:nvCxnSpPr>
            <p:spPr>
              <a:xfrm>
                <a:off x="1219855" y="1677114"/>
                <a:ext cx="998642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10" name="直接连接符 103"/>
              <p:cNvCxnSpPr/>
              <p:nvPr/>
            </p:nvCxnSpPr>
            <p:spPr>
              <a:xfrm flipH="1">
                <a:off x="1718316" y="1163276"/>
                <a:ext cx="0" cy="104829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11" name="文本框 64">
              <a:hlinkClick r:id="rId10" action="ppaction://hlinksldjump"/>
            </p:cNvPr>
            <p:cNvSpPr/>
            <p:nvPr/>
          </p:nvSpPr>
          <p:spPr>
            <a:xfrm>
              <a:off x="1050215" y="1106662"/>
              <a:ext cx="802077" cy="81099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房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12" name="矩形 13"/>
          <p:cNvSpPr/>
          <p:nvPr/>
        </p:nvSpPr>
        <p:spPr>
          <a:xfrm>
            <a:off x="1258888" y="1404938"/>
            <a:ext cx="979487" cy="984250"/>
          </a:xfrm>
          <a:prstGeom prst="rect">
            <a:avLst/>
          </a:prstGeom>
          <a:solidFill>
            <a:srgbClr val="CC99FF">
              <a:alpha val="30196"/>
            </a:srgbClr>
          </a:solidFill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endParaRPr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2113" name="组合 20"/>
          <p:cNvGrpSpPr/>
          <p:nvPr/>
        </p:nvGrpSpPr>
        <p:grpSpPr>
          <a:xfrm>
            <a:off x="1257300" y="1384300"/>
            <a:ext cx="995363" cy="1011238"/>
            <a:chOff x="1015521" y="1112039"/>
            <a:chExt cx="819675" cy="832547"/>
          </a:xfrm>
        </p:grpSpPr>
        <p:grpSp>
          <p:nvGrpSpPr>
            <p:cNvPr id="2114" name="组合 21"/>
            <p:cNvGrpSpPr/>
            <p:nvPr/>
          </p:nvGrpSpPr>
          <p:grpSpPr>
            <a:xfrm>
              <a:off x="1015521" y="1132176"/>
              <a:ext cx="812411" cy="812410"/>
              <a:chOff x="1183760" y="1143545"/>
              <a:chExt cx="1068028" cy="1068028"/>
            </a:xfrm>
          </p:grpSpPr>
          <p:sp>
            <p:nvSpPr>
              <p:cNvPr id="2115" name="矩形 23"/>
              <p:cNvSpPr/>
              <p:nvPr/>
            </p:nvSpPr>
            <p:spPr>
              <a:xfrm>
                <a:off x="1183760" y="1142846"/>
                <a:ext cx="1065547" cy="1068727"/>
              </a:xfrm>
              <a:prstGeom prst="rect">
                <a:avLst/>
              </a:prstGeom>
              <a:noFill/>
              <a:ln w="19050" cap="flat">
                <a:solidFill>
                  <a:srgbClr val="00B0F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</a:defRPr>
                </a:lvl5pPr>
              </a:lstStyle>
              <a:p>
                <a:pPr marL="0" lvl="0" indent="0" algn="ctr" eaLnBrk="1" hangingPunct="1"/>
                <a:endParaRPr sz="5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cxnSp>
            <p:nvCxnSpPr>
              <p:cNvPr id="2116" name="直接连接符 24"/>
              <p:cNvCxnSpPr/>
              <p:nvPr/>
            </p:nvCxnSpPr>
            <p:spPr>
              <a:xfrm>
                <a:off x="1219852" y="1677209"/>
                <a:ext cx="996802" cy="0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117" name="直接连接符 25"/>
              <p:cNvCxnSpPr/>
              <p:nvPr/>
            </p:nvCxnSpPr>
            <p:spPr>
              <a:xfrm flipH="1">
                <a:off x="1718253" y="1161746"/>
                <a:ext cx="0" cy="1049827"/>
              </a:xfrm>
              <a:prstGeom prst="line">
                <a:avLst/>
              </a:prstGeom>
              <a:noFill/>
              <a:ln w="12700" cap="flat">
                <a:solidFill>
                  <a:srgbClr val="00B0F0"/>
                </a:solidFill>
                <a:prstDash val="dash"/>
                <a:miter lim="800000"/>
                <a:headEnd type="none" w="med" len="med"/>
                <a:tailEnd type="none" w="med" len="med"/>
              </a:ln>
            </p:spPr>
          </p:cxnSp>
        </p:grpSp>
        <p:sp>
          <p:nvSpPr>
            <p:cNvPr id="2118" name="文本框 64">
              <a:hlinkClick r:id="rId11" action="ppaction://hlinksldjump"/>
            </p:cNvPr>
            <p:cNvSpPr/>
            <p:nvPr/>
          </p:nvSpPr>
          <p:spPr>
            <a:xfrm>
              <a:off x="1033119" y="1112039"/>
              <a:ext cx="802077" cy="8108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eaLnBrk="1" hangingPunct="1"/>
              <a:r>
                <a:rPr lang="zh-CN" altLang="en-US" sz="5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捉</a:t>
              </a:r>
              <a:endParaRPr lang="zh-CN" altLang="en-US" sz="5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3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8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3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6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61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  <p:bldP spid="2071" grpId="1" animBg="1"/>
      <p:bldP spid="2084" grpId="2" animBg="1"/>
      <p:bldP spid="2085" grpId="3" animBg="1"/>
      <p:bldP spid="2086" grpId="4" animBg="1"/>
      <p:bldP spid="2087" grpId="5" animBg="1"/>
      <p:bldP spid="2112" grpId="6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扌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捉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住 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捉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虫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促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22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23" name="缺角矩形 12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2124" name="缺角矩形 13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</p:grpSp>
      <p:sp>
        <p:nvSpPr>
          <p:cNvPr id="2125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26" name="矩形 39">
            <a:hlinkClick r:id="rId2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27" name="矩形 41">
            <a:hlinkClick r:id="rId3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28" name="矩形 42">
            <a:hlinkClick r:id="rId4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29" name="矩形 43">
            <a:hlinkClick r:id="rId5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0" name="矩形 47">
            <a:hlinkClick r:id="rId6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1" name="矩形 48">
            <a:hlinkClick r:id="rId7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2" name="矩形 49">
            <a:hlinkClick r:id="rId8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3" name="文本框 8"/>
          <p:cNvSpPr/>
          <p:nvPr/>
        </p:nvSpPr>
        <p:spPr>
          <a:xfrm>
            <a:off x="2114550" y="569913"/>
            <a:ext cx="1682750" cy="7381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zhuō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34" name="图片 85">
            <a:hlinkClick r:id="rId9" tooltip="点击返回整体展示" action="ppaction://hlinksldjump"/>
          </p:cNvPr>
          <p:cNvPicPr/>
          <p:nvPr/>
        </p:nvPicPr>
        <p:blipFill>
          <a:blip r:embed="rId10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35" name="文本框 66"/>
          <p:cNvSpPr/>
          <p:nvPr/>
        </p:nvSpPr>
        <p:spPr>
          <a:xfrm>
            <a:off x="5275263" y="2695575"/>
            <a:ext cx="3502025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爷爷带我去河边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捉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泥鳅。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36" name="文本框 57"/>
          <p:cNvSpPr/>
          <p:nvPr/>
        </p:nvSpPr>
        <p:spPr>
          <a:xfrm>
            <a:off x="1679575" y="2863850"/>
            <a:ext cx="2606675" cy="1065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左窄右宽，左高右低。第九笔撇的收笔穿插到提的下方。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137" name="图片 15" descr="01捉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2170113" y="1320800"/>
            <a:ext cx="1573212" cy="1573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138" name="组合 28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139" name="图片 31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140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翘舌音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141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8275" y="4017963"/>
            <a:ext cx="6329363" cy="4587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45" name="文本框 8"/>
          <p:cNvSpPr/>
          <p:nvPr/>
        </p:nvSpPr>
        <p:spPr>
          <a:xfrm>
            <a:off x="2097088" y="568325"/>
            <a:ext cx="168116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tiáo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46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夂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件 枝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  <a:endParaRPr lang="zh-CN" altLang="en-US" sz="30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杀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47" name="图片 68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48" name="文本框 57"/>
          <p:cNvSpPr/>
          <p:nvPr/>
        </p:nvSpPr>
        <p:spPr>
          <a:xfrm>
            <a:off x="1700213" y="2879725"/>
            <a:ext cx="2525712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上放下收。第二笔横短撇长，与捺对称，上下穿插。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49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爸爸买回三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大鱼。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150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51" name="缺角矩形 2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152" name="缺角矩形 2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153" name="矩形 22">
            <a:hlinkClick r:id="rId4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" name="矩形 30">
            <a:hlinkClick r:id="rId5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5" name="矩形 31">
            <a:hlinkClick r:id="rId6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6" name="矩形 32">
            <a:hlinkClick r:id="rId7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7" name="矩形 33">
            <a:hlinkClick r:id="rId8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8" name="矩形 34">
            <a:hlinkClick r:id="rId9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9" name="矩形 35">
            <a:hlinkClick r:id="rId10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60" name="图片 17" descr="02条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2170113" y="1309688"/>
            <a:ext cx="1581150" cy="1581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161" name="图片 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0025" y="4048125"/>
            <a:ext cx="4111625" cy="4333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162" name="New picture"/>
          <p:cNvPicPr/>
          <p:nvPr/>
        </p:nvPicPr>
        <p:blipFill>
          <a:blip r:embed="rId13"/>
          <a:stretch>
            <a:fillRect/>
          </a:stretch>
        </p:blipFill>
        <p:spPr>
          <a:xfrm>
            <a:off x="10261600" y="10477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65" name="文本框 8"/>
          <p:cNvSpPr/>
          <p:nvPr/>
        </p:nvSpPr>
        <p:spPr>
          <a:xfrm>
            <a:off x="2090738" y="568325"/>
            <a:ext cx="168116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66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爪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半包围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爬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山 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爬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虫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爪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67" name="图片 14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68" name="文本框 57"/>
          <p:cNvSpPr/>
          <p:nvPr/>
        </p:nvSpPr>
        <p:spPr>
          <a:xfrm>
            <a:off x="1630363" y="2981325"/>
            <a:ext cx="2584450" cy="7921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2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“爪”字捺要舒展，“巴”字形体小巧。</a:t>
            </a:r>
            <a:endParaRPr lang="zh-CN" altLang="en-US" sz="22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69" name="文本框 66"/>
          <p:cNvSpPr/>
          <p:nvPr/>
        </p:nvSpPr>
        <p:spPr>
          <a:xfrm>
            <a:off x="5275263" y="2695575"/>
            <a:ext cx="3457575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小猴子学会了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爬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树。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170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71" name="缺角矩形 2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172" name="缺角矩形 2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173" name="矩形 22">
            <a:hlinkClick r:id="rId4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4" name="矩形 23">
            <a:hlinkClick r:id="rId5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5" name="矩形 24">
            <a:hlinkClick r:id="rId6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6" name="矩形 25">
            <a:hlinkClick r:id="rId7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7" name="矩形 26">
            <a:hlinkClick r:id="rId8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8" name="矩形 27">
            <a:hlinkClick r:id="rId9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79" name="矩形 28">
            <a:hlinkClick r:id="rId10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80" name="图片 15" descr="03爬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2166938" y="1319213"/>
            <a:ext cx="1576387" cy="15763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181" name="图片 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375" y="4002088"/>
            <a:ext cx="5281613" cy="5032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4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85" name="文本框 8"/>
          <p:cNvSpPr/>
          <p:nvPr/>
        </p:nvSpPr>
        <p:spPr>
          <a:xfrm>
            <a:off x="2030413" y="568325"/>
            <a:ext cx="1825625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jiě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6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女   </a:t>
            </a: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姐姐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大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姐</a:t>
            </a:r>
            <a:endParaRPr lang="zh-CN" altLang="en-US" sz="30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诅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87" name="图片 14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188" name="文本框 57"/>
          <p:cNvSpPr/>
          <p:nvPr/>
        </p:nvSpPr>
        <p:spPr>
          <a:xfrm>
            <a:off x="1724025" y="2879725"/>
            <a:ext cx="2603500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女字旁靠近竖中线。“且”长横起笔穿插在左边第一笔的下方。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89" name="文本框 66"/>
          <p:cNvSpPr/>
          <p:nvPr/>
        </p:nvSpPr>
        <p:spPr>
          <a:xfrm>
            <a:off x="5275263" y="2695575"/>
            <a:ext cx="3457575" cy="1127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英英的</a:t>
            </a:r>
            <a:r>
              <a:rPr lang="zh-CN" altLang="en-US" sz="3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姐姐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是个大学生。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190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191" name="缺角矩形 20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192" name="缺角矩形 21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193" name="矩形 22">
            <a:hlinkClick r:id="rId4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4" name="矩形 23">
            <a:hlinkClick r:id="rId5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5" name="矩形 24">
            <a:hlinkClick r:id="rId6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6" name="矩形 25">
            <a:hlinkClick r:id="rId7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7" name="矩形 26">
            <a:hlinkClick r:id="rId8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8" name="矩形 27">
            <a:hlinkClick r:id="rId9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99" name="矩形 28">
            <a:hlinkClick r:id="rId10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00" name="图片 12" descr="04姐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2160588" y="1314450"/>
            <a:ext cx="1582737" cy="15827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01" name="图片 2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375" y="4029075"/>
            <a:ext cx="5202238" cy="4365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/>
                                        <p:tgtEl>
                                          <p:spTgt spid="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4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05" name="文本框 8"/>
          <p:cNvSpPr/>
          <p:nvPr/>
        </p:nvSpPr>
        <p:spPr>
          <a:xfrm>
            <a:off x="2103438" y="568325"/>
            <a:ext cx="1682750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nín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06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心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您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好 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您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早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你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07" name="图片 14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208" name="文本框 57"/>
          <p:cNvSpPr/>
          <p:nvPr/>
        </p:nvSpPr>
        <p:spPr>
          <a:xfrm>
            <a:off x="1612900" y="3019425"/>
            <a:ext cx="2871788" cy="7921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2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上长下短。上部左右靠近，心字底呈扁势。</a:t>
            </a:r>
            <a:endParaRPr lang="zh-CN" altLang="en-US" sz="22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209" name="文本框 66"/>
          <p:cNvSpPr/>
          <p:nvPr/>
        </p:nvSpPr>
        <p:spPr>
          <a:xfrm>
            <a:off x="5275263" y="2695575"/>
            <a:ext cx="39703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老师，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您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早！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10" name="组合 39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11" name="图片 40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12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2213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14" name="缺角矩形 23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215" name="缺角矩形 24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216" name="矩形 25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17" name="矩形 26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18" name="矩形 27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19" name="矩形 28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20" name="矩形 38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21" name="矩形 41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22" name="矩形 42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23" name="图片 29" descr="05您"/>
          <p:cNvPicPr/>
          <p:nvPr/>
        </p:nvPicPr>
        <p:blipFill>
          <a:blip r:embed="rId12" cstate="email"/>
          <a:stretch>
            <a:fillRect/>
          </a:stretch>
        </p:blipFill>
        <p:spPr>
          <a:xfrm>
            <a:off x="2163763" y="1319213"/>
            <a:ext cx="1579562" cy="15795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24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2725" y="4010025"/>
            <a:ext cx="6357938" cy="4683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28" name="文本框 8"/>
          <p:cNvSpPr/>
          <p:nvPr/>
        </p:nvSpPr>
        <p:spPr>
          <a:xfrm>
            <a:off x="2097088" y="568325"/>
            <a:ext cx="1682750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cǎo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29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艹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青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草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 绿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草</a:t>
            </a:r>
            <a:endParaRPr lang="zh-CN" altLang="en-US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早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30" name="图片 14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231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我们要爱护花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草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32" name="文本框 57"/>
          <p:cNvSpPr/>
          <p:nvPr/>
        </p:nvSpPr>
        <p:spPr>
          <a:xfrm>
            <a:off x="1651000" y="2863850"/>
            <a:ext cx="2638425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“艹”居上半格中间。“日”字较扁。第八笔横为主笔，要舒展。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2233" name="组合 39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34" name="图片 40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35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平舌音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2236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37" name="缺角矩形 23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238" name="缺角矩形 24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239" name="矩形 25">
            <a:hlinkClick r:id="rId5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0" name="矩形 26">
            <a:hlinkClick r:id="rId6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1" name="矩形 27">
            <a:hlinkClick r:id="rId7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2" name="矩形 33">
            <a:hlinkClick r:id="rId8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3" name="矩形 38">
            <a:hlinkClick r:id="rId9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4" name="矩形 41">
            <a:hlinkClick r:id="rId10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45" name="矩形 42">
            <a:hlinkClick r:id="rId11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46" name="图片 16" descr="06草"/>
          <p:cNvPicPr/>
          <p:nvPr/>
        </p:nvPicPr>
        <p:blipFill>
          <a:blip r:embed="rId12" cstate="email"/>
          <a:stretch>
            <a:fillRect/>
          </a:stretch>
        </p:blipFill>
        <p:spPr>
          <a:xfrm>
            <a:off x="2165350" y="1311275"/>
            <a:ext cx="1577975" cy="15779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47" name="图片 3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375" y="4030663"/>
            <a:ext cx="4725988" cy="447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0" name="文本框 12"/>
          <p:cNvSpPr/>
          <p:nvPr/>
        </p:nvSpPr>
        <p:spPr>
          <a:xfrm>
            <a:off x="268288" y="3835400"/>
            <a:ext cx="1571625" cy="676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笔顺：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1" name="文本框 8"/>
          <p:cNvSpPr/>
          <p:nvPr/>
        </p:nvSpPr>
        <p:spPr>
          <a:xfrm>
            <a:off x="1998663" y="568325"/>
            <a:ext cx="1903412" cy="738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>
              <a:buFont typeface="Calibri" panose="020F0502020204030204" pitchFamily="34" charset="0"/>
            </a:pPr>
            <a:r>
              <a:rPr lang="en-US" altLang="zh-CN" sz="4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fánɡ</a:t>
            </a:r>
            <a:endParaRPr lang="en-US" altLang="zh-CN" sz="4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2" name="文本框 2"/>
          <p:cNvSpPr/>
          <p:nvPr/>
        </p:nvSpPr>
        <p:spPr>
          <a:xfrm>
            <a:off x="4152900" y="706438"/>
            <a:ext cx="5281613" cy="258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户   </a:t>
            </a: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半包围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房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子 平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房</a:t>
            </a:r>
            <a:endParaRPr lang="zh-CN" altLang="en-US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形近字：</a:t>
            </a: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户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40000"/>
              </a:lnSpc>
            </a:pPr>
            <a:r>
              <a:rPr lang="zh-CN" altLang="en-US" sz="30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</a:t>
            </a:r>
            <a:endParaRPr lang="zh-CN" altLang="en-US" sz="30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3" name="图片 14">
            <a:hlinkClick r:id="rId2" tooltip="点击返回整体展示" action="ppaction://hlinksldjump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16825" y="1427163"/>
            <a:ext cx="1435100" cy="1408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63500" sx="100999" sy="100999" algn="ctr">
              <a:srgbClr val="33CCCC">
                <a:alpha val="29803"/>
              </a:srgbClr>
            </a:outerShdw>
          </a:effectLst>
        </p:spPr>
      </p:pic>
      <p:sp>
        <p:nvSpPr>
          <p:cNvPr id="2254" name="文本框 66"/>
          <p:cNvSpPr/>
          <p:nvPr/>
        </p:nvSpPr>
        <p:spPr>
          <a:xfrm>
            <a:off x="5275263" y="2695575"/>
            <a:ext cx="3868737" cy="573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爷爷有一间大</a:t>
            </a:r>
            <a:r>
              <a:rPr lang="zh-CN" altLang="en-US" sz="3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房</a:t>
            </a:r>
            <a:r>
              <a:rPr lang="zh-CN" altLang="en-US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子。</a:t>
            </a:r>
            <a:endParaRPr lang="zh-CN" altLang="en-US" sz="3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5" name="文本框 57"/>
          <p:cNvSpPr/>
          <p:nvPr/>
        </p:nvSpPr>
        <p:spPr>
          <a:xfrm>
            <a:off x="1830388" y="2871788"/>
            <a:ext cx="2284412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defTabSz="914400"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第二笔横折位置在上半格居中。第六笔横伸出户字头。</a:t>
            </a:r>
            <a:endParaRPr lang="zh-CN" altLang="en-US" sz="2000" b="1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2256" name="组合 14"/>
          <p:cNvGrpSpPr/>
          <p:nvPr/>
        </p:nvGrpSpPr>
        <p:grpSpPr>
          <a:xfrm>
            <a:off x="366713" y="793750"/>
            <a:ext cx="1276350" cy="2843213"/>
            <a:chOff x="190275" y="676065"/>
            <a:chExt cx="1276539" cy="3823507"/>
          </a:xfrm>
        </p:grpSpPr>
        <p:sp>
          <p:nvSpPr>
            <p:cNvPr id="2257" name="缺角矩形 33"/>
            <p:cNvSpPr/>
            <p:nvPr/>
          </p:nvSpPr>
          <p:spPr>
            <a:xfrm>
              <a:off x="190275" y="676065"/>
              <a:ext cx="1276539" cy="3823507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  <p:sp>
          <p:nvSpPr>
            <p:cNvPr id="2258" name="缺角矩形 34"/>
            <p:cNvSpPr/>
            <p:nvPr/>
          </p:nvSpPr>
          <p:spPr>
            <a:xfrm>
              <a:off x="234732" y="725167"/>
              <a:ext cx="1187626" cy="3725303"/>
            </a:xfrm>
            <a:prstGeom prst="plaque">
              <a:avLst>
                <a:gd name="adj" fmla="val 9574"/>
              </a:avLst>
            </a:prstGeom>
            <a:noFill/>
            <a:ln w="19050" cap="flat">
              <a:solidFill>
                <a:srgbClr val="BF9000">
                  <a:alpha val="50195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endParaRPr>
                <a:ea typeface="等线" panose="02010600030101010101" pitchFamily="2" charset="-122"/>
              </a:endParaRPr>
            </a:p>
          </p:txBody>
        </p:sp>
      </p:grpSp>
      <p:sp>
        <p:nvSpPr>
          <p:cNvPr id="2259" name="矩形 35">
            <a:hlinkClick r:id="rId4" action="ppaction://hlinksldjump"/>
          </p:cNvPr>
          <p:cNvSpPr/>
          <p:nvPr/>
        </p:nvSpPr>
        <p:spPr>
          <a:xfrm>
            <a:off x="558800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0" name="矩形 36">
            <a:hlinkClick r:id="rId5" action="ppaction://hlinksldjump"/>
          </p:cNvPr>
          <p:cNvSpPr/>
          <p:nvPr/>
        </p:nvSpPr>
        <p:spPr>
          <a:xfrm>
            <a:off x="558800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爬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1" name="矩形 39">
            <a:hlinkClick r:id="rId6" action="ppaction://hlinksldjump"/>
          </p:cNvPr>
          <p:cNvSpPr/>
          <p:nvPr/>
        </p:nvSpPr>
        <p:spPr>
          <a:xfrm>
            <a:off x="558800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2" name="矩形 40">
            <a:hlinkClick r:id="rId7" action="ppaction://hlinksldjump"/>
          </p:cNvPr>
          <p:cNvSpPr/>
          <p:nvPr/>
        </p:nvSpPr>
        <p:spPr>
          <a:xfrm>
            <a:off x="558800" y="3025775"/>
            <a:ext cx="387350" cy="401638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房</a:t>
            </a:r>
            <a:endParaRPr lang="zh-CN" altLang="en-US" sz="2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3" name="矩形 41">
            <a:hlinkClick r:id="rId8" action="ppaction://hlinksldjump"/>
          </p:cNvPr>
          <p:cNvSpPr/>
          <p:nvPr/>
        </p:nvSpPr>
        <p:spPr>
          <a:xfrm>
            <a:off x="1082675" y="9890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4" name="矩形 42">
            <a:hlinkClick r:id="rId9" action="ppaction://hlinksldjump"/>
          </p:cNvPr>
          <p:cNvSpPr/>
          <p:nvPr/>
        </p:nvSpPr>
        <p:spPr>
          <a:xfrm>
            <a:off x="1082675" y="166846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5" name="矩形 43">
            <a:hlinkClick r:id="rId10" action="ppaction://hlinksldjump"/>
          </p:cNvPr>
          <p:cNvSpPr/>
          <p:nvPr/>
        </p:nvSpPr>
        <p:spPr>
          <a:xfrm>
            <a:off x="1082675" y="2347913"/>
            <a:ext cx="387350" cy="401637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defRPr>
            </a:lvl5pPr>
          </a:lstStyle>
          <a:p>
            <a:pPr marL="0" lvl="0" indent="0" algn="ctr"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66" name="图片 10" descr="07房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2166938" y="1314450"/>
            <a:ext cx="1584325" cy="1585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267" name="组合 47"/>
          <p:cNvGrpSpPr/>
          <p:nvPr/>
        </p:nvGrpSpPr>
        <p:grpSpPr>
          <a:xfrm>
            <a:off x="2273300" y="-7937"/>
            <a:ext cx="1311275" cy="777875"/>
            <a:chOff x="2314322" y="-8092"/>
            <a:chExt cx="1310909" cy="778680"/>
          </a:xfrm>
        </p:grpSpPr>
        <p:pic>
          <p:nvPicPr>
            <p:cNvPr id="2268" name="图片 48"/>
            <p:cNvPicPr/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2314322" y="-8092"/>
              <a:ext cx="1310909" cy="7786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5400000" algn="t">
                <a:srgbClr val="000000">
                  <a:alpha val="39999"/>
                </a:srgbClr>
              </a:outerShdw>
            </a:effectLst>
          </p:spPr>
        </p:pic>
        <p:sp>
          <p:nvSpPr>
            <p:cNvPr id="2269" name="文本框 37"/>
            <p:cNvSpPr/>
            <p:nvPr/>
          </p:nvSpPr>
          <p:spPr>
            <a:xfrm>
              <a:off x="2466561" y="116329"/>
              <a:ext cx="1039826" cy="43088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defRPr>
              </a:lvl5pPr>
            </a:lstStyle>
            <a:p>
              <a:pPr marL="0" lvl="0" indent="0" algn="ctr" eaLnBrk="1" hangingPunct="1"/>
              <a:r>
                <a:rPr lang="zh-CN" altLang="en-US" sz="2200" b="1">
                  <a:solidFill>
                    <a:srgbClr val="FF505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后鼻音</a:t>
              </a:r>
              <a:endParaRPr lang="zh-CN" altLang="en-US" sz="2200" b="1">
                <a:solidFill>
                  <a:srgbClr val="FF505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pic>
        <p:nvPicPr>
          <p:cNvPr id="2270" name="图片 2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9550" y="4008438"/>
            <a:ext cx="4540250" cy="4794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  <p:tag name="KSO_WPP_MARK_KEY" val="f06f2a78-608c-48e7-9964-6c04e2b6b90f"/>
  <p:tag name="COMMONDATA" val="eyJoZGlkIjoiNTEwZDYwYjA4ODUyYzA2MmI0M2EzZjhhMWY0NWI4YWE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WPS 演示</Application>
  <PresentationFormat>全屏显示(16:9)</PresentationFormat>
  <Paragraphs>219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Calibri Light</vt:lpstr>
      <vt:lpstr>Arial</vt:lpstr>
      <vt:lpstr>等线</vt:lpstr>
      <vt:lpstr>黑体</vt:lpstr>
      <vt:lpstr>Calibri</vt:lpstr>
      <vt:lpstr>楷体</vt:lpstr>
      <vt:lpstr>微软雅黑</vt:lpstr>
      <vt:lpstr>仿宋</vt:lpstr>
      <vt:lpstr>Arial Unicode MS</vt:lpstr>
      <vt:lpstr>第一PPT模板网-WWW.1PPT.COM</vt:lpstr>
      <vt:lpstr>第一PPT模板网-WWW.1PPT.COM </vt:lpstr>
      <vt:lpstr>2_默认设计模板</vt:lpstr>
      <vt:lpstr>3_默认设计模板</vt:lpstr>
      <vt:lpstr>4_默认设计模板</vt:lpstr>
      <vt:lpstr>5_默认设计模板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小树</cp:lastModifiedBy>
  <cp:revision>4</cp:revision>
  <cp:lastPrinted>2022-06-21T16:42:00Z</cp:lastPrinted>
  <dcterms:created xsi:type="dcterms:W3CDTF">2022-06-21T16:42:00Z</dcterms:created>
  <dcterms:modified xsi:type="dcterms:W3CDTF">2023-01-15T09:57:29Z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41909D1BA31F466B9D46D52DBBFE8203</vt:lpwstr>
  </property>
  <property fmtid="{D5CDD505-2E9C-101B-9397-08002B2CF9AE}" pid="3" name="KSOProductBuildVer">
    <vt:lpwstr>2052-11.1.0.13703</vt:lpwstr>
  </property>
</Properties>
</file>