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2" r:id="rId3"/>
    <p:sldId id="267" r:id="rId4"/>
    <p:sldId id="268" r:id="rId5"/>
    <p:sldId id="269" r:id="rId6"/>
    <p:sldId id="275" r:id="rId7"/>
    <p:sldId id="271" r:id="rId8"/>
    <p:sldId id="272" r:id="rId9"/>
    <p:sldId id="273" r:id="rId10"/>
    <p:sldId id="274" r:id="rId11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4660"/>
  </p:normalViewPr>
  <p:slideViewPr>
    <p:cSldViewPr>
      <p:cViewPr>
        <p:scale>
          <a:sx n="120" d="100"/>
          <a:sy n="120" d="100"/>
        </p:scale>
        <p:origin x="-1470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6429" y="1248393"/>
            <a:ext cx="5591142" cy="1315794"/>
            <a:chOff x="1776429" y="1520739"/>
            <a:chExt cx="5591142" cy="1315794"/>
          </a:xfrm>
        </p:grpSpPr>
        <p:sp>
          <p:nvSpPr>
            <p:cNvPr id="3" name="圆角矩形 2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979628" y="1835984"/>
              <a:ext cx="51846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8 </a:t>
              </a: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池子与河流</a:t>
              </a:r>
              <a:endParaRPr lang="zh-CN" altLang="en-US" sz="36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5DFEC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3648" y="1571903"/>
            <a:ext cx="2908630" cy="1941730"/>
          </a:xfrm>
          <a:prstGeom prst="roundRect">
            <a:avLst/>
          </a:prstGeom>
          <a:ln>
            <a:solidFill>
              <a:srgbClr val="FF5D5D"/>
            </a:solidFill>
          </a:ln>
        </p:spPr>
      </p:pic>
      <p:pic>
        <p:nvPicPr>
          <p:cNvPr id="19" name="图片 18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860032" y="1571478"/>
            <a:ext cx="3042678" cy="1950894"/>
          </a:xfrm>
          <a:prstGeom prst="roundRect">
            <a:avLst/>
          </a:prstGeom>
          <a:ln>
            <a:solidFill>
              <a:srgbClr val="FF5D5D"/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470080" y="3939902"/>
            <a:ext cx="8203842" cy="5107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spcAft>
                <a:spcPct val="0"/>
              </a:spcAft>
              <a:tabLst>
                <a:tab pos="228600" algn="l"/>
              </a:tabLst>
            </a:pP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它们有什么相同和不同之处？他们之间会发生什么故事？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36512" y="812959"/>
            <a:ext cx="9186775" cy="461665"/>
            <a:chOff x="-36512" y="812959"/>
            <a:chExt cx="9186775" cy="46166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-36512" y="1043791"/>
              <a:ext cx="9186775" cy="0"/>
            </a:xfrm>
            <a:prstGeom prst="line">
              <a:avLst/>
            </a:prstGeom>
            <a:ln w="12700">
              <a:solidFill>
                <a:srgbClr val="FF5D5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3706284" y="812959"/>
              <a:ext cx="1723549" cy="461665"/>
            </a:xfrm>
            <a:prstGeom prst="rect">
              <a:avLst/>
            </a:prstGeom>
            <a:solidFill>
              <a:srgbClr val="FEFEF2"/>
            </a:solidFill>
          </p:spPr>
          <p:txBody>
            <a:bodyPr wrap="none">
              <a:spAutoFit/>
            </a:bodyPr>
            <a:lstStyle/>
            <a:p>
              <a:r>
                <a:rPr lang="zh-CN" altLang="zh-CN" sz="2400" kern="100">
                  <a:solidFill>
                    <a:srgbClr val="C00000"/>
                  </a:solidFill>
                  <a:latin typeface="taozhishuxue" panose="02010600040101010101" pitchFamily="2" charset="-128"/>
                  <a:ea typeface="taozhishuxue" panose="02010600040101010101" pitchFamily="2" charset="-128"/>
                  <a:cs typeface="taozhishuxue" panose="02010600040101010101" pitchFamily="2" charset="-128"/>
                </a:rPr>
                <a:t>池子与河流</a:t>
              </a:r>
              <a:endParaRPr lang="zh-CN" altLang="en-US" sz="2400">
                <a:solidFill>
                  <a:srgbClr val="C00000"/>
                </a:solidFill>
                <a:latin typeface="taozhishuxue" panose="02010600040101010101" pitchFamily="2" charset="-128"/>
                <a:ea typeface="taozhishuxue" panose="02010600040101010101" pitchFamily="2" charset="-128"/>
                <a:cs typeface="taozhishuxue" panose="02010600040101010101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7188" y="1474485"/>
            <a:ext cx="47356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30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自由、大声地朗读课文。</a:t>
            </a:r>
            <a:endParaRPr lang="zh-CN" altLang="zh-CN" sz="3000" kern="100" dirty="0"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7187" y="2229807"/>
            <a:ext cx="62479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0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把读得不够流利的部分多读几遍。</a:t>
            </a:r>
            <a:endParaRPr lang="zh-CN" altLang="zh-CN" sz="30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7188" y="2985128"/>
            <a:ext cx="59204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zh-CN" sz="30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思考：课文讲了一个什么故事？</a:t>
            </a:r>
            <a:endParaRPr lang="zh-CN" altLang="en-US" sz="3000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85751" y="-9587"/>
            <a:ext cx="1539798" cy="1214316"/>
            <a:chOff x="391219" y="-21737"/>
            <a:chExt cx="1539798" cy="1214316"/>
          </a:xfrm>
        </p:grpSpPr>
        <p:grpSp>
          <p:nvGrpSpPr>
            <p:cNvPr id="18" name="组合 17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20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1" name="组合 164"/>
              <p:cNvGrpSpPr/>
              <p:nvPr/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7" name="燕尾形 26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2" name="燕尾形 21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5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矩形 18"/>
            <p:cNvSpPr/>
            <p:nvPr/>
          </p:nvSpPr>
          <p:spPr>
            <a:xfrm>
              <a:off x="557064" y="7738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边读边想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76256" y="3449660"/>
            <a:ext cx="1671012" cy="1671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8200" y="1274670"/>
            <a:ext cx="7467600" cy="36013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26522" y="1830427"/>
            <a:ext cx="402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lù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7225" y="1830427"/>
            <a:ext cx="639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tāo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7790" y="1830427"/>
            <a:ext cx="5581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yá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0870" y="1830427"/>
            <a:ext cx="455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fù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4101" y="212604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滔 滔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3467" y="212604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生 涯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42833" y="212604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贵 妇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2200" y="212604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忙 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4908" y="3040294"/>
            <a:ext cx="1410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zūn   xún 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66846" y="3040294"/>
            <a:ext cx="647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zūn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84101" y="3427135"/>
            <a:ext cx="12608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遵 循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80759" y="3427135"/>
            <a:ext cx="1278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尊 敬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42833" y="3427135"/>
            <a:ext cx="6157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48127" y="342713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01250" y="3040294"/>
            <a:ext cx="699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latin typeface="taozhi.cn_PY" panose="02000500000000000000" pitchFamily="2" charset="0"/>
              </a:rPr>
              <a:t>yàn</a:t>
            </a:r>
            <a:endParaRPr lang="zh-CN" altLang="en-US" sz="2400">
              <a:latin typeface="taozhi.cn_PY" panose="020005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91219" y="-21737"/>
            <a:ext cx="2294026" cy="1214316"/>
            <a:chOff x="391219" y="-21737"/>
            <a:chExt cx="2294026" cy="1214316"/>
          </a:xfrm>
        </p:grpSpPr>
        <p:grpSp>
          <p:nvGrpSpPr>
            <p:cNvPr id="22" name="组合 21"/>
            <p:cNvGrpSpPr/>
            <p:nvPr/>
          </p:nvGrpSpPr>
          <p:grpSpPr>
            <a:xfrm>
              <a:off x="391219" y="-21737"/>
              <a:ext cx="2294026" cy="1214316"/>
              <a:chOff x="323528" y="133271"/>
              <a:chExt cx="2294026" cy="1214316"/>
            </a:xfrm>
          </p:grpSpPr>
          <p:pic>
            <p:nvPicPr>
              <p:cNvPr id="2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7" name="组合 164"/>
              <p:cNvGrpSpPr/>
              <p:nvPr/>
            </p:nvGrpSpPr>
            <p:grpSpPr>
              <a:xfrm>
                <a:off x="416311" y="910302"/>
                <a:ext cx="2200332" cy="437285"/>
                <a:chOff x="3430455" y="2600130"/>
                <a:chExt cx="3984809" cy="517282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3430455" y="2600130"/>
                  <a:ext cx="3799869" cy="517280"/>
                </a:xfrm>
                <a:prstGeom prst="rect">
                  <a:avLst/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3" name="燕尾形 32"/>
                <p:cNvSpPr/>
                <p:nvPr/>
              </p:nvSpPr>
              <p:spPr>
                <a:xfrm rot="10800000">
                  <a:off x="703387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8" name="燕尾形 27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 bwMode="auto">
              <a:xfrm>
                <a:off x="344240" y="939813"/>
                <a:ext cx="2273314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 bwMode="auto">
              <a:xfrm>
                <a:off x="339477" y="1301981"/>
                <a:ext cx="223944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1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 bwMode="auto">
              <a:xfrm>
                <a:off x="2302933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矩形 33"/>
            <p:cNvSpPr/>
            <p:nvPr/>
          </p:nvSpPr>
          <p:spPr>
            <a:xfrm>
              <a:off x="539552" y="754563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读一读，认一认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2294026" cy="1214316"/>
            <a:chOff x="391219" y="-21737"/>
            <a:chExt cx="2294026" cy="1214316"/>
          </a:xfrm>
        </p:grpSpPr>
        <p:grpSp>
          <p:nvGrpSpPr>
            <p:cNvPr id="3" name="组合 2"/>
            <p:cNvGrpSpPr/>
            <p:nvPr/>
          </p:nvGrpSpPr>
          <p:grpSpPr>
            <a:xfrm>
              <a:off x="391219" y="-21737"/>
              <a:ext cx="2294026" cy="1214316"/>
              <a:chOff x="323528" y="133271"/>
              <a:chExt cx="2294026" cy="1214316"/>
            </a:xfrm>
          </p:grpSpPr>
          <p:pic>
            <p:nvPicPr>
              <p:cNvPr id="5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" name="组合 164"/>
              <p:cNvGrpSpPr/>
              <p:nvPr/>
            </p:nvGrpSpPr>
            <p:grpSpPr>
              <a:xfrm>
                <a:off x="416311" y="910302"/>
                <a:ext cx="2200332" cy="437285"/>
                <a:chOff x="3430455" y="2600130"/>
                <a:chExt cx="3984809" cy="517282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3430455" y="2600130"/>
                  <a:ext cx="3799869" cy="517280"/>
                </a:xfrm>
                <a:prstGeom prst="rect">
                  <a:avLst/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燕尾形 11"/>
                <p:cNvSpPr/>
                <p:nvPr/>
              </p:nvSpPr>
              <p:spPr>
                <a:xfrm rot="10800000">
                  <a:off x="703387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A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" name="燕尾形 6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A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 bwMode="auto">
              <a:xfrm>
                <a:off x="344240" y="939813"/>
                <a:ext cx="2273314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 bwMode="auto">
              <a:xfrm>
                <a:off x="339477" y="1301981"/>
                <a:ext cx="223944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 bwMode="auto">
              <a:xfrm>
                <a:off x="2302933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矩形 3"/>
            <p:cNvSpPr/>
            <p:nvPr/>
          </p:nvSpPr>
          <p:spPr>
            <a:xfrm>
              <a:off x="539552" y="754563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读一读，记一记</a:t>
              </a:r>
              <a:endPara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0" y="1274670"/>
            <a:ext cx="7467600" cy="360133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321747" y="2155036"/>
            <a:ext cx="22983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滚滚滔滔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0413" y="21550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应验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91327" y="21550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尊敬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32240" y="21550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生涯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72150" y="32320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忙碌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50507" y="32320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贵妇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28865" y="32320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747" y="2155036"/>
            <a:ext cx="22983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滚滚</a:t>
            </a:r>
            <a:r>
              <a:rPr lang="zh-CN" altLang="en-US" sz="4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滔滔</a:t>
            </a:r>
            <a:endParaRPr lang="zh-CN" altLang="en-US" sz="4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50413" y="21550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4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4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91327" y="21550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32240" y="215503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</a:t>
            </a:r>
            <a:endParaRPr lang="zh-CN" altLang="en-US" sz="4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72150" y="32320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r>
              <a:rPr lang="zh-CN" altLang="en-US" sz="4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lang="zh-CN" altLang="en-US" sz="4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50507" y="32320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贵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zh-CN" altLang="en-US" sz="4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28865" y="32320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endParaRPr lang="zh-CN" altLang="en-US" sz="4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27892" y="1817458"/>
            <a:ext cx="3315484" cy="2707714"/>
            <a:chOff x="607160" y="1731162"/>
            <a:chExt cx="3315484" cy="2707714"/>
          </a:xfrm>
        </p:grpSpPr>
        <p:sp>
          <p:nvSpPr>
            <p:cNvPr id="16" name="圆角矩形 15"/>
            <p:cNvSpPr/>
            <p:nvPr/>
          </p:nvSpPr>
          <p:spPr>
            <a:xfrm>
              <a:off x="607160" y="1731162"/>
              <a:ext cx="3315484" cy="2707714"/>
            </a:xfrm>
            <a:prstGeom prst="roundRect">
              <a:avLst>
                <a:gd name="adj" fmla="val 9431"/>
              </a:avLst>
            </a:prstGeom>
            <a:solidFill>
              <a:schemeClr val="bg1"/>
            </a:solidFill>
            <a:ln>
              <a:solidFill>
                <a:srgbClr val="FF5D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634038" y="2625526"/>
              <a:ext cx="3213174" cy="8358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kern="100" dirty="0">
                  <a:solidFill>
                    <a:srgbClr val="0070C0"/>
                  </a:solidFill>
                  <a:latin typeface="+mj-ea"/>
                  <a:ea typeface="+mj-ea"/>
                  <a:cs typeface="宋体" panose="02010600030101010101" pitchFamily="2" charset="-122"/>
                </a:rPr>
                <a:t>(</a:t>
              </a:r>
              <a:r>
                <a:rPr lang="en-US" altLang="zh-CN" sz="2000" kern="1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1</a:t>
              </a:r>
              <a:r>
                <a:rPr lang="en-US" altLang="zh-CN" sz="2000" kern="100" dirty="0">
                  <a:solidFill>
                    <a:srgbClr val="0070C0"/>
                  </a:solidFill>
                  <a:latin typeface="+mj-ea"/>
                  <a:cs typeface="宋体" panose="02010600030101010101" pitchFamily="2" charset="-122"/>
                </a:rPr>
                <a:t>)</a:t>
              </a:r>
              <a:r>
                <a:rPr lang="zh-CN" altLang="zh-CN" sz="2000" kern="1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读了课文后，</a:t>
              </a:r>
              <a:r>
                <a:rPr lang="zh-CN" altLang="zh-CN" sz="2000" kern="1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你对池子</a:t>
              </a:r>
              <a:endParaRPr lang="en-US" altLang="zh-CN" sz="2000" kern="1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000" kern="1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</a:t>
              </a:r>
              <a:r>
                <a:rPr lang="en-US" altLang="zh-CN" sz="2000" kern="1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  </a:t>
              </a:r>
              <a:r>
                <a:rPr lang="zh-CN" altLang="zh-CN" sz="2000" kern="1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留下</a:t>
              </a:r>
              <a:r>
                <a:rPr lang="zh-CN" altLang="zh-CN" sz="2000" kern="1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了</a:t>
              </a:r>
              <a:r>
                <a:rPr lang="zh-CN" altLang="zh-CN" sz="2000" kern="1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什么样</a:t>
              </a:r>
              <a:r>
                <a:rPr lang="zh-CN" altLang="zh-CN" sz="2000" kern="1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的印象？</a:t>
              </a:r>
              <a:endParaRPr lang="zh-CN" altLang="en-US" sz="2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1640" y="915566"/>
            <a:ext cx="2303280" cy="1535303"/>
          </a:xfrm>
          <a:prstGeom prst="roundRect">
            <a:avLst>
              <a:gd name="adj" fmla="val 13784"/>
            </a:avLst>
          </a:prstGeom>
          <a:ln>
            <a:noFill/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850450" y="3608526"/>
            <a:ext cx="3132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0070C0"/>
                </a:solidFill>
                <a:latin typeface="+mj-ea"/>
                <a:cs typeface="宋体" panose="02010600030101010101" pitchFamily="2" charset="-122"/>
              </a:rPr>
              <a:t>(</a:t>
            </a:r>
            <a:r>
              <a:rPr lang="en-US" altLang="zh-CN" sz="2000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FZKTJW"/>
              </a:rPr>
              <a:t>2</a:t>
            </a:r>
            <a:r>
              <a:rPr lang="en-US" altLang="zh-CN" sz="2000" kern="100" dirty="0">
                <a:solidFill>
                  <a:srgbClr val="0070C0"/>
                </a:solidFill>
                <a:latin typeface="+mj-ea"/>
                <a:cs typeface="宋体" panose="02010600030101010101" pitchFamily="2" charset="-122"/>
              </a:rPr>
              <a:t>)</a:t>
            </a:r>
            <a:r>
              <a:rPr lang="zh-CN" altLang="zh-CN" sz="2000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为什么有这样</a:t>
            </a:r>
            <a:r>
              <a:rPr lang="zh-CN" altLang="zh-CN" sz="2000" kern="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的评价</a:t>
            </a:r>
            <a:r>
              <a:rPr lang="zh-CN" altLang="zh-CN" sz="2000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？</a:t>
            </a:r>
            <a:endParaRPr lang="zh-CN" altLang="zh-CN" sz="2000" kern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0032" y="668396"/>
            <a:ext cx="31683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我安闲地躺在柔软的泥土里，像贵妇人躺在鸭绒垫上一样。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我不用为大船和木筏操心，</a:t>
            </a:r>
            <a:endParaRPr lang="en-US" altLang="zh-CN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小划子有多重我也用不着想，至多有一两片树叶被微风吹落，在我的胸膛上轻轻摇荡。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0032" y="3129725"/>
            <a:ext cx="2736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这清闲的生活无忧无虑，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还有什么能够代替？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任凭人世间忙忙碌碌，</a:t>
            </a:r>
            <a:endParaRPr lang="en-US" altLang="zh-CN" sz="1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我只在睡梦中推究哲理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08568" y="1926965"/>
            <a:ext cx="1210588" cy="400110"/>
            <a:chOff x="1640985" y="586403"/>
            <a:chExt cx="1210588" cy="400110"/>
          </a:xfrm>
        </p:grpSpPr>
        <p:sp>
          <p:nvSpPr>
            <p:cNvPr id="13" name="圆角矩形标注 12"/>
            <p:cNvSpPr/>
            <p:nvPr/>
          </p:nvSpPr>
          <p:spPr>
            <a:xfrm>
              <a:off x="1670809" y="635392"/>
              <a:ext cx="1177802" cy="314134"/>
            </a:xfrm>
            <a:prstGeom prst="wedgeRoundRectCallout">
              <a:avLst>
                <a:gd name="adj1" fmla="val 19521"/>
                <a:gd name="adj2" fmla="val -97592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FF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640985" y="58640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 kern="10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贪图安逸</a:t>
              </a:r>
              <a:endParaRPr lang="zh-CN" altLang="en-US" sz="20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7624" y="1603334"/>
            <a:ext cx="2468842" cy="1641540"/>
          </a:xfrm>
          <a:prstGeom prst="roundRect">
            <a:avLst>
              <a:gd name="adj" fmla="val 8591"/>
            </a:avLst>
          </a:prstGeom>
        </p:spPr>
      </p:pic>
      <p:sp>
        <p:nvSpPr>
          <p:cNvPr id="15" name="矩形 14"/>
          <p:cNvSpPr/>
          <p:nvPr/>
        </p:nvSpPr>
        <p:spPr>
          <a:xfrm>
            <a:off x="4598640" y="1419622"/>
            <a:ext cx="3569085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我是一条伟大的河流，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那是因为我</a:t>
            </a:r>
            <a:r>
              <a:rPr lang="zh-CN" altLang="en-US" sz="22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遵循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着</a:t>
            </a:r>
            <a:r>
              <a:rPr lang="zh-CN" altLang="en-US" sz="2200" kern="10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条规律，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不顾自身的安逸。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我用源源不断的清洁的水，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年年给人们带来利益。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8592" y="3309718"/>
            <a:ext cx="2169831" cy="881282"/>
            <a:chOff x="1345237" y="3478819"/>
            <a:chExt cx="3330456" cy="881282"/>
          </a:xfrm>
        </p:grpSpPr>
        <p:sp>
          <p:nvSpPr>
            <p:cNvPr id="17" name="圆角矩形标注 16"/>
            <p:cNvSpPr/>
            <p:nvPr/>
          </p:nvSpPr>
          <p:spPr>
            <a:xfrm>
              <a:off x="1345237" y="3478819"/>
              <a:ext cx="3330456" cy="881282"/>
            </a:xfrm>
            <a:prstGeom prst="wedgeRoundRectCallout">
              <a:avLst>
                <a:gd name="adj1" fmla="val -10433"/>
                <a:gd name="adj2" fmla="val -7351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486791" y="3523414"/>
              <a:ext cx="3028693" cy="781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spcAft>
                  <a:spcPct val="0"/>
                </a:spcAft>
                <a:tabLst>
                  <a:tab pos="295275" algn="l"/>
                </a:tabLst>
              </a:pPr>
              <a:r>
                <a:rPr lang="zh-CN" altLang="en-US" sz="2000" kern="100" dirty="0" smtClean="0">
                  <a:latin typeface="楷体" panose="02010609060101010101" pitchFamily="49" charset="-122"/>
                  <a:ea typeface="楷体" panose="02010609060101010101" pitchFamily="49" charset="-122"/>
                  <a:cs typeface="Calibri" panose="020F0502020204030204" pitchFamily="34" charset="0"/>
                </a:rPr>
                <a:t>奔流不息，给人们带来利益。</a:t>
              </a:r>
              <a:endParaRPr lang="zh-CN" altLang="zh-CN" sz="2000" kern="100" dirty="0"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40569" y="966722"/>
            <a:ext cx="2945806" cy="519178"/>
            <a:chOff x="2340664" y="966722"/>
            <a:chExt cx="2945806" cy="519178"/>
          </a:xfrm>
        </p:grpSpPr>
        <p:sp>
          <p:nvSpPr>
            <p:cNvPr id="6" name="圆角矩形标注 5"/>
            <p:cNvSpPr/>
            <p:nvPr/>
          </p:nvSpPr>
          <p:spPr>
            <a:xfrm>
              <a:off x="2340664" y="966722"/>
              <a:ext cx="2945806" cy="519178"/>
            </a:xfrm>
            <a:prstGeom prst="wedgeRoundRectCallout">
              <a:avLst>
                <a:gd name="adj1" fmla="val -49671"/>
                <a:gd name="adj2" fmla="val -914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32927" y="995478"/>
              <a:ext cx="24523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kern="100" dirty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你感悟到了什么？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901238" y="757261"/>
            <a:ext cx="871741" cy="852624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83243" y="1823513"/>
            <a:ext cx="1966120" cy="1310746"/>
          </a:xfrm>
          <a:prstGeom prst="roundRect">
            <a:avLst/>
          </a:prstGeom>
          <a:ln>
            <a:noFill/>
          </a:ln>
        </p:spPr>
      </p:pic>
      <p:pic>
        <p:nvPicPr>
          <p:cNvPr id="13" name="图片 1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783263" y="3276692"/>
            <a:ext cx="1965900" cy="1310850"/>
          </a:xfrm>
          <a:prstGeom prst="round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923928" y="1887764"/>
            <a:ext cx="360997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才能不利用就会衰退，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逐渐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磨灭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才能一旦让懒惰支配，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它就一无所为。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073727" y="2264814"/>
            <a:ext cx="3011350" cy="2007948"/>
          </a:xfrm>
          <a:prstGeom prst="roundRect">
            <a:avLst>
              <a:gd name="adj" fmla="val 12398"/>
            </a:avLst>
          </a:prstGeom>
        </p:spPr>
      </p:pic>
      <p:sp>
        <p:nvSpPr>
          <p:cNvPr id="3" name="圆角矩形 2"/>
          <p:cNvSpPr/>
          <p:nvPr/>
        </p:nvSpPr>
        <p:spPr>
          <a:xfrm>
            <a:off x="1716468" y="1458834"/>
            <a:ext cx="5722558" cy="510778"/>
          </a:xfrm>
          <a:prstGeom prst="roundRect">
            <a:avLst/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aozhishuxue" panose="02010600040101010101" pitchFamily="2" charset="-128"/>
              </a:rPr>
              <a:t>如果时光能倒流，</a:t>
            </a:r>
            <a:r>
              <a:rPr lang="zh-CN" altLang="zh-CN" sz="2400" kern="1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aozhishuxue" panose="02010600040101010101" pitchFamily="2" charset="-128"/>
              </a:rPr>
              <a:t>池子会</a:t>
            </a:r>
            <a:r>
              <a:rPr lang="zh-CN" altLang="zh-CN" sz="2400" kern="1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aozhishuxue" panose="02010600040101010101" pitchFamily="2" charset="-128"/>
              </a:rPr>
              <a:t>有什么</a:t>
            </a:r>
            <a:r>
              <a:rPr lang="zh-CN" altLang="zh-CN" sz="2400" kern="10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aozhishuxue" panose="02010600040101010101" pitchFamily="2" charset="-128"/>
              </a:rPr>
              <a:t>变化？</a:t>
            </a:r>
            <a:endParaRPr lang="zh-CN" altLang="en-US" sz="24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taozhishuxue" panose="02010600040101010101" pitchFamily="2" charset="-128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5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AC7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燕尾形 11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AC7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燕尾形 6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AC7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" name="直接连接符 7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想一想</a:t>
            </a:r>
            <a:endParaRPr lang="zh-CN" altLang="en-US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16a37615cb131f4f2a74150eee2921c52c775a"/>
  <p:tag name="KSO_WPP_MARK_KEY" val="11e52d8e-932e-4482-8a0b-aa3ec9594b4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</Words>
  <Application>WPS 演示</Application>
  <PresentationFormat>全屏显示(16:9)</PresentationFormat>
  <Paragraphs>111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Times New Roman</vt:lpstr>
      <vt:lpstr>taozhishuxue</vt:lpstr>
      <vt:lpstr>Yu Gothic UI</vt:lpstr>
      <vt:lpstr>Calibri</vt:lpstr>
      <vt:lpstr>taozhi.cn_PY</vt:lpstr>
      <vt:lpstr>Sitka Text</vt:lpstr>
      <vt:lpstr>FZKTJW</vt:lpstr>
      <vt:lpstr>Segoe Print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《池子与河流》PPT免费课件下载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2022-05-18T23:04:00Z</cp:lastPrinted>
  <dcterms:created xsi:type="dcterms:W3CDTF">2022-05-18T23:04:00Z</dcterms:created>
  <dcterms:modified xsi:type="dcterms:W3CDTF">2023-01-16T01:50:24Z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B40418D3DF4F4F3B9A000C511BE23A50</vt:lpwstr>
  </property>
  <property fmtid="{D5CDD505-2E9C-101B-9397-08002B2CF9AE}" pid="3" name="KSOProductBuildVer">
    <vt:lpwstr>2052-11.1.0.13703</vt:lpwstr>
  </property>
</Properties>
</file>