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>
      <p:cViewPr>
        <p:scale>
          <a:sx n="100" d="100"/>
          <a:sy n="100" d="100"/>
        </p:scale>
        <p:origin x="-1950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>
                <a:solidFill>
                  <a:srgbClr val="65A3CD"/>
                </a:solidFill>
                <a:latin typeface="方正大黑简体" pitchFamily="65" charset="-122"/>
                <a:ea typeface="方正大黑简体" pitchFamily="65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延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拓展延伸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课堂小结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法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学法总结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我会认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104181" y="670748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我会认</a:t>
            </a:r>
            <a:endParaRPr lang="zh-CN" altLang="en-US" sz="2400" b="1" dirty="0">
              <a:solidFill>
                <a:srgbClr val="8A5EBA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我会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104181" y="670748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我会写</a:t>
            </a:r>
            <a:endParaRPr lang="zh-CN" altLang="en-US" sz="2400" b="1" dirty="0">
              <a:solidFill>
                <a:srgbClr val="8A5EBA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几课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7904" y="466234"/>
            <a:ext cx="1944216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 hasCustomPrompt="1"/>
          </p:nvPr>
        </p:nvSpPr>
        <p:spPr>
          <a:xfrm>
            <a:off x="3918756" y="548680"/>
            <a:ext cx="1522512" cy="562074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relaxedInset"/>
              <a:contourClr>
                <a:srgbClr val="DDDDDD"/>
              </a:contourClr>
            </a:sp3d>
          </a:bodyPr>
          <a:lstStyle>
            <a:lvl1pPr algn="l">
              <a:defRPr lang="zh-CN" altLang="en-US" sz="2400" b="1" kern="1200" cap="none" spc="150" dirty="0" smtClean="0">
                <a:ln w="11430"/>
                <a:solidFill>
                  <a:srgbClr val="8D88CA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黑体简体" pitchFamily="65" charset="-122"/>
                <a:ea typeface="方正黑体简体" pitchFamily="65" charset="-122"/>
                <a:cs typeface="+mj-cs"/>
              </a:defRPr>
            </a:lvl1pPr>
          </a:lstStyle>
          <a:p>
            <a:r>
              <a:rPr lang="zh-CN" altLang="en-US" dirty="0"/>
              <a:t>第几课时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作者简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作者简介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学习目标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文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课文导入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读要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自读要求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读检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自读检测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初读感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初读感知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品词析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品词析句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7"/>
          <p:cNvSpPr txBox="1"/>
          <p:nvPr/>
        </p:nvSpPr>
        <p:spPr>
          <a:xfrm>
            <a:off x="2555776" y="1844824"/>
            <a:ext cx="4153824" cy="1251156"/>
          </a:xfrm>
          <a:prstGeom prst="flowChartAlternateProcess">
            <a:avLst/>
          </a:prstGeom>
          <a:solidFill>
            <a:srgbClr val="ED7D31">
              <a:lumMod val="20000"/>
              <a:lumOff val="80000"/>
            </a:srgbClr>
          </a:solidFill>
          <a:ln w="28575" cap="flat" cmpd="sng" algn="ctr">
            <a:solidFill>
              <a:srgbClr val="ED7D31">
                <a:lumMod val="40000"/>
                <a:lumOff val="60000"/>
              </a:srgbClr>
            </a:solidFill>
            <a:prstDash val="solid"/>
            <a:miter lim="800000"/>
          </a:ln>
          <a:effectLst>
            <a:glow rad="101600">
              <a:srgbClr val="ED7D31">
                <a:satMod val="175000"/>
                <a:alpha val="40000"/>
              </a:srgb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春游去哪玩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755576" y="1515303"/>
            <a:ext cx="7920880" cy="4248472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relaxedInset"/>
              <a:contourClr>
                <a:srgbClr val="DDDDDD"/>
              </a:contour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zh-CN" altLang="en-US" sz="2400" b="1" kern="1200" cap="none" spc="150" dirty="0" smtClean="0">
                <a:ln w="11430"/>
                <a:solidFill>
                  <a:srgbClr val="8D88CA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黑体简体" pitchFamily="65" charset="-122"/>
                <a:ea typeface="方正黑体简体" pitchFamily="65" charset="-122"/>
                <a:cs typeface="+mj-cs"/>
              </a:defRPr>
            </a:lvl1pPr>
          </a:lstStyle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学习目标：</a:t>
            </a:r>
            <a:endParaRPr lang="en-US" altLang="zh-CN" sz="2800" dirty="0">
              <a:solidFill>
                <a:schemeClr val="tx2">
                  <a:lumMod val="5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感受春天的美，热爱大自然，能合作推荐春游的地点并说出推荐理由。</a:t>
            </a:r>
            <a:endParaRPr lang="en-US" altLang="zh-CN" sz="2800" dirty="0">
              <a:solidFill>
                <a:schemeClr val="tx2">
                  <a:lumMod val="5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能主动参与小组讨论，大胆发表自己的意见。</a:t>
            </a:r>
            <a:endParaRPr lang="en-US" altLang="zh-CN" sz="2800" dirty="0">
              <a:solidFill>
                <a:schemeClr val="tx2">
                  <a:lumMod val="5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chemeClr val="tx2">
                    <a:lumMod val="5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dirty="0">
                <a:solidFill>
                  <a:schemeClr val="tx2">
                    <a:lumMod val="5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能与同学文明交流，态度大方自然，表达清楚，同时能耐心倾听别人的见解，提出自己的建议，培养良好的口语交际能力</a:t>
            </a:r>
            <a:r>
              <a:rPr lang="zh-CN" altLang="en-US" sz="2800" dirty="0" smtClean="0">
                <a:solidFill>
                  <a:schemeClr val="tx2">
                    <a:lumMod val="5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800" dirty="0">
              <a:solidFill>
                <a:schemeClr val="tx2">
                  <a:lumMod val="5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82675" y="2275205"/>
            <a:ext cx="7303770" cy="23069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0B0F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0B0F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春天是美丽的，春天是令人向往的。春天到了，万物复苏、春光明媚、山清水秀、花红柳绿、莺歌燕舞</a:t>
            </a:r>
            <a:r>
              <a:rPr lang="en-US" altLang="zh-CN" sz="32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0B0F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1600" y="1851482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4" y="1689014"/>
            <a:ext cx="9036495" cy="510590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509" y="1656773"/>
            <a:ext cx="9048750" cy="49867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508" y="1689012"/>
            <a:ext cx="9048749" cy="510591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259" y="1660696"/>
            <a:ext cx="9073081" cy="51059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503" y="1667539"/>
            <a:ext cx="9075330" cy="51381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9898" y="1689012"/>
            <a:ext cx="9052680" cy="510889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1997839"/>
            <a:ext cx="7632848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欣赏了这些画面之后，有谁不想追着春姑娘的脚步，去呼吸清新的空气，沐浴美好的春光，寻找春天的乐趣，感受自然的魅力呢？告诉老师，你们最想干什么？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536" y="548680"/>
            <a:ext cx="29895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小组交流：</a:t>
            </a:r>
            <a:endParaRPr lang="zh-CN" altLang="en-US" sz="4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9447" y="2052806"/>
            <a:ext cx="756084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每个人可以选一个地方，说说这个地方有什么好玩的，可以开展哪些活动？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讨论后小组提出推荐的地点，把推荐的理由说清楚。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全班投票选出最值得去玩的一两个地方。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7584" y="1916832"/>
            <a:ext cx="75608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同学们的想法真多，想得也真好。我们要去春游就得集体行动。我提议，发挥集体的智慧，每个小组合作，设计春游的方案。生生互动，评议。评比最佳活动方案。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18590" y="2221230"/>
            <a:ext cx="7001510" cy="1383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请小朋友设计家庭春游计划，回家后说给家长听。</a:t>
            </a:r>
            <a:endParaRPr lang="zh-CN" altLang="en-US" sz="2800" b="1" dirty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66c1eeb7-5c85-4c6e-80fb-3c72757d13e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</Words>
  <Application>WPS 演示</Application>
  <PresentationFormat>全屏显示(4:3)</PresentationFormat>
  <Paragraphs>23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方正大黑简体</vt:lpstr>
      <vt:lpstr>黑体</vt:lpstr>
      <vt:lpstr>方正黑体简体</vt:lpstr>
      <vt:lpstr>微软雅黑</vt:lpstr>
      <vt:lpstr>楷体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36</cp:revision>
  <dcterms:created xsi:type="dcterms:W3CDTF">2018-12-18T08:38:00Z</dcterms:created>
  <dcterms:modified xsi:type="dcterms:W3CDTF">2023-01-16T01:50:55Z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D5928F1A62E24B39B7BDC8117096EAF5</vt:lpwstr>
  </property>
</Properties>
</file>