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handoutMasterIdLst>
    <p:handoutMasterId r:id="rId22"/>
  </p:handoutMasterIdLst>
  <p:sldIdLst>
    <p:sldId id="766" r:id="rId3"/>
    <p:sldId id="611" r:id="rId4"/>
    <p:sldId id="546" r:id="rId5"/>
    <p:sldId id="547" r:id="rId6"/>
    <p:sldId id="757" r:id="rId7"/>
    <p:sldId id="761" r:id="rId8"/>
    <p:sldId id="501" r:id="rId9"/>
    <p:sldId id="759" r:id="rId10"/>
    <p:sldId id="613" r:id="rId11"/>
    <p:sldId id="762" r:id="rId12"/>
    <p:sldId id="643" r:id="rId13"/>
    <p:sldId id="763" r:id="rId14"/>
    <p:sldId id="764" r:id="rId15"/>
    <p:sldId id="765" r:id="rId16"/>
    <p:sldId id="615" r:id="rId17"/>
    <p:sldId id="616" r:id="rId18"/>
    <p:sldId id="694" r:id="rId19"/>
    <p:sldId id="545" r:id="rId20"/>
    <p:sldId id="619" r:id="rId21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7"/>
    </p:embeddedFont>
    <p:embeddedFont>
      <p:font typeface="黑体" panose="02010609060101010101" pitchFamily="49" charset="-122"/>
      <p:regular r:id="rId28"/>
    </p:embeddedFont>
    <p:embeddedFont>
      <p:font typeface="楷体" panose="02010609060101010101" pitchFamily="49" charset="-122"/>
      <p:regular r:id="rId29"/>
    </p:embeddedFont>
    <p:embeddedFont>
      <p:font typeface="taozhi.cn_PY" panose="02000500000000000000" pitchFamily="2" charset="0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Calibri Light" panose="020F0302020204030204" charset="0"/>
      <p:regular r:id="rId35"/>
      <p:italic r:id="rId36"/>
    </p:embeddedFont>
  </p:embeddedFontLst>
  <p:custDataLst>
    <p:tags r:id="rId3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NG MEI" initials="NM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82" autoAdjust="0"/>
    <p:restoredTop sz="94660"/>
  </p:normalViewPr>
  <p:slideViewPr>
    <p:cSldViewPr showGuides="1">
      <p:cViewPr>
        <p:scale>
          <a:sx n="140" d="100"/>
          <a:sy n="140" d="100"/>
        </p:scale>
        <p:origin x="-804" y="-3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4" d="100"/>
          <a:sy n="94" d="100"/>
        </p:scale>
        <p:origin x="4003" y="10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font" Target="fonts/font10.fntdata"/><Relationship Id="rId35" Type="http://schemas.openxmlformats.org/officeDocument/2006/relationships/font" Target="fonts/font9.fntdata"/><Relationship Id="rId34" Type="http://schemas.openxmlformats.org/officeDocument/2006/relationships/font" Target="fonts/font8.fntdata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64FC8-8300-42FF-B214-DBA3EDE9A3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1AC0BB-6590-4996-9DEC-B63401AE9E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6350" y="5036820"/>
            <a:ext cx="9157970" cy="106680"/>
          </a:xfrm>
          <a:prstGeom prst="rect">
            <a:avLst/>
          </a:prstGeom>
          <a:solidFill>
            <a:srgbClr val="62BA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-22860" y="2270760"/>
            <a:ext cx="9166860" cy="289577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6350" y="5036820"/>
            <a:ext cx="9157970" cy="106680"/>
          </a:xfrm>
          <a:prstGeom prst="rect">
            <a:avLst/>
          </a:prstGeom>
          <a:solidFill>
            <a:srgbClr val="62BA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-72008" y="3369852"/>
            <a:ext cx="9324528" cy="167332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-7620" y="0"/>
            <a:ext cx="9144000" cy="5135880"/>
          </a:xfrm>
          <a:prstGeom prst="rect">
            <a:avLst/>
          </a:prstGeom>
          <a:solidFill>
            <a:srgbClr val="F3FB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6350" y="5036820"/>
            <a:ext cx="9157970" cy="106680"/>
          </a:xfrm>
          <a:prstGeom prst="rect">
            <a:avLst/>
          </a:prstGeom>
          <a:solidFill>
            <a:srgbClr val="62BA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3"/>
          <p:cNvGrpSpPr/>
          <p:nvPr userDrawn="1"/>
        </p:nvGrpSpPr>
        <p:grpSpPr>
          <a:xfrm>
            <a:off x="-37837" y="3646488"/>
            <a:ext cx="9194537" cy="1501775"/>
            <a:chOff x="0" y="3578631"/>
            <a:chExt cx="9569574" cy="1569408"/>
          </a:xfrm>
        </p:grpSpPr>
        <p:pic>
          <p:nvPicPr>
            <p:cNvPr id="14" name="图片 1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0" y="3578631"/>
              <a:ext cx="4788024" cy="1569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图片 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 flipH="1">
              <a:off x="4781550" y="3578631"/>
              <a:ext cx="4788024" cy="1569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-7620" y="0"/>
            <a:ext cx="9144000" cy="5135880"/>
          </a:xfrm>
          <a:prstGeom prst="rect">
            <a:avLst/>
          </a:prstGeom>
          <a:solidFill>
            <a:srgbClr val="F3FB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6350" y="5036820"/>
            <a:ext cx="9157970" cy="106680"/>
          </a:xfrm>
          <a:prstGeom prst="rect">
            <a:avLst/>
          </a:prstGeom>
          <a:solidFill>
            <a:srgbClr val="62BA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3300412"/>
            <a:ext cx="9144000" cy="184308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6350" y="5036820"/>
            <a:ext cx="9157970" cy="106680"/>
          </a:xfrm>
          <a:prstGeom prst="rect">
            <a:avLst/>
          </a:prstGeom>
          <a:solidFill>
            <a:srgbClr val="62BA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08521" y="1417744"/>
            <a:ext cx="9410175" cy="374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6350" y="5036820"/>
            <a:ext cx="9157970" cy="106680"/>
          </a:xfrm>
          <a:prstGeom prst="rect">
            <a:avLst/>
          </a:prstGeom>
          <a:solidFill>
            <a:srgbClr val="62BA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-25400" y="4438649"/>
            <a:ext cx="9169400" cy="704851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6350" y="5036820"/>
            <a:ext cx="9157970" cy="106680"/>
          </a:xfrm>
          <a:prstGeom prst="rect">
            <a:avLst/>
          </a:prstGeom>
          <a:solidFill>
            <a:srgbClr val="62BA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0" y="2970620"/>
            <a:ext cx="9144000" cy="217288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6350" y="5036820"/>
            <a:ext cx="9157970" cy="106680"/>
          </a:xfrm>
          <a:prstGeom prst="rect">
            <a:avLst/>
          </a:prstGeom>
          <a:solidFill>
            <a:srgbClr val="62BA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-53666" y="3001223"/>
            <a:ext cx="9215953" cy="217311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-79573" y="3200051"/>
            <a:ext cx="9215953" cy="1974291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6350" y="5036820"/>
            <a:ext cx="9157970" cy="106680"/>
          </a:xfrm>
          <a:prstGeom prst="rect">
            <a:avLst/>
          </a:prstGeom>
          <a:solidFill>
            <a:srgbClr val="62BA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10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8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8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31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35.png"/><Relationship Id="rId6" Type="http://schemas.openxmlformats.org/officeDocument/2006/relationships/image" Target="../media/image34.jpeg"/><Relationship Id="rId5" Type="http://schemas.openxmlformats.org/officeDocument/2006/relationships/image" Target="../media/image31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9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5"/>
          <p:cNvSpPr txBox="1"/>
          <p:nvPr/>
        </p:nvSpPr>
        <p:spPr>
          <a:xfrm>
            <a:off x="0" y="915566"/>
            <a:ext cx="9144000" cy="11668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</a:pPr>
            <a:r>
              <a:rPr sz="66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肥皂泡</a:t>
            </a:r>
            <a:endParaRPr sz="66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: 圆角 18"/>
          <p:cNvSpPr/>
          <p:nvPr/>
        </p:nvSpPr>
        <p:spPr>
          <a:xfrm>
            <a:off x="522383" y="1369695"/>
            <a:ext cx="7901115" cy="2867025"/>
          </a:xfrm>
          <a:prstGeom prst="roundRect">
            <a:avLst>
              <a:gd name="adj" fmla="val 8369"/>
            </a:avLst>
          </a:prstGeom>
          <a:solidFill>
            <a:schemeClr val="bg1"/>
          </a:solidFill>
          <a:ln w="9525">
            <a:solidFill>
              <a:srgbClr val="E46C0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圆角矩形标注 35"/>
          <p:cNvSpPr/>
          <p:nvPr/>
        </p:nvSpPr>
        <p:spPr>
          <a:xfrm>
            <a:off x="6736636" y="1981200"/>
            <a:ext cx="1660604" cy="541020"/>
          </a:xfrm>
          <a:prstGeom prst="wedgeRoundRectCallout">
            <a:avLst>
              <a:gd name="adj1" fmla="val -59391"/>
              <a:gd name="adj2" fmla="val 19911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上下结构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22123" y="1454144"/>
            <a:ext cx="1210588" cy="1323439"/>
            <a:chOff x="823998" y="1396132"/>
            <a:chExt cx="1210588" cy="1323439"/>
          </a:xfrm>
        </p:grpSpPr>
        <p:grpSp>
          <p:nvGrpSpPr>
            <p:cNvPr id="59" name="组合 9"/>
            <p:cNvGrpSpPr/>
            <p:nvPr/>
          </p:nvGrpSpPr>
          <p:grpSpPr>
            <a:xfrm>
              <a:off x="922819" y="1587296"/>
              <a:ext cx="1008112" cy="1008112"/>
              <a:chOff x="1021879" y="1655876"/>
              <a:chExt cx="1008112" cy="1008112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1021879" y="1655876"/>
                <a:ext cx="1008112" cy="100811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cxnSp>
            <p:nvCxnSpPr>
              <p:cNvPr id="68" name="直接连接符 67"/>
              <p:cNvCxnSpPr/>
              <p:nvPr/>
            </p:nvCxnSpPr>
            <p:spPr>
              <a:xfrm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rot="16200000"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文本框 71"/>
            <p:cNvSpPr txBox="1"/>
            <p:nvPr/>
          </p:nvSpPr>
          <p:spPr>
            <a:xfrm>
              <a:off x="823998" y="1396132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eaLnBrk="1" hangingPunct="1"/>
              <a:r>
                <a:rPr lang="zh-CN" altLang="en-US" sz="8000">
                  <a:latin typeface="楷体" panose="02010609060101010101" pitchFamily="49" charset="-122"/>
                  <a:ea typeface="楷体" panose="02010609060101010101" pitchFamily="49" charset="-122"/>
                </a:rPr>
                <a:t>皂</a:t>
              </a:r>
              <a:endParaRPr lang="zh-CN" altLang="en-US" sz="8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90" name="图片 8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804248" y="948383"/>
            <a:ext cx="1325404" cy="426256"/>
          </a:xfrm>
          <a:prstGeom prst="rect">
            <a:avLst/>
          </a:prstGeom>
        </p:spPr>
      </p:pic>
      <p:grpSp>
        <p:nvGrpSpPr>
          <p:cNvPr id="91" name="组合 90"/>
          <p:cNvGrpSpPr/>
          <p:nvPr/>
        </p:nvGrpSpPr>
        <p:grpSpPr>
          <a:xfrm>
            <a:off x="545416" y="556461"/>
            <a:ext cx="1465056" cy="624955"/>
            <a:chOff x="666094" y="494735"/>
            <a:chExt cx="1465056" cy="624955"/>
          </a:xfrm>
        </p:grpSpPr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33562" y="494735"/>
              <a:ext cx="1123191" cy="167676"/>
            </a:xfrm>
            <a:prstGeom prst="rect">
              <a:avLst/>
            </a:prstGeom>
          </p:spPr>
        </p:pic>
        <p:sp>
          <p:nvSpPr>
            <p:cNvPr id="93" name="圆角矩形 32"/>
            <p:cNvSpPr/>
            <p:nvPr/>
          </p:nvSpPr>
          <p:spPr>
            <a:xfrm>
              <a:off x="674889" y="662161"/>
              <a:ext cx="1415054" cy="401346"/>
            </a:xfrm>
            <a:prstGeom prst="roundRect">
              <a:avLst>
                <a:gd name="adj" fmla="val 50000"/>
              </a:avLst>
            </a:prstGeom>
            <a:solidFill>
              <a:srgbClr val="E46C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圆角矩形 36"/>
            <p:cNvSpPr/>
            <p:nvPr/>
          </p:nvSpPr>
          <p:spPr>
            <a:xfrm>
              <a:off x="710851" y="695570"/>
              <a:ext cx="1342538" cy="335635"/>
            </a:xfrm>
            <a:prstGeom prst="roundRect">
              <a:avLst>
                <a:gd name="adj" fmla="val 50000"/>
              </a:avLst>
            </a:prstGeom>
            <a:solidFill>
              <a:srgbClr val="E46C0A"/>
            </a:solidFill>
            <a:ln>
              <a:solidFill>
                <a:srgbClr val="FDCB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文本框 5"/>
            <p:cNvSpPr txBox="1"/>
            <p:nvPr/>
          </p:nvSpPr>
          <p:spPr>
            <a:xfrm>
              <a:off x="914026" y="642924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会写字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66094" y="1012796"/>
              <a:ext cx="525703" cy="106894"/>
            </a:xfrm>
            <a:prstGeom prst="rect">
              <a:avLst/>
            </a:prstGeom>
          </p:spPr>
        </p:pic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441498" y="841561"/>
              <a:ext cx="689652" cy="272147"/>
            </a:xfrm>
            <a:prstGeom prst="rect">
              <a:avLst/>
            </a:prstGeom>
          </p:spPr>
        </p:pic>
      </p:grpSp>
      <p:grpSp>
        <p:nvGrpSpPr>
          <p:cNvPr id="98" name="组合 97"/>
          <p:cNvGrpSpPr/>
          <p:nvPr/>
        </p:nvGrpSpPr>
        <p:grpSpPr>
          <a:xfrm>
            <a:off x="1896079" y="1454144"/>
            <a:ext cx="1210588" cy="1323439"/>
            <a:chOff x="823998" y="1396132"/>
            <a:chExt cx="1210588" cy="1323439"/>
          </a:xfrm>
        </p:grpSpPr>
        <p:grpSp>
          <p:nvGrpSpPr>
            <p:cNvPr id="99" name="组合 9"/>
            <p:cNvGrpSpPr/>
            <p:nvPr/>
          </p:nvGrpSpPr>
          <p:grpSpPr>
            <a:xfrm>
              <a:off x="922819" y="1587296"/>
              <a:ext cx="1008112" cy="1008112"/>
              <a:chOff x="1021879" y="1655876"/>
              <a:chExt cx="1008112" cy="1008112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1021879" y="1655876"/>
                <a:ext cx="1008112" cy="100811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cxnSp>
            <p:nvCxnSpPr>
              <p:cNvPr id="102" name="直接连接符 101"/>
              <p:cNvCxnSpPr/>
              <p:nvPr/>
            </p:nvCxnSpPr>
            <p:spPr>
              <a:xfrm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rot="16200000"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0" name="文本框 99"/>
            <p:cNvSpPr txBox="1"/>
            <p:nvPr/>
          </p:nvSpPr>
          <p:spPr>
            <a:xfrm>
              <a:off x="823998" y="1396132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hangingPunct="1"/>
              <a:r>
                <a:rPr lang="zh-CN" altLang="en-US" sz="8000">
                  <a:latin typeface="楷体" panose="02010609060101010101" pitchFamily="49" charset="-122"/>
                  <a:ea typeface="楷体" panose="02010609060101010101" pitchFamily="49" charset="-122"/>
                </a:rPr>
                <a:t>悠</a:t>
              </a:r>
              <a:endParaRPr lang="zh-CN" altLang="en-US" sz="8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3070035" y="1454144"/>
            <a:ext cx="1210588" cy="1323439"/>
            <a:chOff x="823998" y="1396132"/>
            <a:chExt cx="1210588" cy="1323439"/>
          </a:xfrm>
        </p:grpSpPr>
        <p:grpSp>
          <p:nvGrpSpPr>
            <p:cNvPr id="105" name="组合 9"/>
            <p:cNvGrpSpPr/>
            <p:nvPr/>
          </p:nvGrpSpPr>
          <p:grpSpPr>
            <a:xfrm>
              <a:off x="922819" y="1587296"/>
              <a:ext cx="1008112" cy="1008112"/>
              <a:chOff x="1021879" y="1655876"/>
              <a:chExt cx="1008112" cy="1008112"/>
            </a:xfrm>
          </p:grpSpPr>
          <p:sp>
            <p:nvSpPr>
              <p:cNvPr id="107" name="矩形 106"/>
              <p:cNvSpPr/>
              <p:nvPr/>
            </p:nvSpPr>
            <p:spPr>
              <a:xfrm>
                <a:off x="1021879" y="1655876"/>
                <a:ext cx="1008112" cy="100811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cxnSp>
            <p:nvCxnSpPr>
              <p:cNvPr id="108" name="直接连接符 107"/>
              <p:cNvCxnSpPr/>
              <p:nvPr/>
            </p:nvCxnSpPr>
            <p:spPr>
              <a:xfrm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 rot="16200000"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6" name="文本框 105"/>
            <p:cNvSpPr txBox="1"/>
            <p:nvPr/>
          </p:nvSpPr>
          <p:spPr>
            <a:xfrm>
              <a:off x="823998" y="1396132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hangingPunct="1"/>
              <a:r>
                <a:rPr lang="zh-CN" altLang="en-US" sz="8000">
                  <a:latin typeface="楷体" panose="02010609060101010101" pitchFamily="49" charset="-122"/>
                  <a:ea typeface="楷体" panose="02010609060101010101" pitchFamily="49" charset="-122"/>
                </a:rPr>
                <a:t>若</a:t>
              </a:r>
              <a:endParaRPr lang="zh-CN" altLang="en-US" sz="8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4243991" y="1454144"/>
            <a:ext cx="1210588" cy="1323439"/>
            <a:chOff x="823998" y="1396132"/>
            <a:chExt cx="1210588" cy="1323439"/>
          </a:xfrm>
        </p:grpSpPr>
        <p:grpSp>
          <p:nvGrpSpPr>
            <p:cNvPr id="111" name="组合 9"/>
            <p:cNvGrpSpPr/>
            <p:nvPr/>
          </p:nvGrpSpPr>
          <p:grpSpPr>
            <a:xfrm>
              <a:off x="922819" y="1587296"/>
              <a:ext cx="1008112" cy="1008112"/>
              <a:chOff x="1021879" y="1655876"/>
              <a:chExt cx="1008112" cy="1008112"/>
            </a:xfrm>
          </p:grpSpPr>
          <p:sp>
            <p:nvSpPr>
              <p:cNvPr id="113" name="矩形 112"/>
              <p:cNvSpPr/>
              <p:nvPr/>
            </p:nvSpPr>
            <p:spPr>
              <a:xfrm>
                <a:off x="1021879" y="1655876"/>
                <a:ext cx="1008112" cy="100811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cxnSp>
            <p:nvCxnSpPr>
              <p:cNvPr id="114" name="直接连接符 113"/>
              <p:cNvCxnSpPr/>
              <p:nvPr/>
            </p:nvCxnSpPr>
            <p:spPr>
              <a:xfrm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/>
              <p:nvPr/>
            </p:nvCxnSpPr>
            <p:spPr>
              <a:xfrm rot="16200000"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2" name="文本框 111"/>
            <p:cNvSpPr txBox="1"/>
            <p:nvPr/>
          </p:nvSpPr>
          <p:spPr>
            <a:xfrm>
              <a:off x="823998" y="1396132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hangingPunct="1"/>
              <a:r>
                <a:rPr lang="zh-CN" altLang="en-US" sz="8000">
                  <a:latin typeface="楷体" panose="02010609060101010101" pitchFamily="49" charset="-122"/>
                  <a:ea typeface="楷体" panose="02010609060101010101" pitchFamily="49" charset="-122"/>
                </a:rPr>
                <a:t>婴</a:t>
              </a:r>
              <a:endParaRPr lang="zh-CN" altLang="en-US" sz="8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5417948" y="1454144"/>
            <a:ext cx="1210588" cy="1323439"/>
            <a:chOff x="823998" y="1396132"/>
            <a:chExt cx="1210588" cy="1323439"/>
          </a:xfrm>
        </p:grpSpPr>
        <p:grpSp>
          <p:nvGrpSpPr>
            <p:cNvPr id="117" name="组合 9"/>
            <p:cNvGrpSpPr/>
            <p:nvPr/>
          </p:nvGrpSpPr>
          <p:grpSpPr>
            <a:xfrm>
              <a:off x="922819" y="1587296"/>
              <a:ext cx="1008112" cy="1008112"/>
              <a:chOff x="1021879" y="1655876"/>
              <a:chExt cx="1008112" cy="1008112"/>
            </a:xfrm>
          </p:grpSpPr>
          <p:sp>
            <p:nvSpPr>
              <p:cNvPr id="119" name="矩形 118"/>
              <p:cNvSpPr/>
              <p:nvPr/>
            </p:nvSpPr>
            <p:spPr>
              <a:xfrm>
                <a:off x="1021879" y="1655876"/>
                <a:ext cx="1008112" cy="100811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cxnSp>
            <p:nvCxnSpPr>
              <p:cNvPr id="120" name="直接连接符 119"/>
              <p:cNvCxnSpPr/>
              <p:nvPr/>
            </p:nvCxnSpPr>
            <p:spPr>
              <a:xfrm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/>
              <p:nvPr/>
            </p:nvCxnSpPr>
            <p:spPr>
              <a:xfrm rot="16200000"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8" name="文本框 117"/>
            <p:cNvSpPr txBox="1"/>
            <p:nvPr/>
          </p:nvSpPr>
          <p:spPr>
            <a:xfrm>
              <a:off x="823998" y="1396132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hangingPunct="1"/>
              <a:r>
                <a:rPr lang="zh-CN" altLang="en-US" sz="8000">
                  <a:latin typeface="楷体" panose="02010609060101010101" pitchFamily="49" charset="-122"/>
                  <a:ea typeface="楷体" panose="02010609060101010101" pitchFamily="49" charset="-122"/>
                </a:rPr>
                <a:t>希</a:t>
              </a:r>
              <a:endParaRPr lang="zh-CN" altLang="en-US" sz="8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709698" y="2710582"/>
            <a:ext cx="1210588" cy="1323439"/>
            <a:chOff x="823998" y="1396132"/>
            <a:chExt cx="1210588" cy="1323439"/>
          </a:xfrm>
        </p:grpSpPr>
        <p:grpSp>
          <p:nvGrpSpPr>
            <p:cNvPr id="123" name="组合 9"/>
            <p:cNvGrpSpPr/>
            <p:nvPr/>
          </p:nvGrpSpPr>
          <p:grpSpPr>
            <a:xfrm>
              <a:off x="922819" y="1587296"/>
              <a:ext cx="1008112" cy="1008112"/>
              <a:chOff x="1021879" y="1655876"/>
              <a:chExt cx="1008112" cy="1008112"/>
            </a:xfrm>
          </p:grpSpPr>
          <p:sp>
            <p:nvSpPr>
              <p:cNvPr id="125" name="矩形 124"/>
              <p:cNvSpPr/>
              <p:nvPr/>
            </p:nvSpPr>
            <p:spPr>
              <a:xfrm>
                <a:off x="1021879" y="1655876"/>
                <a:ext cx="1008112" cy="100811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7933C"/>
                  </a:solidFill>
                </a:endParaRPr>
              </a:p>
            </p:txBody>
          </p:sp>
          <p:cxnSp>
            <p:nvCxnSpPr>
              <p:cNvPr id="126" name="直接连接符 125"/>
              <p:cNvCxnSpPr/>
              <p:nvPr/>
            </p:nvCxnSpPr>
            <p:spPr>
              <a:xfrm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/>
              <p:cNvCxnSpPr/>
              <p:nvPr/>
            </p:nvCxnSpPr>
            <p:spPr>
              <a:xfrm rot="16200000"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4" name="文本框 123"/>
            <p:cNvSpPr txBox="1"/>
            <p:nvPr/>
          </p:nvSpPr>
          <p:spPr>
            <a:xfrm>
              <a:off x="823998" y="1396132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hangingPunct="1"/>
              <a:r>
                <a:rPr lang="zh-CN" altLang="en-US" sz="8000">
                  <a:solidFill>
                    <a:srgbClr val="77933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廊</a:t>
              </a:r>
              <a:endParaRPr lang="zh-CN" altLang="en-US" sz="8000">
                <a:solidFill>
                  <a:srgbClr val="77933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1883654" y="2710582"/>
            <a:ext cx="1210588" cy="1323439"/>
            <a:chOff x="823998" y="1396132"/>
            <a:chExt cx="1210588" cy="1323439"/>
          </a:xfrm>
        </p:grpSpPr>
        <p:grpSp>
          <p:nvGrpSpPr>
            <p:cNvPr id="129" name="组合 9"/>
            <p:cNvGrpSpPr/>
            <p:nvPr/>
          </p:nvGrpSpPr>
          <p:grpSpPr>
            <a:xfrm>
              <a:off x="922819" y="1587296"/>
              <a:ext cx="1008112" cy="1008112"/>
              <a:chOff x="1021879" y="1655876"/>
              <a:chExt cx="1008112" cy="1008112"/>
            </a:xfrm>
          </p:grpSpPr>
          <p:sp>
            <p:nvSpPr>
              <p:cNvPr id="131" name="矩形 130"/>
              <p:cNvSpPr/>
              <p:nvPr/>
            </p:nvSpPr>
            <p:spPr>
              <a:xfrm>
                <a:off x="1021879" y="1655876"/>
                <a:ext cx="1008112" cy="100811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7933C"/>
                  </a:solidFill>
                </a:endParaRPr>
              </a:p>
            </p:txBody>
          </p:sp>
          <p:cxnSp>
            <p:nvCxnSpPr>
              <p:cNvPr id="132" name="直接连接符 131"/>
              <p:cNvCxnSpPr/>
              <p:nvPr/>
            </p:nvCxnSpPr>
            <p:spPr>
              <a:xfrm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/>
            </p:nvCxnSpPr>
            <p:spPr>
              <a:xfrm rot="16200000"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0" name="文本框 129"/>
            <p:cNvSpPr txBox="1"/>
            <p:nvPr/>
          </p:nvSpPr>
          <p:spPr>
            <a:xfrm>
              <a:off x="823998" y="1396132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hangingPunct="1"/>
              <a:r>
                <a:rPr lang="zh-CN" altLang="en-US" sz="8000">
                  <a:solidFill>
                    <a:srgbClr val="77933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透</a:t>
              </a:r>
              <a:endParaRPr lang="zh-CN" altLang="en-US" sz="8000">
                <a:solidFill>
                  <a:srgbClr val="77933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2" name="圆角矩形标注 35"/>
          <p:cNvSpPr/>
          <p:nvPr/>
        </p:nvSpPr>
        <p:spPr>
          <a:xfrm>
            <a:off x="3345736" y="3284220"/>
            <a:ext cx="2158608" cy="541020"/>
          </a:xfrm>
          <a:prstGeom prst="wedgeRoundRectCallout">
            <a:avLst>
              <a:gd name="adj1" fmla="val -63521"/>
              <a:gd name="adj2" fmla="val 19911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15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: 圆角 18"/>
          <p:cNvSpPr/>
          <p:nvPr/>
        </p:nvSpPr>
        <p:spPr>
          <a:xfrm>
            <a:off x="522383" y="1369695"/>
            <a:ext cx="7901115" cy="2867025"/>
          </a:xfrm>
          <a:prstGeom prst="roundRect">
            <a:avLst>
              <a:gd name="adj" fmla="val 8369"/>
            </a:avLst>
          </a:prstGeom>
          <a:solidFill>
            <a:schemeClr val="bg1"/>
          </a:solidFill>
          <a:ln w="9525">
            <a:solidFill>
              <a:srgbClr val="E46C0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830348" y="1618382"/>
            <a:ext cx="1210588" cy="1323439"/>
            <a:chOff x="823998" y="1396132"/>
            <a:chExt cx="1210588" cy="1323439"/>
          </a:xfrm>
        </p:grpSpPr>
        <p:grpSp>
          <p:nvGrpSpPr>
            <p:cNvPr id="59" name="组合 9"/>
            <p:cNvGrpSpPr/>
            <p:nvPr/>
          </p:nvGrpSpPr>
          <p:grpSpPr>
            <a:xfrm>
              <a:off x="922819" y="1587296"/>
              <a:ext cx="1008112" cy="1008112"/>
              <a:chOff x="1021879" y="1655876"/>
              <a:chExt cx="1008112" cy="1008112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1021879" y="1655876"/>
                <a:ext cx="1008112" cy="100811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cxnSp>
            <p:nvCxnSpPr>
              <p:cNvPr id="68" name="直接连接符 67"/>
              <p:cNvCxnSpPr/>
              <p:nvPr/>
            </p:nvCxnSpPr>
            <p:spPr>
              <a:xfrm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rot="16200000"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文本框 71"/>
            <p:cNvSpPr txBox="1"/>
            <p:nvPr/>
          </p:nvSpPr>
          <p:spPr>
            <a:xfrm>
              <a:off x="823998" y="1396132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hangingPunct="1"/>
              <a:r>
                <a:rPr lang="zh-CN" altLang="en-US" sz="8000">
                  <a:latin typeface="楷体" panose="02010609060101010101" pitchFamily="49" charset="-122"/>
                  <a:ea typeface="楷体" panose="02010609060101010101" pitchFamily="49" charset="-122"/>
                </a:rPr>
                <a:t>碗</a:t>
              </a:r>
              <a:endParaRPr lang="zh-CN" altLang="en-US" sz="8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90" name="图片 8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804248" y="948383"/>
            <a:ext cx="1325404" cy="426256"/>
          </a:xfrm>
          <a:prstGeom prst="rect">
            <a:avLst/>
          </a:prstGeom>
        </p:spPr>
      </p:pic>
      <p:grpSp>
        <p:nvGrpSpPr>
          <p:cNvPr id="91" name="组合 90"/>
          <p:cNvGrpSpPr/>
          <p:nvPr/>
        </p:nvGrpSpPr>
        <p:grpSpPr>
          <a:xfrm>
            <a:off x="545416" y="556461"/>
            <a:ext cx="1465056" cy="624955"/>
            <a:chOff x="666094" y="494735"/>
            <a:chExt cx="1465056" cy="624955"/>
          </a:xfrm>
        </p:grpSpPr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33562" y="494735"/>
              <a:ext cx="1123191" cy="167676"/>
            </a:xfrm>
            <a:prstGeom prst="rect">
              <a:avLst/>
            </a:prstGeom>
          </p:spPr>
        </p:pic>
        <p:sp>
          <p:nvSpPr>
            <p:cNvPr id="93" name="圆角矩形 32"/>
            <p:cNvSpPr/>
            <p:nvPr/>
          </p:nvSpPr>
          <p:spPr>
            <a:xfrm>
              <a:off x="674889" y="662161"/>
              <a:ext cx="1415054" cy="401346"/>
            </a:xfrm>
            <a:prstGeom prst="roundRect">
              <a:avLst>
                <a:gd name="adj" fmla="val 50000"/>
              </a:avLst>
            </a:prstGeom>
            <a:solidFill>
              <a:srgbClr val="E46C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圆角矩形 36"/>
            <p:cNvSpPr/>
            <p:nvPr/>
          </p:nvSpPr>
          <p:spPr>
            <a:xfrm>
              <a:off x="710851" y="695570"/>
              <a:ext cx="1342538" cy="335635"/>
            </a:xfrm>
            <a:prstGeom prst="roundRect">
              <a:avLst>
                <a:gd name="adj" fmla="val 50000"/>
              </a:avLst>
            </a:prstGeom>
            <a:solidFill>
              <a:srgbClr val="E46C0A"/>
            </a:solidFill>
            <a:ln>
              <a:solidFill>
                <a:srgbClr val="FDCB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文本框 5"/>
            <p:cNvSpPr txBox="1"/>
            <p:nvPr/>
          </p:nvSpPr>
          <p:spPr>
            <a:xfrm>
              <a:off x="914026" y="642924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会写字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66094" y="1012796"/>
              <a:ext cx="525703" cy="106894"/>
            </a:xfrm>
            <a:prstGeom prst="rect">
              <a:avLst/>
            </a:prstGeom>
          </p:spPr>
        </p:pic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441498" y="841561"/>
              <a:ext cx="689652" cy="272147"/>
            </a:xfrm>
            <a:prstGeom prst="rect">
              <a:avLst/>
            </a:prstGeom>
          </p:spPr>
        </p:pic>
      </p:grpSp>
      <p:grpSp>
        <p:nvGrpSpPr>
          <p:cNvPr id="98" name="组合 97"/>
          <p:cNvGrpSpPr/>
          <p:nvPr/>
        </p:nvGrpSpPr>
        <p:grpSpPr>
          <a:xfrm>
            <a:off x="2051277" y="1618382"/>
            <a:ext cx="1210588" cy="1323439"/>
            <a:chOff x="823998" y="1396132"/>
            <a:chExt cx="1210588" cy="1323439"/>
          </a:xfrm>
        </p:grpSpPr>
        <p:grpSp>
          <p:nvGrpSpPr>
            <p:cNvPr id="99" name="组合 9"/>
            <p:cNvGrpSpPr/>
            <p:nvPr/>
          </p:nvGrpSpPr>
          <p:grpSpPr>
            <a:xfrm>
              <a:off x="922819" y="1587296"/>
              <a:ext cx="1008112" cy="1008112"/>
              <a:chOff x="1021879" y="1655876"/>
              <a:chExt cx="1008112" cy="1008112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1021879" y="1655876"/>
                <a:ext cx="1008112" cy="100811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cxnSp>
            <p:nvCxnSpPr>
              <p:cNvPr id="102" name="直接连接符 101"/>
              <p:cNvCxnSpPr/>
              <p:nvPr/>
            </p:nvCxnSpPr>
            <p:spPr>
              <a:xfrm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rot="16200000"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0" name="文本框 99"/>
            <p:cNvSpPr txBox="1"/>
            <p:nvPr/>
          </p:nvSpPr>
          <p:spPr>
            <a:xfrm>
              <a:off x="823998" y="1396132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hangingPunct="1"/>
              <a:r>
                <a:rPr lang="zh-CN" altLang="en-US" sz="8000">
                  <a:latin typeface="楷体" panose="02010609060101010101" pitchFamily="49" charset="-122"/>
                  <a:ea typeface="楷体" panose="02010609060101010101" pitchFamily="49" charset="-122"/>
                </a:rPr>
                <a:t>娇</a:t>
              </a:r>
              <a:endParaRPr lang="zh-CN" altLang="en-US" sz="8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3272206" y="1618382"/>
            <a:ext cx="1210588" cy="1323439"/>
            <a:chOff x="823998" y="1396132"/>
            <a:chExt cx="1210588" cy="1323439"/>
          </a:xfrm>
        </p:grpSpPr>
        <p:grpSp>
          <p:nvGrpSpPr>
            <p:cNvPr id="105" name="组合 9"/>
            <p:cNvGrpSpPr/>
            <p:nvPr/>
          </p:nvGrpSpPr>
          <p:grpSpPr>
            <a:xfrm>
              <a:off x="922819" y="1587296"/>
              <a:ext cx="1008112" cy="1008112"/>
              <a:chOff x="1021879" y="1655876"/>
              <a:chExt cx="1008112" cy="1008112"/>
            </a:xfrm>
          </p:grpSpPr>
          <p:sp>
            <p:nvSpPr>
              <p:cNvPr id="107" name="矩形 106"/>
              <p:cNvSpPr/>
              <p:nvPr/>
            </p:nvSpPr>
            <p:spPr>
              <a:xfrm>
                <a:off x="1021879" y="1655876"/>
                <a:ext cx="1008112" cy="100811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cxnSp>
            <p:nvCxnSpPr>
              <p:cNvPr id="108" name="直接连接符 107"/>
              <p:cNvCxnSpPr/>
              <p:nvPr/>
            </p:nvCxnSpPr>
            <p:spPr>
              <a:xfrm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 rot="16200000"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6" name="文本框 105"/>
            <p:cNvSpPr txBox="1"/>
            <p:nvPr/>
          </p:nvSpPr>
          <p:spPr>
            <a:xfrm>
              <a:off x="823998" y="1396132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hangingPunct="1"/>
              <a:r>
                <a:rPr lang="zh-CN" altLang="en-US" sz="8000">
                  <a:latin typeface="楷体" panose="02010609060101010101" pitchFamily="49" charset="-122"/>
                  <a:ea typeface="楷体" panose="02010609060101010101" pitchFamily="49" charset="-122"/>
                </a:rPr>
                <a:t>扯</a:t>
              </a:r>
              <a:endParaRPr lang="zh-CN" altLang="en-US" sz="8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4493135" y="1618382"/>
            <a:ext cx="1210588" cy="1323439"/>
            <a:chOff x="823998" y="1396132"/>
            <a:chExt cx="1210588" cy="1323439"/>
          </a:xfrm>
        </p:grpSpPr>
        <p:grpSp>
          <p:nvGrpSpPr>
            <p:cNvPr id="111" name="组合 9"/>
            <p:cNvGrpSpPr/>
            <p:nvPr/>
          </p:nvGrpSpPr>
          <p:grpSpPr>
            <a:xfrm>
              <a:off x="922819" y="1587296"/>
              <a:ext cx="1008112" cy="1008112"/>
              <a:chOff x="1021879" y="1655876"/>
              <a:chExt cx="1008112" cy="1008112"/>
            </a:xfrm>
          </p:grpSpPr>
          <p:sp>
            <p:nvSpPr>
              <p:cNvPr id="113" name="矩形 112"/>
              <p:cNvSpPr/>
              <p:nvPr/>
            </p:nvSpPr>
            <p:spPr>
              <a:xfrm>
                <a:off x="1021879" y="1655876"/>
                <a:ext cx="1008112" cy="100811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cxnSp>
            <p:nvCxnSpPr>
              <p:cNvPr id="114" name="直接连接符 113"/>
              <p:cNvCxnSpPr/>
              <p:nvPr/>
            </p:nvCxnSpPr>
            <p:spPr>
              <a:xfrm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/>
              <p:nvPr/>
            </p:nvCxnSpPr>
            <p:spPr>
              <a:xfrm rot="16200000"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2" name="文本框 111"/>
            <p:cNvSpPr txBox="1"/>
            <p:nvPr/>
          </p:nvSpPr>
          <p:spPr>
            <a:xfrm>
              <a:off x="823998" y="1396132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hangingPunct="1"/>
              <a:r>
                <a:rPr lang="zh-CN" altLang="en-US" sz="8000">
                  <a:latin typeface="楷体" panose="02010609060101010101" pitchFamily="49" charset="-122"/>
                  <a:ea typeface="楷体" panose="02010609060101010101" pitchFamily="49" charset="-122"/>
                </a:rPr>
                <a:t>仰</a:t>
              </a:r>
              <a:endParaRPr lang="zh-CN" altLang="en-US" sz="8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5714064" y="1618382"/>
            <a:ext cx="1210588" cy="1323439"/>
            <a:chOff x="823998" y="1396132"/>
            <a:chExt cx="1210588" cy="1323439"/>
          </a:xfrm>
        </p:grpSpPr>
        <p:grpSp>
          <p:nvGrpSpPr>
            <p:cNvPr id="117" name="组合 9"/>
            <p:cNvGrpSpPr/>
            <p:nvPr/>
          </p:nvGrpSpPr>
          <p:grpSpPr>
            <a:xfrm>
              <a:off x="922819" y="1587296"/>
              <a:ext cx="1008112" cy="1008112"/>
              <a:chOff x="1021879" y="1655876"/>
              <a:chExt cx="1008112" cy="1008112"/>
            </a:xfrm>
          </p:grpSpPr>
          <p:sp>
            <p:nvSpPr>
              <p:cNvPr id="119" name="矩形 118"/>
              <p:cNvSpPr/>
              <p:nvPr/>
            </p:nvSpPr>
            <p:spPr>
              <a:xfrm>
                <a:off x="1021879" y="1655876"/>
                <a:ext cx="1008112" cy="100811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cxnSp>
            <p:nvCxnSpPr>
              <p:cNvPr id="120" name="直接连接符 119"/>
              <p:cNvCxnSpPr/>
              <p:nvPr/>
            </p:nvCxnSpPr>
            <p:spPr>
              <a:xfrm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/>
              <p:nvPr/>
            </p:nvCxnSpPr>
            <p:spPr>
              <a:xfrm rot="16200000"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8" name="文本框 117"/>
            <p:cNvSpPr txBox="1"/>
            <p:nvPr/>
          </p:nvSpPr>
          <p:spPr>
            <a:xfrm>
              <a:off x="823998" y="1396132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hangingPunct="1"/>
              <a:r>
                <a:rPr lang="zh-CN" altLang="en-US" sz="8000">
                  <a:solidFill>
                    <a:srgbClr val="77933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剩</a:t>
              </a:r>
              <a:endParaRPr lang="zh-CN" altLang="en-US" sz="8000">
                <a:solidFill>
                  <a:srgbClr val="77933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2" name="圆角矩形标注 35"/>
          <p:cNvSpPr/>
          <p:nvPr/>
        </p:nvSpPr>
        <p:spPr>
          <a:xfrm>
            <a:off x="2167419" y="3239734"/>
            <a:ext cx="1690206" cy="541020"/>
          </a:xfrm>
          <a:prstGeom prst="wedgeRoundRectCallout">
            <a:avLst>
              <a:gd name="adj1" fmla="val 21010"/>
              <a:gd name="adj2" fmla="val -10156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左窄右宽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2" name="组合 191"/>
          <p:cNvGrpSpPr/>
          <p:nvPr/>
        </p:nvGrpSpPr>
        <p:grpSpPr>
          <a:xfrm>
            <a:off x="6934992" y="1618382"/>
            <a:ext cx="1210588" cy="1323439"/>
            <a:chOff x="823998" y="1396132"/>
            <a:chExt cx="1210588" cy="1323439"/>
          </a:xfrm>
        </p:grpSpPr>
        <p:grpSp>
          <p:nvGrpSpPr>
            <p:cNvPr id="193" name="组合 9"/>
            <p:cNvGrpSpPr/>
            <p:nvPr/>
          </p:nvGrpSpPr>
          <p:grpSpPr>
            <a:xfrm>
              <a:off x="922819" y="1587296"/>
              <a:ext cx="1008112" cy="1008112"/>
              <a:chOff x="1021879" y="1655876"/>
              <a:chExt cx="1008112" cy="1008112"/>
            </a:xfrm>
          </p:grpSpPr>
          <p:sp>
            <p:nvSpPr>
              <p:cNvPr id="195" name="矩形 194"/>
              <p:cNvSpPr/>
              <p:nvPr/>
            </p:nvSpPr>
            <p:spPr>
              <a:xfrm>
                <a:off x="1021879" y="1655876"/>
                <a:ext cx="1008112" cy="100811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cxnSp>
            <p:nvCxnSpPr>
              <p:cNvPr id="196" name="直接连接符 195"/>
              <p:cNvCxnSpPr/>
              <p:nvPr/>
            </p:nvCxnSpPr>
            <p:spPr>
              <a:xfrm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接连接符 196"/>
              <p:cNvCxnSpPr/>
              <p:nvPr/>
            </p:nvCxnSpPr>
            <p:spPr>
              <a:xfrm rot="16200000" flipH="1">
                <a:off x="1525935" y="1655932"/>
                <a:ext cx="0" cy="100800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4" name="文本框 193"/>
            <p:cNvSpPr txBox="1"/>
            <p:nvPr/>
          </p:nvSpPr>
          <p:spPr>
            <a:xfrm>
              <a:off x="823998" y="1396132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eaLnBrk="1" hangingPunct="1"/>
              <a:r>
                <a:rPr lang="zh-CN" altLang="en-US" sz="8000">
                  <a:solidFill>
                    <a:srgbClr val="E46C0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串</a:t>
              </a:r>
              <a:endParaRPr lang="zh-CN" altLang="en-US" sz="8000">
                <a:solidFill>
                  <a:srgbClr val="E46C0A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8" name="圆角矩形标注 35"/>
          <p:cNvSpPr/>
          <p:nvPr/>
        </p:nvSpPr>
        <p:spPr>
          <a:xfrm>
            <a:off x="5034444" y="3239734"/>
            <a:ext cx="1690206" cy="541020"/>
          </a:xfrm>
          <a:prstGeom prst="wedgeRoundRectCallout">
            <a:avLst>
              <a:gd name="adj1" fmla="val 21010"/>
              <a:gd name="adj2" fmla="val -10156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左宽右窄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9" name="圆角矩形标注 35"/>
          <p:cNvSpPr/>
          <p:nvPr/>
        </p:nvSpPr>
        <p:spPr>
          <a:xfrm>
            <a:off x="6796782" y="3239734"/>
            <a:ext cx="1348798" cy="541020"/>
          </a:xfrm>
          <a:prstGeom prst="wedgeRoundRectCallout">
            <a:avLst>
              <a:gd name="adj1" fmla="val 21010"/>
              <a:gd name="adj2" fmla="val -101568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独体字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 animBg="1"/>
      <p:bldP spid="198" grpId="0" animBg="1"/>
      <p:bldP spid="19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: 圆角 18"/>
          <p:cNvSpPr/>
          <p:nvPr/>
        </p:nvSpPr>
        <p:spPr>
          <a:xfrm>
            <a:off x="522383" y="1369695"/>
            <a:ext cx="7901115" cy="2867025"/>
          </a:xfrm>
          <a:prstGeom prst="roundRect">
            <a:avLst>
              <a:gd name="adj" fmla="val 8369"/>
            </a:avLst>
          </a:prstGeom>
          <a:solidFill>
            <a:schemeClr val="bg1"/>
          </a:solidFill>
          <a:ln w="9525">
            <a:solidFill>
              <a:srgbClr val="E46C0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9"/>
          <p:cNvGrpSpPr/>
          <p:nvPr/>
        </p:nvGrpSpPr>
        <p:grpSpPr>
          <a:xfrm>
            <a:off x="770419" y="1692071"/>
            <a:ext cx="1008112" cy="1008112"/>
            <a:chOff x="1021879" y="1655876"/>
            <a:chExt cx="1008112" cy="1008112"/>
          </a:xfrm>
        </p:grpSpPr>
        <p:sp>
          <p:nvSpPr>
            <p:cNvPr id="57" name="矩形 56"/>
            <p:cNvSpPr/>
            <p:nvPr/>
          </p:nvSpPr>
          <p:spPr>
            <a:xfrm>
              <a:off x="1021879" y="1655876"/>
              <a:ext cx="1008112" cy="100811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8" name="直接连接符 57"/>
            <p:cNvCxnSpPr/>
            <p:nvPr/>
          </p:nvCxnSpPr>
          <p:spPr>
            <a:xfrm flipH="1">
              <a:off x="1525935" y="1655932"/>
              <a:ext cx="0" cy="100800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16200000" flipH="1">
              <a:off x="1525935" y="1655932"/>
              <a:ext cx="0" cy="100800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圆角矩形标注 35"/>
          <p:cNvSpPr/>
          <p:nvPr/>
        </p:nvSpPr>
        <p:spPr>
          <a:xfrm>
            <a:off x="2297416" y="1626864"/>
            <a:ext cx="5870186" cy="1278261"/>
          </a:xfrm>
          <a:prstGeom prst="wedgeRoundRectCallout">
            <a:avLst>
              <a:gd name="adj1" fmla="val -56935"/>
              <a:gd name="adj2" fmla="val -1527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广字头写得舒展</a:t>
            </a:r>
            <a:r>
              <a:rPr lang="en-US" altLang="zh-CN" sz="2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,“</a:t>
            </a:r>
            <a:r>
              <a:rPr lang="zh-CN" altLang="en-US" sz="2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郎”的左右两边写得紧凑，“阝”的横撇弯钩书写要连贯，最后一笔长竖要写得舒展。</a:t>
            </a:r>
            <a:endParaRPr lang="zh-CN" altLang="en-US" sz="2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71598" y="1500907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廊</a:t>
            </a:r>
            <a:endParaRPr lang="zh-CN" altLang="en-US" sz="8000">
              <a:solidFill>
                <a:schemeClr val="accent3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圆角矩形标注 49"/>
          <p:cNvSpPr/>
          <p:nvPr/>
        </p:nvSpPr>
        <p:spPr>
          <a:xfrm>
            <a:off x="2297416" y="3048807"/>
            <a:ext cx="5870186" cy="1004242"/>
          </a:xfrm>
          <a:prstGeom prst="wedgeRoundRectCallout">
            <a:avLst>
              <a:gd name="adj1" fmla="val -57467"/>
              <a:gd name="adj2" fmla="val -23304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石字旁在竖中线左边，要写得稍窄，“宛”宝盖头下面部分要写紧凑，左右两边相呼应。</a:t>
            </a:r>
            <a:endParaRPr lang="zh-CN" altLang="en-US" sz="2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545416" y="556461"/>
            <a:ext cx="1465056" cy="624955"/>
            <a:chOff x="666094" y="494735"/>
            <a:chExt cx="1465056" cy="624955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3562" y="494735"/>
              <a:ext cx="1123191" cy="167676"/>
            </a:xfrm>
            <a:prstGeom prst="rect">
              <a:avLst/>
            </a:prstGeom>
          </p:spPr>
        </p:pic>
        <p:sp>
          <p:nvSpPr>
            <p:cNvPr id="82" name="圆角矩形 32"/>
            <p:cNvSpPr/>
            <p:nvPr/>
          </p:nvSpPr>
          <p:spPr>
            <a:xfrm>
              <a:off x="674889" y="662161"/>
              <a:ext cx="1415054" cy="401346"/>
            </a:xfrm>
            <a:prstGeom prst="roundRect">
              <a:avLst>
                <a:gd name="adj" fmla="val 50000"/>
              </a:avLst>
            </a:prstGeom>
            <a:solidFill>
              <a:srgbClr val="E46C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圆角矩形 36"/>
            <p:cNvSpPr/>
            <p:nvPr/>
          </p:nvSpPr>
          <p:spPr>
            <a:xfrm>
              <a:off x="710851" y="695570"/>
              <a:ext cx="1342538" cy="335635"/>
            </a:xfrm>
            <a:prstGeom prst="roundRect">
              <a:avLst>
                <a:gd name="adj" fmla="val 50000"/>
              </a:avLst>
            </a:prstGeom>
            <a:solidFill>
              <a:srgbClr val="E46C0A"/>
            </a:solidFill>
            <a:ln>
              <a:solidFill>
                <a:srgbClr val="FDCB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5"/>
            <p:cNvSpPr txBox="1"/>
            <p:nvPr/>
          </p:nvSpPr>
          <p:spPr>
            <a:xfrm>
              <a:off x="785786" y="64292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写字指导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66094" y="1012796"/>
              <a:ext cx="525703" cy="106894"/>
            </a:xfrm>
            <a:prstGeom prst="rect">
              <a:avLst/>
            </a:prstGeom>
          </p:spPr>
        </p:pic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441498" y="841561"/>
              <a:ext cx="689652" cy="272147"/>
            </a:xfrm>
            <a:prstGeom prst="rect">
              <a:avLst/>
            </a:prstGeom>
          </p:spPr>
        </p:pic>
      </p:grpSp>
      <p:pic>
        <p:nvPicPr>
          <p:cNvPr id="87" name="图片 86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804248" y="948383"/>
            <a:ext cx="1325404" cy="426256"/>
          </a:xfrm>
          <a:prstGeom prst="rect">
            <a:avLst/>
          </a:prstGeom>
        </p:spPr>
      </p:pic>
      <p:grpSp>
        <p:nvGrpSpPr>
          <p:cNvPr id="89" name="组合 9"/>
          <p:cNvGrpSpPr/>
          <p:nvPr/>
        </p:nvGrpSpPr>
        <p:grpSpPr>
          <a:xfrm>
            <a:off x="770419" y="3025571"/>
            <a:ext cx="1008112" cy="1008112"/>
            <a:chOff x="1021879" y="1655876"/>
            <a:chExt cx="1008112" cy="1008112"/>
          </a:xfrm>
        </p:grpSpPr>
        <p:sp>
          <p:nvSpPr>
            <p:cNvPr id="134" name="矩形 133"/>
            <p:cNvSpPr/>
            <p:nvPr/>
          </p:nvSpPr>
          <p:spPr>
            <a:xfrm>
              <a:off x="1021879" y="1655876"/>
              <a:ext cx="1008112" cy="100811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5" name="直接连接符 134"/>
            <p:cNvCxnSpPr/>
            <p:nvPr/>
          </p:nvCxnSpPr>
          <p:spPr>
            <a:xfrm flipH="1">
              <a:off x="1525935" y="1655932"/>
              <a:ext cx="0" cy="100800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 rot="16200000" flipH="1">
              <a:off x="1525935" y="1655932"/>
              <a:ext cx="0" cy="100800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7" name="文本框 136"/>
          <p:cNvSpPr txBox="1"/>
          <p:nvPr/>
        </p:nvSpPr>
        <p:spPr>
          <a:xfrm>
            <a:off x="671598" y="2796307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碗</a:t>
            </a:r>
            <a:endParaRPr lang="zh-CN" altLang="en-US" sz="8000">
              <a:solidFill>
                <a:schemeClr val="accent3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7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: 圆角 18"/>
          <p:cNvSpPr/>
          <p:nvPr/>
        </p:nvSpPr>
        <p:spPr>
          <a:xfrm>
            <a:off x="522383" y="1369695"/>
            <a:ext cx="7901115" cy="2867025"/>
          </a:xfrm>
          <a:prstGeom prst="roundRect">
            <a:avLst>
              <a:gd name="adj" fmla="val 8369"/>
            </a:avLst>
          </a:prstGeom>
          <a:solidFill>
            <a:schemeClr val="bg1"/>
          </a:solidFill>
          <a:ln w="9525">
            <a:solidFill>
              <a:srgbClr val="E46C0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9"/>
          <p:cNvGrpSpPr/>
          <p:nvPr/>
        </p:nvGrpSpPr>
        <p:grpSpPr>
          <a:xfrm>
            <a:off x="770419" y="1692071"/>
            <a:ext cx="1008112" cy="1008112"/>
            <a:chOff x="1021879" y="1655876"/>
            <a:chExt cx="1008112" cy="1008112"/>
          </a:xfrm>
        </p:grpSpPr>
        <p:sp>
          <p:nvSpPr>
            <p:cNvPr id="57" name="矩形 56"/>
            <p:cNvSpPr/>
            <p:nvPr/>
          </p:nvSpPr>
          <p:spPr>
            <a:xfrm>
              <a:off x="1021879" y="1655876"/>
              <a:ext cx="1008112" cy="100811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8" name="直接连接符 57"/>
            <p:cNvCxnSpPr/>
            <p:nvPr/>
          </p:nvCxnSpPr>
          <p:spPr>
            <a:xfrm flipH="1">
              <a:off x="1525935" y="1655932"/>
              <a:ext cx="0" cy="100800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16200000" flipH="1">
              <a:off x="1525935" y="1655932"/>
              <a:ext cx="0" cy="100800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圆角矩形标注 35"/>
          <p:cNvSpPr/>
          <p:nvPr/>
        </p:nvSpPr>
        <p:spPr>
          <a:xfrm>
            <a:off x="2297416" y="1659265"/>
            <a:ext cx="5870186" cy="1144905"/>
          </a:xfrm>
          <a:prstGeom prst="wedgeRoundRectCallout">
            <a:avLst>
              <a:gd name="adj1" fmla="val -56935"/>
              <a:gd name="adj2" fmla="val -15279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“秀”的禾字头要写得宽而扁。写“辶”的时候，注意捺为平捺，托住里面的“秀”字。</a:t>
            </a:r>
            <a:endParaRPr lang="zh-CN" altLang="en-US" sz="2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71598" y="1500907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透</a:t>
            </a:r>
            <a:endParaRPr lang="zh-CN" altLang="en-US" sz="8000">
              <a:solidFill>
                <a:schemeClr val="accent3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545416" y="556461"/>
            <a:ext cx="1465056" cy="624955"/>
            <a:chOff x="666094" y="494735"/>
            <a:chExt cx="1465056" cy="624955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3562" y="494735"/>
              <a:ext cx="1123191" cy="167676"/>
            </a:xfrm>
            <a:prstGeom prst="rect">
              <a:avLst/>
            </a:prstGeom>
          </p:spPr>
        </p:pic>
        <p:sp>
          <p:nvSpPr>
            <p:cNvPr id="82" name="圆角矩形 32"/>
            <p:cNvSpPr/>
            <p:nvPr/>
          </p:nvSpPr>
          <p:spPr>
            <a:xfrm>
              <a:off x="674889" y="662161"/>
              <a:ext cx="1415054" cy="401346"/>
            </a:xfrm>
            <a:prstGeom prst="roundRect">
              <a:avLst>
                <a:gd name="adj" fmla="val 50000"/>
              </a:avLst>
            </a:prstGeom>
            <a:solidFill>
              <a:srgbClr val="E46C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圆角矩形 36"/>
            <p:cNvSpPr/>
            <p:nvPr/>
          </p:nvSpPr>
          <p:spPr>
            <a:xfrm>
              <a:off x="710851" y="695570"/>
              <a:ext cx="1342538" cy="335635"/>
            </a:xfrm>
            <a:prstGeom prst="roundRect">
              <a:avLst>
                <a:gd name="adj" fmla="val 50000"/>
              </a:avLst>
            </a:prstGeom>
            <a:solidFill>
              <a:srgbClr val="E46C0A"/>
            </a:solidFill>
            <a:ln>
              <a:solidFill>
                <a:srgbClr val="FDCB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5"/>
            <p:cNvSpPr txBox="1"/>
            <p:nvPr/>
          </p:nvSpPr>
          <p:spPr>
            <a:xfrm>
              <a:off x="785786" y="64292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写字指导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66094" y="1012796"/>
              <a:ext cx="525703" cy="106894"/>
            </a:xfrm>
            <a:prstGeom prst="rect">
              <a:avLst/>
            </a:prstGeom>
          </p:spPr>
        </p:pic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441498" y="841561"/>
              <a:ext cx="689652" cy="272147"/>
            </a:xfrm>
            <a:prstGeom prst="rect">
              <a:avLst/>
            </a:prstGeom>
          </p:spPr>
        </p:pic>
      </p:grpSp>
      <p:pic>
        <p:nvPicPr>
          <p:cNvPr id="87" name="图片 86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804248" y="948383"/>
            <a:ext cx="1325404" cy="426256"/>
          </a:xfrm>
          <a:prstGeom prst="rect">
            <a:avLst/>
          </a:prstGeom>
        </p:spPr>
      </p:pic>
      <p:grpSp>
        <p:nvGrpSpPr>
          <p:cNvPr id="89" name="组合 9"/>
          <p:cNvGrpSpPr/>
          <p:nvPr/>
        </p:nvGrpSpPr>
        <p:grpSpPr>
          <a:xfrm>
            <a:off x="770419" y="3025571"/>
            <a:ext cx="1008112" cy="1008112"/>
            <a:chOff x="1021879" y="1655876"/>
            <a:chExt cx="1008112" cy="1008112"/>
          </a:xfrm>
        </p:grpSpPr>
        <p:sp>
          <p:nvSpPr>
            <p:cNvPr id="134" name="矩形 133"/>
            <p:cNvSpPr/>
            <p:nvPr/>
          </p:nvSpPr>
          <p:spPr>
            <a:xfrm>
              <a:off x="1021879" y="1655876"/>
              <a:ext cx="1008112" cy="100811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5" name="直接连接符 134"/>
            <p:cNvCxnSpPr/>
            <p:nvPr/>
          </p:nvCxnSpPr>
          <p:spPr>
            <a:xfrm flipH="1">
              <a:off x="1525935" y="1655932"/>
              <a:ext cx="0" cy="100800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 rot="16200000" flipH="1">
              <a:off x="1525935" y="1655932"/>
              <a:ext cx="0" cy="1008000"/>
            </a:xfrm>
            <a:prstGeom prst="line">
              <a:avLst/>
            </a:prstGeom>
            <a:ln w="952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7" name="文本框 136"/>
          <p:cNvSpPr txBox="1"/>
          <p:nvPr/>
        </p:nvSpPr>
        <p:spPr>
          <a:xfrm>
            <a:off x="671598" y="2796307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>
                <a:solidFill>
                  <a:schemeClr val="accent3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仰</a:t>
            </a:r>
            <a:endParaRPr lang="zh-CN" altLang="en-US" sz="8000">
              <a:solidFill>
                <a:schemeClr val="accent3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97416" y="2947992"/>
            <a:ext cx="5870186" cy="1144905"/>
            <a:chOff x="2297416" y="2947992"/>
            <a:chExt cx="5870186" cy="1144905"/>
          </a:xfrm>
        </p:grpSpPr>
        <p:sp>
          <p:nvSpPr>
            <p:cNvPr id="79" name="圆角矩形标注 49"/>
            <p:cNvSpPr/>
            <p:nvPr/>
          </p:nvSpPr>
          <p:spPr>
            <a:xfrm>
              <a:off x="2297416" y="2947992"/>
              <a:ext cx="5870186" cy="1144905"/>
            </a:xfrm>
            <a:prstGeom prst="wedgeRoundRectCallout">
              <a:avLst>
                <a:gd name="adj1" fmla="val -57467"/>
                <a:gd name="adj2" fmla="val -23304"/>
                <a:gd name="adj3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22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  ”右边的“卩”起笔与左边的竖提在同一高度，最后一笔长竖要比单人旁的竖稍长。</a:t>
              </a:r>
              <a:endParaRPr lang="zh-CN" altLang="en-US" sz="2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2740743" y="3197968"/>
              <a:ext cx="240581" cy="299259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: 圆角 18"/>
          <p:cNvSpPr/>
          <p:nvPr/>
        </p:nvSpPr>
        <p:spPr>
          <a:xfrm>
            <a:off x="522383" y="1369695"/>
            <a:ext cx="7901115" cy="2867025"/>
          </a:xfrm>
          <a:prstGeom prst="roundRect">
            <a:avLst>
              <a:gd name="adj" fmla="val 8369"/>
            </a:avLst>
          </a:prstGeom>
          <a:solidFill>
            <a:schemeClr val="bg1"/>
          </a:solidFill>
          <a:ln w="9525">
            <a:solidFill>
              <a:srgbClr val="E46C0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>
            <a:off x="545416" y="556461"/>
            <a:ext cx="1465056" cy="624955"/>
            <a:chOff x="666094" y="494735"/>
            <a:chExt cx="1465056" cy="624955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3562" y="494735"/>
              <a:ext cx="1123191" cy="167676"/>
            </a:xfrm>
            <a:prstGeom prst="rect">
              <a:avLst/>
            </a:prstGeom>
          </p:spPr>
        </p:pic>
        <p:sp>
          <p:nvSpPr>
            <p:cNvPr id="82" name="圆角矩形 32"/>
            <p:cNvSpPr/>
            <p:nvPr/>
          </p:nvSpPr>
          <p:spPr>
            <a:xfrm>
              <a:off x="674889" y="662161"/>
              <a:ext cx="1415054" cy="401346"/>
            </a:xfrm>
            <a:prstGeom prst="roundRect">
              <a:avLst>
                <a:gd name="adj" fmla="val 50000"/>
              </a:avLst>
            </a:prstGeom>
            <a:solidFill>
              <a:srgbClr val="E46C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圆角矩形 36"/>
            <p:cNvSpPr/>
            <p:nvPr/>
          </p:nvSpPr>
          <p:spPr>
            <a:xfrm>
              <a:off x="710851" y="695570"/>
              <a:ext cx="1342538" cy="335635"/>
            </a:xfrm>
            <a:prstGeom prst="roundRect">
              <a:avLst>
                <a:gd name="adj" fmla="val 50000"/>
              </a:avLst>
            </a:prstGeom>
            <a:solidFill>
              <a:srgbClr val="E46C0A"/>
            </a:solidFill>
            <a:ln>
              <a:solidFill>
                <a:srgbClr val="FDCB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5"/>
            <p:cNvSpPr txBox="1"/>
            <p:nvPr/>
          </p:nvSpPr>
          <p:spPr>
            <a:xfrm>
              <a:off x="785786" y="64292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写字指导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66094" y="1012796"/>
              <a:ext cx="525703" cy="106894"/>
            </a:xfrm>
            <a:prstGeom prst="rect">
              <a:avLst/>
            </a:prstGeom>
          </p:spPr>
        </p:pic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441498" y="841561"/>
              <a:ext cx="689652" cy="272147"/>
            </a:xfrm>
            <a:prstGeom prst="rect">
              <a:avLst/>
            </a:prstGeom>
          </p:spPr>
        </p:pic>
      </p:grpSp>
      <p:pic>
        <p:nvPicPr>
          <p:cNvPr id="87" name="图片 86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804248" y="948383"/>
            <a:ext cx="1325404" cy="426256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754328" y="1986929"/>
            <a:ext cx="15875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endParaRPr lang="en-US" altLang="zh-CN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54328" y="2589442"/>
            <a:ext cx="1500188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endParaRPr lang="zh-CN" altLang="en-US" sz="28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89125" y="1662498"/>
            <a:ext cx="1681572" cy="1706880"/>
            <a:chOff x="889125" y="1662498"/>
            <a:chExt cx="1681572" cy="1706880"/>
          </a:xfrm>
        </p:grpSpPr>
        <p:grpSp>
          <p:nvGrpSpPr>
            <p:cNvPr id="27" name="组合 29"/>
            <p:cNvGrpSpPr/>
            <p:nvPr/>
          </p:nvGrpSpPr>
          <p:grpSpPr>
            <a:xfrm>
              <a:off x="889125" y="1665887"/>
              <a:ext cx="1681572" cy="1682330"/>
              <a:chOff x="5722808" y="1691547"/>
              <a:chExt cx="1681572" cy="1682330"/>
            </a:xfrm>
          </p:grpSpPr>
          <p:sp>
            <p:nvSpPr>
              <p:cNvPr id="28" name="矩形 1"/>
              <p:cNvSpPr>
                <a:spLocks noChangeArrowheads="1"/>
              </p:cNvSpPr>
              <p:nvPr/>
            </p:nvSpPr>
            <p:spPr bwMode="auto">
              <a:xfrm>
                <a:off x="5722808" y="1691547"/>
                <a:ext cx="1681572" cy="168233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19050">
                <a:noFill/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ea typeface="楷体" panose="02010609060101010101" pitchFamily="49" charset="-122"/>
                </a:endParaRPr>
              </a:p>
            </p:txBody>
          </p:sp>
          <p:grpSp>
            <p:nvGrpSpPr>
              <p:cNvPr id="29" name="组合 7"/>
              <p:cNvGrpSpPr/>
              <p:nvPr/>
            </p:nvGrpSpPr>
            <p:grpSpPr>
              <a:xfrm>
                <a:off x="5825691" y="1794478"/>
                <a:ext cx="1475800" cy="1476469"/>
                <a:chOff x="2437" y="2032"/>
                <a:chExt cx="1286" cy="1245"/>
              </a:xfrm>
              <a:solidFill>
                <a:schemeClr val="bg1"/>
              </a:solidFill>
            </p:grpSpPr>
            <p:sp>
              <p:nvSpPr>
                <p:cNvPr id="30" name="矩形 1"/>
                <p:cNvSpPr>
                  <a:spLocks noChangeArrowheads="1"/>
                </p:cNvSpPr>
                <p:nvPr/>
              </p:nvSpPr>
              <p:spPr bwMode="auto">
                <a:xfrm>
                  <a:off x="2437" y="2032"/>
                  <a:ext cx="1286" cy="1245"/>
                </a:xfrm>
                <a:prstGeom prst="rect">
                  <a:avLst/>
                </a:prstGeom>
                <a:solidFill>
                  <a:srgbClr val="FFF5D7"/>
                </a:solidFill>
                <a:ln w="19050">
                  <a:solidFill>
                    <a:srgbClr val="BF3701"/>
                  </a:solidFill>
                  <a:round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31" name="直接连接符 4"/>
                <p:cNvCxnSpPr>
                  <a:cxnSpLocks noChangeShapeType="1"/>
                  <a:stCxn id="30" idx="1"/>
                  <a:endCxn id="30" idx="3"/>
                </p:cNvCxnSpPr>
                <p:nvPr/>
              </p:nvCxnSpPr>
              <p:spPr bwMode="auto">
                <a:xfrm>
                  <a:off x="2437" y="2655"/>
                  <a:ext cx="1286" cy="0"/>
                </a:xfrm>
                <a:prstGeom prst="line">
                  <a:avLst/>
                </a:prstGeom>
                <a:grpFill/>
                <a:ln w="12700">
                  <a:solidFill>
                    <a:srgbClr val="BF3701"/>
                  </a:solidFill>
                  <a:prstDash val="dash"/>
                  <a:round/>
                </a:ln>
              </p:spPr>
            </p:cxnSp>
            <p:cxnSp>
              <p:nvCxnSpPr>
                <p:cNvPr id="32" name="直接连接符 6"/>
                <p:cNvCxnSpPr>
                  <a:cxnSpLocks noChangeShapeType="1"/>
                  <a:stCxn id="30" idx="0"/>
                  <a:endCxn id="30" idx="2"/>
                </p:cNvCxnSpPr>
                <p:nvPr/>
              </p:nvCxnSpPr>
              <p:spPr bwMode="auto">
                <a:xfrm flipH="1">
                  <a:off x="3080" y="2032"/>
                  <a:ext cx="0" cy="1245"/>
                </a:xfrm>
                <a:prstGeom prst="line">
                  <a:avLst/>
                </a:prstGeom>
                <a:grpFill/>
                <a:ln w="12700">
                  <a:solidFill>
                    <a:srgbClr val="BF3701"/>
                  </a:solidFill>
                  <a:prstDash val="dash"/>
                  <a:round/>
                </a:ln>
              </p:spPr>
            </p:cxnSp>
          </p:grpSp>
        </p:grpSp>
        <p:sp>
          <p:nvSpPr>
            <p:cNvPr id="33" name="TextBox 1"/>
            <p:cNvSpPr txBox="1">
              <a:spLocks noChangeArrowheads="1"/>
            </p:cNvSpPr>
            <p:nvPr/>
          </p:nvSpPr>
          <p:spPr bwMode="auto">
            <a:xfrm>
              <a:off x="966706" y="1662498"/>
              <a:ext cx="1501102" cy="1706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500">
                  <a:ea typeface="楷体" panose="02010609060101010101" pitchFamily="49" charset="-122"/>
                </a:rPr>
                <a:t>皂</a:t>
              </a:r>
              <a:endParaRPr lang="zh-CN" altLang="en-US" sz="10500">
                <a:ea typeface="楷体" panose="02010609060101010101" pitchFamily="49" charset="-122"/>
              </a:endParaRPr>
            </a:p>
          </p:txBody>
        </p:sp>
      </p:grpSp>
      <p:sp>
        <p:nvSpPr>
          <p:cNvPr id="34" name="文本框 11"/>
          <p:cNvSpPr txBox="1"/>
          <p:nvPr/>
        </p:nvSpPr>
        <p:spPr>
          <a:xfrm>
            <a:off x="3784142" y="1987590"/>
            <a:ext cx="182721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上下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13"/>
          <p:cNvSpPr txBox="1"/>
          <p:nvPr/>
        </p:nvSpPr>
        <p:spPr>
          <a:xfrm>
            <a:off x="885488" y="3462350"/>
            <a:ext cx="7317305" cy="508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6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r>
              <a:rPr lang="en-US" altLang="zh-CN" sz="26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>
                <a:latin typeface="楷体" panose="02010609060101010101" pitchFamily="49" charset="-122"/>
                <a:ea typeface="楷体" panose="02010609060101010101" pitchFamily="49" charset="-122"/>
              </a:rPr>
              <a:t>取扁形，撇较陡；</a:t>
            </a:r>
            <a:r>
              <a:rPr lang="en-US" altLang="zh-CN" sz="26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600"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r>
              <a:rPr lang="en-US" altLang="zh-CN" sz="26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600">
                <a:latin typeface="楷体" panose="02010609060101010101" pitchFamily="49" charset="-122"/>
                <a:ea typeface="楷体" panose="02010609060101010101" pitchFamily="49" charset="-122"/>
              </a:rPr>
              <a:t>竖弯钩圆润伸展。</a:t>
            </a:r>
            <a:endParaRPr lang="zh-CN" altLang="en-US" sz="2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15"/>
          <p:cNvSpPr txBox="1"/>
          <p:nvPr/>
        </p:nvSpPr>
        <p:spPr>
          <a:xfrm>
            <a:off x="3784142" y="2590067"/>
            <a:ext cx="792163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11"/>
          <p:cNvSpPr txBox="1"/>
          <p:nvPr/>
        </p:nvSpPr>
        <p:spPr>
          <a:xfrm>
            <a:off x="6991907" y="2268737"/>
            <a:ext cx="942066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香皂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112386" y="1600861"/>
            <a:ext cx="1951354" cy="1714348"/>
          </a:xfrm>
          <a:prstGeom prst="rect">
            <a:avLst/>
          </a:prstGeom>
        </p:spPr>
      </p:pic>
      <p:sp>
        <p:nvSpPr>
          <p:cNvPr id="39" name="椭圆 38"/>
          <p:cNvSpPr/>
          <p:nvPr/>
        </p:nvSpPr>
        <p:spPr>
          <a:xfrm>
            <a:off x="5591648" y="2232660"/>
            <a:ext cx="1182532" cy="66294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34" grpId="0"/>
      <p:bldP spid="35" grpId="0"/>
      <p:bldP spid="36" grpId="0"/>
      <p:bldP spid="37" grpId="0"/>
      <p:bldP spid="3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66094" y="2589178"/>
            <a:ext cx="7811813" cy="1738982"/>
            <a:chOff x="666094" y="2589178"/>
            <a:chExt cx="7811813" cy="173898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273755" y="2589178"/>
              <a:ext cx="1115791" cy="36043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666094" y="2931790"/>
              <a:ext cx="7811813" cy="1396370"/>
              <a:chOff x="666094" y="2931790"/>
              <a:chExt cx="7811813" cy="1396370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666094" y="2931790"/>
                <a:ext cx="7811813" cy="1396370"/>
              </a:xfrm>
              <a:prstGeom prst="roundRect">
                <a:avLst>
                  <a:gd name="adj" fmla="val 2963"/>
                </a:avLst>
              </a:prstGeom>
              <a:solidFill>
                <a:schemeClr val="bg1"/>
              </a:solidFill>
              <a:ln w="9525">
                <a:solidFill>
                  <a:srgbClr val="2B9C88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917053" y="3042433"/>
                <a:ext cx="7308811" cy="11137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2400">
                    <a:solidFill>
                      <a:srgbClr val="388F8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结构：</a:t>
                </a:r>
                <a:r>
                  <a:rPr lang="zh-CN" altLang="en-US" sz="2400">
                    <a:latin typeface="楷体" panose="02010609060101010101" pitchFamily="49" charset="-122"/>
                    <a:ea typeface="楷体" panose="02010609060101010101" pitchFamily="49" charset="-122"/>
                  </a:rPr>
                  <a:t>上下　</a:t>
                </a:r>
                <a:r>
                  <a:rPr lang="zh-CN" altLang="en-US" sz="2400">
                    <a:solidFill>
                      <a:srgbClr val="388F8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部首：</a:t>
                </a:r>
                <a:r>
                  <a:rPr lang="zh-CN" altLang="en-US" sz="2400">
                    <a:latin typeface="楷体" panose="02010609060101010101" pitchFamily="49" charset="-122"/>
                    <a:ea typeface="楷体" panose="02010609060101010101" pitchFamily="49" charset="-122"/>
                  </a:rPr>
                  <a:t>艹</a:t>
                </a:r>
                <a:endParaRPr lang="en-US" altLang="zh-CN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2400">
                    <a:solidFill>
                      <a:srgbClr val="388F8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易错提示：</a:t>
                </a:r>
                <a:r>
                  <a:rPr lang="zh-CN" altLang="en-US" sz="2400">
                    <a:latin typeface="楷体" panose="02010609060101010101" pitchFamily="49" charset="-122"/>
                    <a:ea typeface="楷体" panose="02010609060101010101" pitchFamily="49" charset="-122"/>
                  </a:rPr>
                  <a:t>下面是“右”，不是“古”。</a:t>
                </a:r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1430807" y="1211668"/>
            <a:ext cx="2772307" cy="1419225"/>
            <a:chOff x="-2873041" y="1585987"/>
            <a:chExt cx="2772307" cy="1419225"/>
          </a:xfrm>
        </p:grpSpPr>
        <p:sp>
          <p:nvSpPr>
            <p:cNvPr id="32" name="圆角矩形 31"/>
            <p:cNvSpPr/>
            <p:nvPr/>
          </p:nvSpPr>
          <p:spPr>
            <a:xfrm>
              <a:off x="-2873041" y="1681237"/>
              <a:ext cx="2772307" cy="132397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388F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-1538018" y="1937484"/>
              <a:ext cx="134242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4000" err="1">
                  <a:latin typeface="taozhi.cn_PY" panose="02000500000000000000" pitchFamily="2" charset="0"/>
                  <a:ea typeface="楷体" panose="02010609060101010101" pitchFamily="49" charset="-122"/>
                </a:rPr>
                <a:t>ruò</a:t>
              </a:r>
              <a:endParaRPr lang="en-US" altLang="zh-CN" sz="4000">
                <a:latin typeface="taozhi.cn_PY" panose="02000500000000000000" pitchFamily="2" charset="0"/>
                <a:ea typeface="楷体" panose="02010609060101010101" pitchFamily="49" charset="-122"/>
              </a:endParaRPr>
            </a:p>
          </p:txBody>
        </p:sp>
        <p:sp>
          <p:nvSpPr>
            <p:cNvPr id="34" name="文本框 17"/>
            <p:cNvSpPr txBox="1">
              <a:spLocks noChangeArrowheads="1"/>
            </p:cNvSpPr>
            <p:nvPr/>
          </p:nvSpPr>
          <p:spPr bwMode="auto">
            <a:xfrm>
              <a:off x="-2773545" y="1585987"/>
              <a:ext cx="1338256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8000">
                  <a:latin typeface="楷体" panose="02010609060101010101" pitchFamily="49" charset="-122"/>
                  <a:ea typeface="楷体" panose="02010609060101010101" pitchFamily="49" charset="-122"/>
                </a:rPr>
                <a:t>若</a:t>
              </a:r>
              <a:endParaRPr lang="zh-CN" altLang="en-US" sz="8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035609" y="863990"/>
            <a:ext cx="1901102" cy="1905403"/>
            <a:chOff x="4932040" y="-944346"/>
            <a:chExt cx="1901102" cy="1905403"/>
          </a:xfrm>
        </p:grpSpPr>
        <p:sp>
          <p:nvSpPr>
            <p:cNvPr id="36" name="矩形 35"/>
            <p:cNvSpPr/>
            <p:nvPr/>
          </p:nvSpPr>
          <p:spPr>
            <a:xfrm>
              <a:off x="4932040" y="-938783"/>
              <a:ext cx="1897196" cy="18971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4932040" y="-944346"/>
              <a:ext cx="1889384" cy="1901418"/>
            </a:xfrm>
            <a:prstGeom prst="line">
              <a:avLst/>
            </a:prstGeom>
            <a:ln w="9525">
              <a:solidFill>
                <a:srgbClr val="92D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4943758" y="-944346"/>
              <a:ext cx="1889384" cy="1901418"/>
            </a:xfrm>
            <a:prstGeom prst="line">
              <a:avLst/>
            </a:prstGeom>
            <a:ln w="9525">
              <a:solidFill>
                <a:srgbClr val="92D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4932040" y="12459"/>
              <a:ext cx="1897196" cy="0"/>
            </a:xfrm>
            <a:prstGeom prst="line">
              <a:avLst/>
            </a:prstGeom>
            <a:ln w="9525">
              <a:solidFill>
                <a:srgbClr val="92D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5400000">
              <a:off x="4933756" y="12459"/>
              <a:ext cx="1897196" cy="0"/>
            </a:xfrm>
            <a:prstGeom prst="line">
              <a:avLst/>
            </a:prstGeom>
            <a:ln w="9525">
              <a:solidFill>
                <a:srgbClr val="92D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17"/>
          <p:cNvSpPr txBox="1">
            <a:spLocks noChangeArrowheads="1"/>
          </p:cNvSpPr>
          <p:nvPr/>
        </p:nvSpPr>
        <p:spPr bwMode="auto">
          <a:xfrm>
            <a:off x="5343436" y="545436"/>
            <a:ext cx="1338256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3800"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endParaRPr lang="zh-CN" altLang="en-US" sz="13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1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3" name="组合 1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7793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77933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1033135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易写错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430807" y="1211668"/>
            <a:ext cx="2772307" cy="1419225"/>
            <a:chOff x="-2873041" y="1585987"/>
            <a:chExt cx="2772307" cy="1419225"/>
          </a:xfrm>
        </p:grpSpPr>
        <p:sp>
          <p:nvSpPr>
            <p:cNvPr id="16" name="圆角矩形 15"/>
            <p:cNvSpPr/>
            <p:nvPr/>
          </p:nvSpPr>
          <p:spPr>
            <a:xfrm>
              <a:off x="-2873041" y="1681237"/>
              <a:ext cx="2772307" cy="132397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388F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-1538018" y="1937484"/>
              <a:ext cx="134242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4000" err="1">
                  <a:latin typeface="taozhi.cn_PY" panose="02000500000000000000" pitchFamily="2" charset="0"/>
                  <a:ea typeface="楷体" panose="02010609060101010101" pitchFamily="49" charset="-122"/>
                </a:rPr>
                <a:t>yǎng</a:t>
              </a:r>
              <a:endParaRPr lang="en-US" altLang="zh-CN" sz="4000">
                <a:latin typeface="taozhi.cn_PY" panose="02000500000000000000" pitchFamily="2" charset="0"/>
                <a:ea typeface="楷体" panose="02010609060101010101" pitchFamily="49" charset="-122"/>
              </a:endParaRPr>
            </a:p>
          </p:txBody>
        </p:sp>
        <p:sp>
          <p:nvSpPr>
            <p:cNvPr id="18" name="文本框 17"/>
            <p:cNvSpPr txBox="1">
              <a:spLocks noChangeArrowheads="1"/>
            </p:cNvSpPr>
            <p:nvPr/>
          </p:nvSpPr>
          <p:spPr bwMode="auto">
            <a:xfrm>
              <a:off x="-2773545" y="1585987"/>
              <a:ext cx="1338256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8000">
                  <a:latin typeface="楷体" panose="02010609060101010101" pitchFamily="49" charset="-122"/>
                  <a:ea typeface="楷体" panose="02010609060101010101" pitchFamily="49" charset="-122"/>
                </a:rPr>
                <a:t>仰</a:t>
              </a:r>
              <a:endParaRPr lang="zh-CN" altLang="en-US" sz="8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035609" y="863990"/>
            <a:ext cx="1901102" cy="1905403"/>
            <a:chOff x="4932040" y="-944346"/>
            <a:chExt cx="1901102" cy="1905403"/>
          </a:xfrm>
        </p:grpSpPr>
        <p:sp>
          <p:nvSpPr>
            <p:cNvPr id="20" name="矩形 19"/>
            <p:cNvSpPr/>
            <p:nvPr/>
          </p:nvSpPr>
          <p:spPr>
            <a:xfrm>
              <a:off x="4932040" y="-938783"/>
              <a:ext cx="1897196" cy="189719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4932040" y="-944346"/>
              <a:ext cx="1889384" cy="1901418"/>
            </a:xfrm>
            <a:prstGeom prst="line">
              <a:avLst/>
            </a:prstGeom>
            <a:ln w="9525">
              <a:solidFill>
                <a:srgbClr val="92D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4943758" y="-944346"/>
              <a:ext cx="1889384" cy="1901418"/>
            </a:xfrm>
            <a:prstGeom prst="line">
              <a:avLst/>
            </a:prstGeom>
            <a:ln w="9525">
              <a:solidFill>
                <a:srgbClr val="92D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4932040" y="12459"/>
              <a:ext cx="1897196" cy="0"/>
            </a:xfrm>
            <a:prstGeom prst="line">
              <a:avLst/>
            </a:prstGeom>
            <a:ln w="9525">
              <a:solidFill>
                <a:srgbClr val="92D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5400000">
              <a:off x="4933756" y="12459"/>
              <a:ext cx="1897196" cy="0"/>
            </a:xfrm>
            <a:prstGeom prst="line">
              <a:avLst/>
            </a:prstGeom>
            <a:ln w="9525">
              <a:solidFill>
                <a:srgbClr val="92D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17"/>
          <p:cNvSpPr txBox="1">
            <a:spLocks noChangeArrowheads="1"/>
          </p:cNvSpPr>
          <p:nvPr/>
        </p:nvSpPr>
        <p:spPr bwMode="auto">
          <a:xfrm>
            <a:off x="5343436" y="545436"/>
            <a:ext cx="1338256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3800">
                <a:latin typeface="楷体" panose="02010609060101010101" pitchFamily="49" charset="-122"/>
                <a:ea typeface="楷体" panose="02010609060101010101" pitchFamily="49" charset="-122"/>
              </a:rPr>
              <a:t>仰</a:t>
            </a:r>
            <a:endParaRPr lang="zh-CN" altLang="en-US" sz="13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11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28" name="组合 13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32" name="圆角矩形 3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7793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圆角矩形 18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77933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1033135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易写错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/>
        </p:nvGrpSpPr>
        <p:grpSpPr>
          <a:xfrm>
            <a:off x="666094" y="2589178"/>
            <a:ext cx="7811813" cy="1738982"/>
            <a:chOff x="666094" y="2589178"/>
            <a:chExt cx="7811813" cy="1738982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273755" y="2589178"/>
              <a:ext cx="1115791" cy="360430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/>
          </p:nvGrpSpPr>
          <p:grpSpPr>
            <a:xfrm>
              <a:off x="666094" y="2931790"/>
              <a:ext cx="7811813" cy="1396370"/>
              <a:chOff x="666094" y="2931790"/>
              <a:chExt cx="7811813" cy="1396370"/>
            </a:xfrm>
          </p:grpSpPr>
          <p:sp>
            <p:nvSpPr>
              <p:cNvPr id="37" name="圆角矩形 14"/>
              <p:cNvSpPr/>
              <p:nvPr/>
            </p:nvSpPr>
            <p:spPr>
              <a:xfrm>
                <a:off x="666094" y="2931790"/>
                <a:ext cx="7811813" cy="1396370"/>
              </a:xfrm>
              <a:prstGeom prst="roundRect">
                <a:avLst>
                  <a:gd name="adj" fmla="val 2963"/>
                </a:avLst>
              </a:prstGeom>
              <a:solidFill>
                <a:schemeClr val="bg1"/>
              </a:solidFill>
              <a:ln w="9525">
                <a:solidFill>
                  <a:srgbClr val="2B9C88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910178" y="3104310"/>
                <a:ext cx="7308811" cy="10029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2400">
                    <a:solidFill>
                      <a:srgbClr val="388F8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结构：</a:t>
                </a:r>
                <a:r>
                  <a:rPr lang="zh-CN" altLang="en-US" sz="2400">
                    <a:latin typeface="楷体" panose="02010609060101010101" pitchFamily="49" charset="-122"/>
                    <a:ea typeface="楷体" panose="02010609060101010101" pitchFamily="49" charset="-122"/>
                  </a:rPr>
                  <a:t>左右　</a:t>
                </a:r>
                <a:r>
                  <a:rPr lang="zh-CN" altLang="en-US" sz="2400">
                    <a:solidFill>
                      <a:srgbClr val="388F8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部首：</a:t>
                </a:r>
                <a:r>
                  <a:rPr lang="zh-CN" altLang="en-US" sz="2400">
                    <a:latin typeface="楷体" panose="02010609060101010101" pitchFamily="49" charset="-122"/>
                    <a:ea typeface="楷体" panose="02010609060101010101" pitchFamily="49" charset="-122"/>
                  </a:rPr>
                  <a:t>亻</a:t>
                </a:r>
                <a:endParaRPr lang="en-US" altLang="zh-CN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2400">
                    <a:solidFill>
                      <a:srgbClr val="388F8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易错提示：</a:t>
                </a:r>
                <a:r>
                  <a:rPr lang="zh-CN" altLang="en-US" sz="2400">
                    <a:latin typeface="楷体" panose="02010609060101010101" pitchFamily="49" charset="-122"/>
                    <a:ea typeface="楷体" panose="02010609060101010101" pitchFamily="49" charset="-122"/>
                  </a:rPr>
                  <a:t>右边不要写成“卯”。</a:t>
                </a:r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10"/>
          <p:cNvSpPr/>
          <p:nvPr/>
        </p:nvSpPr>
        <p:spPr>
          <a:xfrm>
            <a:off x="539552" y="1368783"/>
            <a:ext cx="8064896" cy="3060341"/>
          </a:xfrm>
          <a:prstGeom prst="roundRect">
            <a:avLst>
              <a:gd name="adj" fmla="val 6498"/>
            </a:avLst>
          </a:prstGeom>
          <a:solidFill>
            <a:schemeClr val="bg1"/>
          </a:solidFill>
          <a:ln w="9525">
            <a:solidFill>
              <a:srgbClr val="2B9C8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859582" y="1552025"/>
            <a:ext cx="7541468" cy="25766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 eaLnBrk="0" hangingPunct="0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肥</a:t>
            </a:r>
            <a:r>
              <a:rPr lang="zh-CN" altLang="en-US" sz="2800" dirty="0">
                <a:solidFill>
                  <a:srgbClr val="2B9C8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泡   </a:t>
            </a:r>
            <a:r>
              <a:rPr lang="zh-CN" altLang="en-US" sz="2800" dirty="0">
                <a:solidFill>
                  <a:srgbClr val="2B9C8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透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明   </a:t>
            </a:r>
            <a:r>
              <a:rPr lang="zh-CN" altLang="en-US" sz="2800" dirty="0">
                <a:solidFill>
                  <a:srgbClr val="2B9C8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婴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儿   </a:t>
            </a:r>
            <a:r>
              <a:rPr lang="zh-CN" altLang="en-US" sz="2800" dirty="0">
                <a:solidFill>
                  <a:srgbClr val="2B9C8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望   种类   其中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0" hangingPunct="0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轻</a:t>
            </a:r>
            <a:r>
              <a:rPr lang="zh-CN" altLang="en-US" sz="2800" dirty="0">
                <a:solidFill>
                  <a:srgbClr val="2B9C8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悠悠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网球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分裂   形式   圆满   飞越   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0" hangingPunct="0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800" dirty="0">
                <a:solidFill>
                  <a:srgbClr val="2B9C8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串串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目送   长</a:t>
            </a:r>
            <a:r>
              <a:rPr lang="zh-CN" altLang="en-US" sz="2800" dirty="0">
                <a:solidFill>
                  <a:srgbClr val="2B9C8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solidFill>
                  <a:srgbClr val="2B9C8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剩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余   饭</a:t>
            </a:r>
            <a:r>
              <a:rPr lang="zh-CN" altLang="en-US" sz="2800" dirty="0">
                <a:solidFill>
                  <a:srgbClr val="2B9C8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碗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solidFill>
                  <a:srgbClr val="2B9C8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2B9C8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娇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软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dirty="0">
                <a:solidFill>
                  <a:srgbClr val="2B9C8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扯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solidFill>
                  <a:srgbClr val="2B9C8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仰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望    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20272" y="936855"/>
            <a:ext cx="1325404" cy="482104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545416" y="556461"/>
            <a:ext cx="1465056" cy="624955"/>
            <a:chOff x="666094" y="675710"/>
            <a:chExt cx="1465056" cy="62495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33562" y="675710"/>
              <a:ext cx="1123191" cy="167676"/>
            </a:xfrm>
            <a:prstGeom prst="rect">
              <a:avLst/>
            </a:prstGeom>
          </p:spPr>
        </p:pic>
        <p:sp>
          <p:nvSpPr>
            <p:cNvPr id="18" name="圆角矩形 3"/>
            <p:cNvSpPr/>
            <p:nvPr/>
          </p:nvSpPr>
          <p:spPr>
            <a:xfrm>
              <a:off x="674889" y="843136"/>
              <a:ext cx="1415054" cy="401346"/>
            </a:xfrm>
            <a:prstGeom prst="roundRect">
              <a:avLst>
                <a:gd name="adj" fmla="val 50000"/>
              </a:avLst>
            </a:prstGeom>
            <a:solidFill>
              <a:srgbClr val="2B9C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"/>
            <p:cNvSpPr/>
            <p:nvPr/>
          </p:nvSpPr>
          <p:spPr>
            <a:xfrm>
              <a:off x="710851" y="876545"/>
              <a:ext cx="1342538" cy="335635"/>
            </a:xfrm>
            <a:prstGeom prst="roundRect">
              <a:avLst>
                <a:gd name="adj" fmla="val 50000"/>
              </a:avLst>
            </a:prstGeom>
            <a:solidFill>
              <a:srgbClr val="2B9C88"/>
            </a:solidFill>
            <a:ln>
              <a:solidFill>
                <a:srgbClr val="FDCB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76825" y="820270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词语听写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66094" y="1193771"/>
              <a:ext cx="525703" cy="106894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441498" y="1022536"/>
              <a:ext cx="689652" cy="272147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649797" y="1244695"/>
            <a:ext cx="3816424" cy="2479184"/>
          </a:xfrm>
          <a:prstGeom prst="roundRect">
            <a:avLst>
              <a:gd name="adj" fmla="val 7534"/>
            </a:avLst>
          </a:prstGeom>
          <a:solidFill>
            <a:schemeClr val="accent2">
              <a:lumMod val="20000"/>
              <a:lumOff val="80000"/>
              <a:alpha val="53000"/>
            </a:schemeClr>
          </a:solidFill>
          <a:ln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776599" y="1031427"/>
            <a:ext cx="1505884" cy="454619"/>
            <a:chOff x="1762745" y="1024500"/>
            <a:chExt cx="1505884" cy="454619"/>
          </a:xfrm>
        </p:grpSpPr>
        <p:sp>
          <p:nvSpPr>
            <p:cNvPr id="2" name="圆角矩形 1"/>
            <p:cNvSpPr/>
            <p:nvPr/>
          </p:nvSpPr>
          <p:spPr>
            <a:xfrm>
              <a:off x="1762745" y="1057471"/>
              <a:ext cx="1505884" cy="421648"/>
            </a:xfrm>
            <a:prstGeom prst="roundRect">
              <a:avLst>
                <a:gd name="adj" fmla="val 50000"/>
              </a:avLst>
            </a:prstGeom>
            <a:solidFill>
              <a:srgbClr val="F669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167384" y="1024500"/>
              <a:ext cx="103105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近义词</a:t>
              </a:r>
              <a:endParaRPr lang="zh-CN" altLang="en-US" sz="2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5786" y="1714494"/>
            <a:ext cx="3643338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hangingPunct="0"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潮湿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湿润  容易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轻松   若是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如果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零乱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杂乱   骄傲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自豪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749733" y="1244694"/>
            <a:ext cx="3816424" cy="2479185"/>
          </a:xfrm>
          <a:prstGeom prst="roundRect">
            <a:avLst>
              <a:gd name="adj" fmla="val 7534"/>
            </a:avLst>
          </a:prstGeom>
          <a:solidFill>
            <a:schemeClr val="accent2">
              <a:lumMod val="20000"/>
              <a:lumOff val="80000"/>
              <a:alpha val="53000"/>
            </a:schemeClr>
          </a:solidFill>
          <a:ln>
            <a:solidFill>
              <a:srgbClr val="FF006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009999" y="1031427"/>
            <a:ext cx="1505884" cy="454619"/>
            <a:chOff x="5996145" y="1024500"/>
            <a:chExt cx="1505884" cy="454619"/>
          </a:xfrm>
        </p:grpSpPr>
        <p:sp>
          <p:nvSpPr>
            <p:cNvPr id="12" name="圆角矩形 11"/>
            <p:cNvSpPr/>
            <p:nvPr/>
          </p:nvSpPr>
          <p:spPr>
            <a:xfrm flipH="1">
              <a:off x="5996145" y="1057471"/>
              <a:ext cx="1505884" cy="421648"/>
            </a:xfrm>
            <a:prstGeom prst="roundRect">
              <a:avLst>
                <a:gd name="adj" fmla="val 50000"/>
              </a:avLst>
            </a:prstGeom>
            <a:solidFill>
              <a:srgbClr val="F669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075134" y="1024500"/>
              <a:ext cx="103105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反义词</a:t>
              </a:r>
              <a:endParaRPr lang="zh-CN" altLang="en-US" sz="2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4857752" y="1785932"/>
            <a:ext cx="3786214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潮湿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干燥   容易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困难   零乱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整齐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  <p:bldP spid="11" grpId="0" animBg="1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3584" y="1276096"/>
            <a:ext cx="8158249" cy="3329247"/>
            <a:chOff x="431540" y="1186719"/>
            <a:chExt cx="8280920" cy="3329247"/>
          </a:xfrm>
        </p:grpSpPr>
        <p:sp>
          <p:nvSpPr>
            <p:cNvPr id="5" name="圆角矩形 4"/>
            <p:cNvSpPr/>
            <p:nvPr/>
          </p:nvSpPr>
          <p:spPr>
            <a:xfrm>
              <a:off x="431540" y="1186719"/>
              <a:ext cx="8280920" cy="3329247"/>
            </a:xfrm>
            <a:prstGeom prst="roundRect">
              <a:avLst>
                <a:gd name="adj" fmla="val 2963"/>
              </a:avLst>
            </a:prstGeom>
            <a:solidFill>
              <a:schemeClr val="bg1"/>
            </a:solidFill>
            <a:ln w="9525">
              <a:solidFill>
                <a:srgbClr val="2B9C8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31541" y="3661334"/>
              <a:ext cx="8280918" cy="854632"/>
            </a:xfrm>
            <a:prstGeom prst="rect">
              <a:avLst/>
            </a:prstGeom>
            <a:effectLst/>
          </p:spPr>
        </p:pic>
      </p:grpSp>
      <p:grpSp>
        <p:nvGrpSpPr>
          <p:cNvPr id="7" name="组合 6"/>
          <p:cNvGrpSpPr/>
          <p:nvPr/>
        </p:nvGrpSpPr>
        <p:grpSpPr>
          <a:xfrm>
            <a:off x="545416" y="556461"/>
            <a:ext cx="1465056" cy="624955"/>
            <a:chOff x="666094" y="494735"/>
            <a:chExt cx="1465056" cy="62495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33562" y="494735"/>
              <a:ext cx="1123191" cy="167676"/>
            </a:xfrm>
            <a:prstGeom prst="rect">
              <a:avLst/>
            </a:prstGeom>
          </p:spPr>
        </p:pic>
        <p:sp>
          <p:nvSpPr>
            <p:cNvPr id="9" name="圆角矩形 8"/>
            <p:cNvSpPr/>
            <p:nvPr/>
          </p:nvSpPr>
          <p:spPr>
            <a:xfrm>
              <a:off x="674889" y="662161"/>
              <a:ext cx="1415054" cy="401346"/>
            </a:xfrm>
            <a:prstGeom prst="roundRect">
              <a:avLst>
                <a:gd name="adj" fmla="val 50000"/>
              </a:avLst>
            </a:prstGeom>
            <a:solidFill>
              <a:srgbClr val="2B9C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710851" y="695570"/>
              <a:ext cx="1342538" cy="335635"/>
            </a:xfrm>
            <a:prstGeom prst="roundRect">
              <a:avLst>
                <a:gd name="adj" fmla="val 50000"/>
              </a:avLst>
            </a:prstGeom>
            <a:solidFill>
              <a:srgbClr val="2B9C88"/>
            </a:solidFill>
            <a:ln>
              <a:solidFill>
                <a:srgbClr val="FDCB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76826" y="63929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解释词意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666094" y="1012796"/>
              <a:ext cx="525703" cy="10689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441498" y="841561"/>
              <a:ext cx="689652" cy="272147"/>
            </a:xfrm>
            <a:prstGeom prst="rect">
              <a:avLst/>
            </a:prstGeom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927638" y="1060719"/>
            <a:ext cx="1115791" cy="360430"/>
          </a:xfrm>
          <a:prstGeom prst="rect">
            <a:avLst/>
          </a:prstGeom>
        </p:spPr>
      </p:pic>
      <p:sp>
        <p:nvSpPr>
          <p:cNvPr id="15" name="文本框 5"/>
          <p:cNvSpPr txBox="1">
            <a:spLocks noChangeArrowheads="1"/>
          </p:cNvSpPr>
          <p:nvPr/>
        </p:nvSpPr>
        <p:spPr bwMode="auto">
          <a:xfrm>
            <a:off x="664222" y="1297147"/>
            <a:ext cx="7936172" cy="32932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 eaLnBrk="0" hangingPunct="0">
              <a:lnSpc>
                <a:spcPct val="130000"/>
              </a:lnSpc>
            </a:pPr>
            <a:r>
              <a:rPr lang="en-US" altLang="zh-CN" sz="2000" b="0" dirty="0">
                <a:solidFill>
                  <a:srgbClr val="2B9C88"/>
                </a:solidFill>
                <a:latin typeface="+mj-ea"/>
                <a:ea typeface="+mj-ea"/>
              </a:rPr>
              <a:t>[</a:t>
            </a:r>
            <a:r>
              <a:rPr lang="zh-CN" altLang="en-US" sz="2000" dirty="0">
                <a:solidFill>
                  <a:srgbClr val="2B9C8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破裂</a:t>
            </a:r>
            <a:r>
              <a:rPr lang="en-US" altLang="zh-CN" sz="2000" dirty="0">
                <a:solidFill>
                  <a:srgbClr val="2B9C88"/>
                </a:solidFill>
                <a:latin typeface="+mj-ea"/>
                <a:ea typeface="+mj-ea"/>
              </a:rPr>
              <a:t>]</a:t>
            </a:r>
            <a:r>
              <a:rPr lang="en-US" altLang="zh-CN" sz="2000" dirty="0">
                <a:latin typeface="+mn-ea"/>
              </a:rPr>
              <a:t>(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完整的东西</a:t>
            </a:r>
            <a:r>
              <a:rPr lang="en-US" altLang="zh-CN" sz="2000" dirty="0">
                <a:latin typeface="+mn-ea"/>
              </a:rPr>
              <a:t>)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出现裂缝；开裂。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0" hangingPunct="0">
              <a:lnSpc>
                <a:spcPct val="130000"/>
              </a:lnSpc>
            </a:pPr>
            <a:r>
              <a:rPr lang="en-US" altLang="zh-CN" sz="2000" b="0" dirty="0">
                <a:solidFill>
                  <a:srgbClr val="2B9C88"/>
                </a:solidFill>
                <a:latin typeface="+mj-ea"/>
                <a:ea typeface="+mj-ea"/>
              </a:rPr>
              <a:t>[</a:t>
            </a:r>
            <a:r>
              <a:rPr lang="zh-CN" altLang="en-US" sz="2000" dirty="0">
                <a:solidFill>
                  <a:srgbClr val="2B9C8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溶化</a:t>
            </a:r>
            <a:r>
              <a:rPr lang="en-US" altLang="zh-CN" sz="2000" dirty="0">
                <a:solidFill>
                  <a:srgbClr val="2B9C88"/>
                </a:solidFill>
                <a:latin typeface="+mj-ea"/>
                <a:ea typeface="+mj-ea"/>
              </a:rPr>
              <a:t>]</a:t>
            </a:r>
            <a:r>
              <a:rPr lang="en-US" altLang="zh-CN" sz="2000" dirty="0">
                <a:latin typeface="+mn-ea"/>
              </a:rPr>
              <a:t>(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固体</a:t>
            </a:r>
            <a:r>
              <a:rPr lang="en-US" altLang="zh-CN" sz="2000" dirty="0">
                <a:latin typeface="+mn-ea"/>
              </a:rPr>
              <a:t>)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溶解。</a:t>
            </a:r>
            <a:r>
              <a:rPr lang="en-US" altLang="zh-CN" sz="2000" b="0" dirty="0">
                <a:solidFill>
                  <a:srgbClr val="2B9C88"/>
                </a:solidFill>
                <a:latin typeface="+mj-ea"/>
                <a:ea typeface="+mj-ea"/>
              </a:rPr>
              <a:t>[</a:t>
            </a:r>
            <a:r>
              <a:rPr lang="zh-CN" altLang="en-US" sz="2000" dirty="0">
                <a:solidFill>
                  <a:srgbClr val="2B9C8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黏稠</a:t>
            </a:r>
            <a:r>
              <a:rPr lang="en-US" altLang="zh-CN" sz="2000" dirty="0">
                <a:solidFill>
                  <a:srgbClr val="2B9C88"/>
                </a:solidFill>
                <a:latin typeface="+mj-ea"/>
                <a:ea typeface="+mj-ea"/>
              </a:rPr>
              <a:t>]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又黏又稠。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0" hangingPunct="0">
              <a:lnSpc>
                <a:spcPct val="130000"/>
              </a:lnSpc>
            </a:pPr>
            <a:r>
              <a:rPr lang="en-US" altLang="zh-CN" sz="2000" dirty="0">
                <a:solidFill>
                  <a:srgbClr val="2B9C88"/>
                </a:solidFill>
                <a:latin typeface="+mj-ea"/>
              </a:rPr>
              <a:t>[</a:t>
            </a:r>
            <a:r>
              <a:rPr lang="zh-CN" altLang="en-US" sz="2000" dirty="0">
                <a:solidFill>
                  <a:srgbClr val="2B9C8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飘游</a:t>
            </a:r>
            <a:r>
              <a:rPr lang="en-US" altLang="zh-CN" sz="2000" dirty="0">
                <a:solidFill>
                  <a:srgbClr val="2B9C88"/>
                </a:solidFill>
                <a:latin typeface="+mj-ea"/>
              </a:rPr>
              <a:t>]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轻缓地飘动。</a:t>
            </a:r>
            <a:r>
              <a:rPr lang="en-US" altLang="zh-CN" sz="2000" dirty="0">
                <a:solidFill>
                  <a:srgbClr val="2B9C88"/>
                </a:solidFill>
                <a:latin typeface="+mj-ea"/>
                <a:ea typeface="+mj-ea"/>
                <a:sym typeface="+mn-ea"/>
              </a:rPr>
              <a:t>[</a:t>
            </a:r>
            <a:r>
              <a:rPr lang="zh-CN" altLang="en-US" sz="2000" dirty="0">
                <a:solidFill>
                  <a:srgbClr val="2B9C8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若是</a:t>
            </a:r>
            <a:r>
              <a:rPr lang="en-US" altLang="zh-CN" sz="2000" dirty="0">
                <a:solidFill>
                  <a:srgbClr val="2B9C88"/>
                </a:solidFill>
                <a:latin typeface="+mj-ea"/>
                <a:ea typeface="+mj-ea"/>
                <a:sym typeface="+mn-ea"/>
              </a:rPr>
              <a:t>]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如果；如果是。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0" hangingPunct="0">
              <a:lnSpc>
                <a:spcPct val="130000"/>
              </a:lnSpc>
            </a:pPr>
            <a:r>
              <a:rPr lang="en-US" altLang="zh-CN" sz="2000" dirty="0">
                <a:solidFill>
                  <a:srgbClr val="2B9C88"/>
                </a:solidFill>
                <a:latin typeface="+mj-ea"/>
                <a:ea typeface="+mj-ea"/>
                <a:sym typeface="+mn-ea"/>
              </a:rPr>
              <a:t>[</a:t>
            </a:r>
            <a:r>
              <a:rPr lang="zh-CN" altLang="en-US" sz="2000" dirty="0">
                <a:solidFill>
                  <a:srgbClr val="2B9C8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玲珑</a:t>
            </a:r>
            <a:r>
              <a:rPr lang="en-US" altLang="zh-CN" sz="2000" dirty="0">
                <a:solidFill>
                  <a:srgbClr val="2B9C88"/>
                </a:solidFill>
                <a:latin typeface="+mj-ea"/>
                <a:ea typeface="+mj-ea"/>
                <a:sym typeface="+mn-ea"/>
              </a:rPr>
              <a:t>]</a:t>
            </a:r>
            <a:r>
              <a:rPr lang="en-US" altLang="zh-CN" sz="2000" dirty="0">
                <a:latin typeface="+mn-ea"/>
                <a:sym typeface="+mn-ea"/>
              </a:rPr>
              <a:t>(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东西</a:t>
            </a:r>
            <a:r>
              <a:rPr lang="en-US" altLang="zh-CN" sz="2000" dirty="0">
                <a:latin typeface="+mn-ea"/>
                <a:sym typeface="+mn-ea"/>
              </a:rPr>
              <a:t>)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精巧细致。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0" hangingPunct="0">
              <a:lnSpc>
                <a:spcPct val="130000"/>
              </a:lnSpc>
            </a:pPr>
            <a:r>
              <a:rPr lang="en-US" altLang="zh-CN" sz="2000" dirty="0">
                <a:solidFill>
                  <a:srgbClr val="2B9C88"/>
                </a:solidFill>
                <a:latin typeface="+mj-ea"/>
                <a:ea typeface="+mj-ea"/>
                <a:sym typeface="+mn-ea"/>
              </a:rPr>
              <a:t>[</a:t>
            </a:r>
            <a:r>
              <a:rPr lang="zh-CN" altLang="en-US" sz="2000" dirty="0">
                <a:solidFill>
                  <a:srgbClr val="2B9C8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颤巍巍</a:t>
            </a:r>
            <a:r>
              <a:rPr lang="en-US" altLang="zh-CN" sz="2000" dirty="0">
                <a:solidFill>
                  <a:srgbClr val="2B9C88"/>
                </a:solidFill>
                <a:latin typeface="+mj-ea"/>
                <a:ea typeface="+mj-ea"/>
                <a:sym typeface="+mn-ea"/>
              </a:rPr>
              <a:t>]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指颤动，动作不稳的样子。在文中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defTabSz="914400" eaLnBrk="0" hangingPunct="0">
              <a:lnSpc>
                <a:spcPct val="13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指的是肥皂泡在吹得太大、扇得太急之后摇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defTabSz="914400" eaLnBrk="0" hangingPunct="0">
              <a:lnSpc>
                <a:spcPct val="13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摇晃晃飘浮着的有趣状态。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defTabSz="914400" eaLnBrk="0" hangingPunct="0">
              <a:lnSpc>
                <a:spcPct val="130000"/>
              </a:lnSpc>
            </a:pPr>
            <a:r>
              <a:rPr lang="en-US" altLang="zh-CN" sz="2000" dirty="0">
                <a:solidFill>
                  <a:srgbClr val="2B9C88"/>
                </a:solidFill>
                <a:latin typeface="+mj-ea"/>
                <a:ea typeface="+mj-ea"/>
                <a:sym typeface="+mn-ea"/>
              </a:rPr>
              <a:t>[</a:t>
            </a:r>
            <a:r>
              <a:rPr lang="zh-CN" altLang="en-US" sz="2000" dirty="0">
                <a:solidFill>
                  <a:srgbClr val="2B9C88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光影零乱</a:t>
            </a:r>
            <a:r>
              <a:rPr lang="en-US" altLang="zh-CN" sz="2000" dirty="0">
                <a:solidFill>
                  <a:srgbClr val="2B9C88"/>
                </a:solidFill>
                <a:latin typeface="+mj-ea"/>
                <a:ea typeface="+mj-ea"/>
                <a:sym typeface="+mn-ea"/>
              </a:rPr>
              <a:t>]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指光影闪烁，非常好看。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19799" y="1687672"/>
            <a:ext cx="2244725" cy="2478405"/>
            <a:chOff x="5919799" y="1580992"/>
            <a:chExt cx="2244725" cy="247840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5919799" y="1580992"/>
              <a:ext cx="2244725" cy="189420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6147129" y="3599022"/>
              <a:ext cx="186055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accent5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五色的浮光</a:t>
              </a:r>
              <a:endParaRPr lang="zh-CN" altLang="en-US" sz="2400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2407900" y="104648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5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26" name="组合 3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30" name="圆角矩形 9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圆角矩形 10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1035921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会认字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32" name="圆角矩形 3"/>
          <p:cNvSpPr/>
          <p:nvPr/>
        </p:nvSpPr>
        <p:spPr bwMode="auto">
          <a:xfrm>
            <a:off x="539552" y="1304987"/>
            <a:ext cx="8058500" cy="3081217"/>
          </a:xfrm>
          <a:prstGeom prst="roundRect">
            <a:avLst>
              <a:gd name="adj" fmla="val 9743"/>
            </a:avLst>
          </a:prstGeom>
          <a:solidFill>
            <a:schemeClr val="bg1"/>
          </a:solidFill>
          <a:ln w="28575">
            <a:solidFill>
              <a:srgbClr val="D3D9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38" name="TextBox 2"/>
          <p:cNvSpPr txBox="1">
            <a:spLocks noChangeArrowheads="1"/>
          </p:cNvSpPr>
          <p:nvPr/>
        </p:nvSpPr>
        <p:spPr bwMode="auto">
          <a:xfrm>
            <a:off x="1315758" y="1898293"/>
            <a:ext cx="7143800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 eaLnBrk="0" hangingPunct="0"/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廊   </a:t>
            </a:r>
            <a:r>
              <a:rPr lang="zh-CN" altLang="en-US" sz="4400" dirty="0">
                <a:solidFill>
                  <a:srgbClr val="677BC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   悠   若   娇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8"/>
          <p:cNvSpPr txBox="1">
            <a:spLocks noChangeArrowheads="1"/>
          </p:cNvSpPr>
          <p:nvPr/>
        </p:nvSpPr>
        <p:spPr bwMode="auto">
          <a:xfrm>
            <a:off x="2589450" y="1573297"/>
            <a:ext cx="108108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altLang="zh-CN" sz="2400" err="1">
                <a:solidFill>
                  <a:srgbClr val="677BCF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huò</a:t>
            </a:r>
            <a:endParaRPr lang="en-US" altLang="zh-CN" sz="2400">
              <a:solidFill>
                <a:srgbClr val="677BCF"/>
              </a:solidFill>
              <a:latin typeface="taozhi.cn_PY" panose="020005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3937751" y="1573297"/>
            <a:ext cx="108108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altLang="zh-CN" sz="2400" err="1">
                <a:solidFill>
                  <a:srgbClr val="677BCF"/>
                </a:solidFill>
                <a:latin typeface="taozhi.cn_PY" panose="02000500000000000000" pitchFamily="2" charset="0"/>
              </a:rPr>
              <a:t>y</a:t>
            </a:r>
            <a:r>
              <a:rPr lang="en-US" sz="2400" err="1">
                <a:solidFill>
                  <a:srgbClr val="677BCF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ō</a:t>
            </a:r>
            <a:r>
              <a:rPr lang="en-US" altLang="zh-CN" sz="2400" err="1">
                <a:solidFill>
                  <a:srgbClr val="677BCF"/>
                </a:solidFill>
                <a:latin typeface="taozhi.cn_PY" panose="02000500000000000000" pitchFamily="2" charset="0"/>
              </a:rPr>
              <a:t>u</a:t>
            </a:r>
            <a:endParaRPr lang="en-US" altLang="zh-CN" sz="2400">
              <a:solidFill>
                <a:srgbClr val="677BCF"/>
              </a:solidFill>
              <a:latin typeface="taozhi.cn_PY" panose="02000500000000000000" pitchFamily="2" charset="0"/>
            </a:endParaRPr>
          </a:p>
        </p:txBody>
      </p:sp>
      <p:sp>
        <p:nvSpPr>
          <p:cNvPr id="43" name="Text Box 11"/>
          <p:cNvSpPr txBox="1">
            <a:spLocks noChangeArrowheads="1"/>
          </p:cNvSpPr>
          <p:nvPr/>
        </p:nvSpPr>
        <p:spPr bwMode="auto">
          <a:xfrm>
            <a:off x="1160690" y="1573297"/>
            <a:ext cx="10810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altLang="zh-CN" sz="2400" err="1">
                <a:solidFill>
                  <a:srgbClr val="677BCF"/>
                </a:solidFill>
                <a:latin typeface="taozhi.cn_PY" panose="02000500000000000000" pitchFamily="2" charset="0"/>
              </a:rPr>
              <a:t>l</a:t>
            </a:r>
            <a:r>
              <a:rPr lang="en-US" altLang="zh-CN" sz="2400" err="1">
                <a:solidFill>
                  <a:srgbClr val="677BCF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á</a:t>
            </a:r>
            <a:r>
              <a:rPr lang="en-US" altLang="zh-CN" sz="2400" err="1">
                <a:solidFill>
                  <a:srgbClr val="677BCF"/>
                </a:solidFill>
                <a:latin typeface="taozhi.cn_PY" panose="02000500000000000000" pitchFamily="2" charset="0"/>
              </a:rPr>
              <a:t>ng</a:t>
            </a:r>
            <a:endParaRPr lang="en-US" altLang="zh-CN" sz="2400">
              <a:solidFill>
                <a:srgbClr val="677BCF"/>
              </a:solidFill>
              <a:latin typeface="taozhi.cn_PY" panose="02000500000000000000" pitchFamily="2" charset="0"/>
            </a:endParaRPr>
          </a:p>
        </p:txBody>
      </p:sp>
      <p:sp>
        <p:nvSpPr>
          <p:cNvPr id="44" name="Text Box 12"/>
          <p:cNvSpPr txBox="1">
            <a:spLocks noChangeArrowheads="1"/>
          </p:cNvSpPr>
          <p:nvPr/>
        </p:nvSpPr>
        <p:spPr bwMode="auto">
          <a:xfrm>
            <a:off x="1136306" y="2994057"/>
            <a:ext cx="10810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altLang="zh-CN" sz="2400" err="1">
                <a:solidFill>
                  <a:srgbClr val="677BCF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báo</a:t>
            </a:r>
            <a:endParaRPr lang="en-US" altLang="zh-CN" sz="2400">
              <a:solidFill>
                <a:srgbClr val="677BCF"/>
              </a:solidFill>
              <a:latin typeface="taozhi.cn_PY" panose="020005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46" name="Text Box 12"/>
          <p:cNvSpPr txBox="1">
            <a:spLocks noChangeArrowheads="1"/>
          </p:cNvSpPr>
          <p:nvPr/>
        </p:nvSpPr>
        <p:spPr bwMode="auto">
          <a:xfrm>
            <a:off x="2540536" y="2994057"/>
            <a:ext cx="10810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altLang="zh-CN" sz="2400" err="1">
                <a:solidFill>
                  <a:srgbClr val="677BCF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chàn</a:t>
            </a:r>
            <a:endParaRPr lang="en-US" altLang="zh-CN" sz="2400">
              <a:solidFill>
                <a:srgbClr val="677BCF"/>
              </a:solidFill>
              <a:latin typeface="taozhi.cn_PY" panose="020005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47" name="Text Box 9"/>
          <p:cNvSpPr txBox="1">
            <a:spLocks noChangeArrowheads="1"/>
          </p:cNvSpPr>
          <p:nvPr/>
        </p:nvSpPr>
        <p:spPr bwMode="auto">
          <a:xfrm>
            <a:off x="5072324" y="2994057"/>
            <a:ext cx="157163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altLang="zh-CN" sz="2400" err="1">
                <a:solidFill>
                  <a:srgbClr val="677BCF"/>
                </a:solidFill>
                <a:latin typeface="taozhi.cn_PY" panose="02000500000000000000" pitchFamily="2" charset="0"/>
              </a:rPr>
              <a:t>di</a:t>
            </a:r>
            <a:r>
              <a:rPr lang="en-US" altLang="zh-CN" sz="2400" err="1">
                <a:solidFill>
                  <a:srgbClr val="677BCF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ā</a:t>
            </a:r>
            <a:r>
              <a:rPr lang="en-US" altLang="zh-CN" sz="2400" err="1">
                <a:solidFill>
                  <a:srgbClr val="677BCF"/>
                </a:solidFill>
                <a:latin typeface="taozhi.cn_PY" panose="02000500000000000000" pitchFamily="2" charset="0"/>
              </a:rPr>
              <a:t>n</a:t>
            </a:r>
            <a:endParaRPr lang="en-US" altLang="zh-CN" sz="2400">
              <a:solidFill>
                <a:srgbClr val="677BCF"/>
              </a:solidFill>
              <a:latin typeface="taozhi.cn_PY" panose="020005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48" name="TextBox 2"/>
          <p:cNvSpPr txBox="1">
            <a:spLocks noChangeArrowheads="1"/>
          </p:cNvSpPr>
          <p:nvPr/>
        </p:nvSpPr>
        <p:spPr bwMode="auto">
          <a:xfrm>
            <a:off x="1315758" y="3325149"/>
            <a:ext cx="7143800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 eaLnBrk="0" hangingPunct="0"/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薄   颤   巍   巅   婴</a:t>
            </a:r>
            <a:endParaRPr lang="zh-CN" altLang="en-US" sz="4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12"/>
          <p:cNvSpPr txBox="1">
            <a:spLocks noChangeArrowheads="1"/>
          </p:cNvSpPr>
          <p:nvPr/>
        </p:nvSpPr>
        <p:spPr bwMode="auto">
          <a:xfrm>
            <a:off x="5344075" y="1573297"/>
            <a:ext cx="10810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altLang="zh-CN" sz="2400" err="1">
                <a:solidFill>
                  <a:srgbClr val="677BCF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ruò</a:t>
            </a:r>
            <a:endParaRPr lang="en-US" altLang="zh-CN" sz="2400">
              <a:solidFill>
                <a:srgbClr val="677BCF"/>
              </a:solidFill>
              <a:latin typeface="taozhi.cn_PY" panose="020005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50" name="Text Box 12"/>
          <p:cNvSpPr txBox="1">
            <a:spLocks noChangeArrowheads="1"/>
          </p:cNvSpPr>
          <p:nvPr/>
        </p:nvSpPr>
        <p:spPr bwMode="auto">
          <a:xfrm>
            <a:off x="6750400" y="1573297"/>
            <a:ext cx="10810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altLang="zh-CN" sz="2400" err="1">
                <a:solidFill>
                  <a:srgbClr val="677BCF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jiāo</a:t>
            </a:r>
            <a:endParaRPr lang="en-US" altLang="zh-CN" sz="2400">
              <a:solidFill>
                <a:srgbClr val="677BCF"/>
              </a:solidFill>
              <a:latin typeface="taozhi.cn_PY" panose="020005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51" name="Text Box 11"/>
          <p:cNvSpPr txBox="1">
            <a:spLocks noChangeArrowheads="1"/>
          </p:cNvSpPr>
          <p:nvPr/>
        </p:nvSpPr>
        <p:spPr bwMode="auto">
          <a:xfrm>
            <a:off x="3969296" y="2994057"/>
            <a:ext cx="10810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altLang="zh-CN" sz="2400" err="1">
                <a:solidFill>
                  <a:srgbClr val="677BCF"/>
                </a:solidFill>
                <a:latin typeface="taozhi.cn_PY" panose="02000500000000000000" pitchFamily="2" charset="0"/>
              </a:rPr>
              <a:t>w</a:t>
            </a:r>
            <a:r>
              <a:rPr lang="en-US" altLang="zh-CN" sz="2400" err="1">
                <a:solidFill>
                  <a:srgbClr val="677BCF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ē</a:t>
            </a:r>
            <a:r>
              <a:rPr lang="en-US" altLang="zh-CN" sz="2400" err="1">
                <a:solidFill>
                  <a:srgbClr val="677BCF"/>
                </a:solidFill>
                <a:latin typeface="taozhi.cn_PY" panose="02000500000000000000" pitchFamily="2" charset="0"/>
              </a:rPr>
              <a:t>i</a:t>
            </a:r>
            <a:endParaRPr lang="en-US" altLang="zh-CN" sz="2400">
              <a:solidFill>
                <a:srgbClr val="677BCF"/>
              </a:solidFill>
              <a:latin typeface="taozhi.cn_PY" panose="02000500000000000000" pitchFamily="2" charset="0"/>
            </a:endParaRPr>
          </a:p>
        </p:txBody>
      </p:sp>
      <p:sp>
        <p:nvSpPr>
          <p:cNvPr id="52" name="Text Box 9"/>
          <p:cNvSpPr txBox="1">
            <a:spLocks noChangeArrowheads="1"/>
          </p:cNvSpPr>
          <p:nvPr/>
        </p:nvSpPr>
        <p:spPr bwMode="auto">
          <a:xfrm>
            <a:off x="6505126" y="2994057"/>
            <a:ext cx="157163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defTabSz="914400">
              <a:spcBef>
                <a:spcPct val="50000"/>
              </a:spcBef>
            </a:pPr>
            <a:r>
              <a:rPr lang="en-US" altLang="zh-CN" sz="2400" err="1">
                <a:solidFill>
                  <a:srgbClr val="677BCF"/>
                </a:solidFill>
                <a:latin typeface="taozhi.cn_PY" panose="02000500000000000000" pitchFamily="2" charset="0"/>
              </a:rPr>
              <a:t>y</a:t>
            </a:r>
            <a:r>
              <a:rPr lang="en-US" altLang="zh-CN" sz="2400" err="1">
                <a:solidFill>
                  <a:srgbClr val="677BCF"/>
                </a:solidFill>
                <a:latin typeface="taozhi.cn_PY" panose="02000500000000000000" pitchFamily="2" charset="0"/>
                <a:ea typeface="宋体" panose="02010600030101010101" pitchFamily="2" charset="-122"/>
              </a:rPr>
              <a:t>ī</a:t>
            </a:r>
            <a:r>
              <a:rPr lang="en-US" altLang="zh-CN" sz="2400" err="1">
                <a:solidFill>
                  <a:srgbClr val="677BCF"/>
                </a:solidFill>
                <a:latin typeface="taozhi.cn_PY" panose="02000500000000000000" pitchFamily="2" charset="0"/>
              </a:rPr>
              <a:t>ng</a:t>
            </a:r>
            <a:endParaRPr lang="en-US" altLang="zh-CN" sz="2400">
              <a:solidFill>
                <a:srgbClr val="677BCF"/>
              </a:solidFill>
              <a:latin typeface="taozhi.cn_PY" panose="02000500000000000000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43" grpId="0"/>
      <p:bldP spid="44" grpId="0"/>
      <p:bldP spid="46" grpId="0"/>
      <p:bldP spid="47" grpId="0"/>
      <p:bldP spid="49" grpId="0"/>
      <p:bldP spid="50" grpId="0"/>
      <p:bldP spid="51" grpId="0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25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29" name="组合 3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33" name="圆角矩形 9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圆角矩形 10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1035921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35" name="圆角矩形 3"/>
          <p:cNvSpPr/>
          <p:nvPr/>
        </p:nvSpPr>
        <p:spPr bwMode="auto">
          <a:xfrm>
            <a:off x="539552" y="1304987"/>
            <a:ext cx="8058500" cy="2954593"/>
          </a:xfrm>
          <a:prstGeom prst="roundRect">
            <a:avLst>
              <a:gd name="adj" fmla="val 9743"/>
            </a:avLst>
          </a:prstGeom>
          <a:solidFill>
            <a:schemeClr val="bg1"/>
          </a:solidFill>
          <a:ln w="28575">
            <a:solidFill>
              <a:srgbClr val="D3D9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36" name="文本框 22"/>
          <p:cNvSpPr txBox="1"/>
          <p:nvPr/>
        </p:nvSpPr>
        <p:spPr>
          <a:xfrm>
            <a:off x="3557967" y="1465707"/>
            <a:ext cx="10982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lang="en-US" altLang="zh-CN" sz="2400" err="1">
                <a:solidFill>
                  <a:schemeClr val="tx1">
                    <a:lumMod val="95000"/>
                    <a:lumOff val="5000"/>
                  </a:schemeClr>
                </a:solidFill>
                <a:latin typeface="taozhi.cn_PY" panose="02000500000000000000" pitchFamily="2" charset="0"/>
              </a:rPr>
              <a:t>láng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taozhi.cn_PY" panose="02000500000000000000" pitchFamily="2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87691" y="1923909"/>
            <a:ext cx="3592355" cy="733522"/>
            <a:chOff x="1005645" y="1715730"/>
            <a:chExt cx="3592355" cy="733522"/>
          </a:xfrm>
        </p:grpSpPr>
        <p:sp>
          <p:nvSpPr>
            <p:cNvPr id="38" name="文本框 37"/>
            <p:cNvSpPr txBox="1"/>
            <p:nvPr/>
          </p:nvSpPr>
          <p:spPr>
            <a:xfrm>
              <a:off x="1005645" y="1715730"/>
              <a:ext cx="716400" cy="733522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3600" spc="30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广</a:t>
              </a:r>
              <a:endParaRPr lang="zh-CN" altLang="en-US" sz="3600" spc="3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431344" y="1715730"/>
              <a:ext cx="716400" cy="733522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3600" spc="30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郎</a:t>
              </a:r>
              <a:endParaRPr lang="zh-CN" altLang="en-US" sz="3600" spc="3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881600" y="1715730"/>
              <a:ext cx="716400" cy="715089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廊</a:t>
              </a:r>
              <a:endPara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329775" y="1977540"/>
              <a:ext cx="369794" cy="191468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891798" y="1858969"/>
              <a:ext cx="369794" cy="428610"/>
            </a:xfrm>
            <a:prstGeom prst="rect">
              <a:avLst/>
            </a:prstGeom>
          </p:spPr>
        </p:pic>
      </p:grpSp>
      <p:sp>
        <p:nvSpPr>
          <p:cNvPr id="43" name="文本框 42"/>
          <p:cNvSpPr txBox="1"/>
          <p:nvPr/>
        </p:nvSpPr>
        <p:spPr>
          <a:xfrm>
            <a:off x="863429" y="3020293"/>
            <a:ext cx="4342534" cy="71508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3600" spc="300">
                <a:latin typeface="楷体" panose="02010609060101010101" pitchFamily="49" charset="-122"/>
                <a:ea typeface="楷体" panose="02010609060101010101" pitchFamily="49" charset="-122"/>
              </a:rPr>
              <a:t>走廊，有顶的过道</a:t>
            </a:r>
            <a:endParaRPr lang="zh-CN" altLang="en-US" sz="3600" spc="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62135" y="1616960"/>
            <a:ext cx="2901794" cy="2461271"/>
            <a:chOff x="5354515" y="1647440"/>
            <a:chExt cx="2901794" cy="2461271"/>
          </a:xfrm>
        </p:grpSpPr>
        <p:pic>
          <p:nvPicPr>
            <p:cNvPr id="57" name="图片 56"/>
            <p:cNvPicPr/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5354515" y="1647440"/>
              <a:ext cx="2901794" cy="198311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58" name="文本框 13"/>
            <p:cNvSpPr txBox="1"/>
            <p:nvPr/>
          </p:nvSpPr>
          <p:spPr>
            <a:xfrm>
              <a:off x="5698123" y="3503930"/>
              <a:ext cx="2214578" cy="6047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3200" spc="300">
                  <a:latin typeface="楷体" panose="02010609060101010101" pitchFamily="49" charset="-122"/>
                  <a:ea typeface="楷体" panose="02010609060101010101" pitchFamily="49" charset="-122"/>
                </a:rPr>
                <a:t>长廊</a:t>
              </a:r>
              <a:endParaRPr lang="zh-CN" altLang="en-US" sz="3200" spc="3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25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54" name="组合 3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58" name="圆角矩形 9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圆角矩形 10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1035921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61" name="圆角矩形 3"/>
          <p:cNvSpPr/>
          <p:nvPr/>
        </p:nvSpPr>
        <p:spPr bwMode="auto">
          <a:xfrm>
            <a:off x="539552" y="1304987"/>
            <a:ext cx="8058500" cy="2954593"/>
          </a:xfrm>
          <a:prstGeom prst="roundRect">
            <a:avLst>
              <a:gd name="adj" fmla="val 9743"/>
            </a:avLst>
          </a:prstGeom>
          <a:solidFill>
            <a:schemeClr val="bg1"/>
          </a:solidFill>
          <a:ln w="28575">
            <a:solidFill>
              <a:srgbClr val="D3D9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645568" y="1518772"/>
            <a:ext cx="2641600" cy="2587259"/>
            <a:chOff x="5731748" y="3980819"/>
            <a:chExt cx="2641600" cy="2587259"/>
          </a:xfrm>
        </p:grpSpPr>
        <p:sp>
          <p:nvSpPr>
            <p:cNvPr id="62" name="文本框 5"/>
            <p:cNvSpPr txBox="1">
              <a:spLocks noChangeArrowheads="1"/>
            </p:cNvSpPr>
            <p:nvPr/>
          </p:nvSpPr>
          <p:spPr bwMode="auto">
            <a:xfrm>
              <a:off x="6445325" y="5963297"/>
              <a:ext cx="1214446" cy="604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zh-CN" sz="3200"/>
                <a:t>山巅</a:t>
              </a:r>
              <a:endParaRPr lang="zh-CN" altLang="zh-CN" sz="3600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731748" y="3980819"/>
              <a:ext cx="2641600" cy="209423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26" name="组合 2"/>
          <p:cNvGrpSpPr/>
          <p:nvPr/>
        </p:nvGrpSpPr>
        <p:grpSpPr>
          <a:xfrm>
            <a:off x="937742" y="1579732"/>
            <a:ext cx="1287126" cy="1446550"/>
            <a:chOff x="2126343" y="2959700"/>
            <a:chExt cx="1091876" cy="1227115"/>
          </a:xfrm>
        </p:grpSpPr>
        <p:grpSp>
          <p:nvGrpSpPr>
            <p:cNvPr id="27" name="组合 28"/>
            <p:cNvGrpSpPr/>
            <p:nvPr/>
          </p:nvGrpSpPr>
          <p:grpSpPr>
            <a:xfrm>
              <a:off x="2126343" y="3086350"/>
              <a:ext cx="1064681" cy="1083266"/>
              <a:chOff x="3370457" y="1347614"/>
              <a:chExt cx="1064681" cy="1083266"/>
            </a:xfrm>
          </p:grpSpPr>
          <p:sp>
            <p:nvSpPr>
              <p:cNvPr id="31" name="矩形 1"/>
              <p:cNvSpPr>
                <a:spLocks noChangeArrowheads="1"/>
              </p:cNvSpPr>
              <p:nvPr/>
            </p:nvSpPr>
            <p:spPr bwMode="auto">
              <a:xfrm>
                <a:off x="3370457" y="1347614"/>
                <a:ext cx="1064681" cy="1066139"/>
              </a:xfrm>
              <a:prstGeom prst="rect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cxnSp>
            <p:nvCxnSpPr>
              <p:cNvPr id="32" name="直接连接符 4"/>
              <p:cNvCxnSpPr>
                <a:cxnSpLocks noChangeShapeType="1"/>
              </p:cNvCxnSpPr>
              <p:nvPr/>
            </p:nvCxnSpPr>
            <p:spPr bwMode="auto">
              <a:xfrm>
                <a:off x="3370457" y="1872548"/>
                <a:ext cx="1064681" cy="0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  <p:cxnSp>
            <p:nvCxnSpPr>
              <p:cNvPr id="33" name="直接连接符 6"/>
              <p:cNvCxnSpPr>
                <a:cxnSpLocks noChangeShapeType="1"/>
              </p:cNvCxnSpPr>
              <p:nvPr/>
            </p:nvCxnSpPr>
            <p:spPr bwMode="auto">
              <a:xfrm flipH="1">
                <a:off x="3903225" y="1364741"/>
                <a:ext cx="0" cy="1066139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</p:grpSp>
        <p:sp>
          <p:nvSpPr>
            <p:cNvPr id="29" name="文本框 92"/>
            <p:cNvSpPr txBox="1">
              <a:spLocks noChangeArrowheads="1"/>
            </p:cNvSpPr>
            <p:nvPr/>
          </p:nvSpPr>
          <p:spPr bwMode="auto">
            <a:xfrm>
              <a:off x="2127607" y="2959700"/>
              <a:ext cx="1090612" cy="12271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880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巅</a:t>
              </a:r>
              <a:endParaRPr lang="zh-CN" altLang="en-US" sz="88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圆角矩形 17"/>
          <p:cNvSpPr/>
          <p:nvPr/>
        </p:nvSpPr>
        <p:spPr>
          <a:xfrm rot="5400000">
            <a:off x="1432667" y="1581080"/>
            <a:ext cx="333598" cy="769818"/>
          </a:xfrm>
          <a:prstGeom prst="round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A4518"/>
              </a:solidFill>
            </a:endParaRPr>
          </a:p>
        </p:txBody>
      </p:sp>
      <p:sp>
        <p:nvSpPr>
          <p:cNvPr id="35" name="圆角矩形 27"/>
          <p:cNvSpPr/>
          <p:nvPr/>
        </p:nvSpPr>
        <p:spPr>
          <a:xfrm rot="5400000">
            <a:off x="1197310" y="2033086"/>
            <a:ext cx="804310" cy="993098"/>
          </a:xfrm>
          <a:prstGeom prst="round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A4518"/>
              </a:solidFill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280892" y="2567953"/>
            <a:ext cx="310074" cy="244990"/>
          </a:xfrm>
          <a:prstGeom prst="rect">
            <a:avLst/>
          </a:prstGeom>
        </p:spPr>
      </p:pic>
      <p:sp>
        <p:nvSpPr>
          <p:cNvPr id="45" name="圆角矩形 29"/>
          <p:cNvSpPr/>
          <p:nvPr/>
        </p:nvSpPr>
        <p:spPr>
          <a:xfrm>
            <a:off x="2651635" y="2427840"/>
            <a:ext cx="2644265" cy="51077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声旁，表示读音。</a:t>
            </a:r>
            <a:endParaRPr lang="zh-CN" altLang="en-US" sz="2400" spc="-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280892" y="1856601"/>
            <a:ext cx="310074" cy="244990"/>
          </a:xfrm>
          <a:prstGeom prst="rect">
            <a:avLst/>
          </a:prstGeom>
        </p:spPr>
      </p:pic>
      <p:sp>
        <p:nvSpPr>
          <p:cNvPr id="64" name="圆角矩形 29"/>
          <p:cNvSpPr/>
          <p:nvPr/>
        </p:nvSpPr>
        <p:spPr>
          <a:xfrm>
            <a:off x="2651635" y="1716488"/>
            <a:ext cx="2644265" cy="510778"/>
          </a:xfrm>
          <a:prstGeom prst="roundRect">
            <a:avLst/>
          </a:prstGeom>
          <a:solidFill>
            <a:srgbClr val="DBEEF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形旁，表示山顶。</a:t>
            </a:r>
            <a:endParaRPr lang="zh-CN" altLang="en-US" sz="2400" spc="-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圆角矩形 29"/>
          <p:cNvSpPr/>
          <p:nvPr/>
        </p:nvSpPr>
        <p:spPr>
          <a:xfrm>
            <a:off x="1677725" y="3317392"/>
            <a:ext cx="2193236" cy="57888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巅峰 颠覆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45" grpId="0" animBg="1"/>
      <p:bldP spid="64" grpId="0" animBg="1"/>
      <p:bldP spid="6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25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5" name="组合 3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49" name="圆角矩形 9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圆角矩形 10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1035921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51" name="圆角矩形 3"/>
          <p:cNvSpPr/>
          <p:nvPr/>
        </p:nvSpPr>
        <p:spPr bwMode="auto">
          <a:xfrm>
            <a:off x="539552" y="1304987"/>
            <a:ext cx="8058500" cy="2954593"/>
          </a:xfrm>
          <a:prstGeom prst="roundRect">
            <a:avLst>
              <a:gd name="adj" fmla="val 9743"/>
            </a:avLst>
          </a:prstGeom>
          <a:solidFill>
            <a:schemeClr val="bg1"/>
          </a:solidFill>
          <a:ln w="28575">
            <a:solidFill>
              <a:srgbClr val="D3D9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3631400" y="1502628"/>
            <a:ext cx="1055948" cy="1103554"/>
            <a:chOff x="3321499" y="1451578"/>
            <a:chExt cx="1055948" cy="1103554"/>
          </a:xfrm>
        </p:grpSpPr>
        <p:sp>
          <p:nvSpPr>
            <p:cNvPr id="54" name="圆角矩形 19"/>
            <p:cNvSpPr/>
            <p:nvPr/>
          </p:nvSpPr>
          <p:spPr>
            <a:xfrm>
              <a:off x="3321499" y="1451578"/>
              <a:ext cx="1055948" cy="1103554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endParaRPr lang="zh-CN" altLang="en-US" sz="2000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文本框 5"/>
            <p:cNvSpPr txBox="1">
              <a:spLocks noChangeArrowheads="1"/>
            </p:cNvSpPr>
            <p:nvPr/>
          </p:nvSpPr>
          <p:spPr bwMode="auto">
            <a:xfrm>
              <a:off x="3413423" y="1464624"/>
              <a:ext cx="938083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5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rPr>
                <a:t>右</a:t>
              </a:r>
              <a:endParaRPr kumimoji="0" lang="zh-CN" altLang="zh-CN" sz="5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57" name="组合 2"/>
          <p:cNvGrpSpPr/>
          <p:nvPr/>
        </p:nvGrpSpPr>
        <p:grpSpPr>
          <a:xfrm>
            <a:off x="1304327" y="1313376"/>
            <a:ext cx="1193856" cy="1323439"/>
            <a:chOff x="2126343" y="2971484"/>
            <a:chExt cx="1090612" cy="1208989"/>
          </a:xfrm>
        </p:grpSpPr>
        <p:grpSp>
          <p:nvGrpSpPr>
            <p:cNvPr id="58" name="组合 28"/>
            <p:cNvGrpSpPr/>
            <p:nvPr/>
          </p:nvGrpSpPr>
          <p:grpSpPr>
            <a:xfrm>
              <a:off x="2126343" y="3086350"/>
              <a:ext cx="1064681" cy="1083266"/>
              <a:chOff x="3370457" y="1347614"/>
              <a:chExt cx="1064681" cy="1083266"/>
            </a:xfrm>
          </p:grpSpPr>
          <p:sp>
            <p:nvSpPr>
              <p:cNvPr id="60" name="矩形 1"/>
              <p:cNvSpPr>
                <a:spLocks noChangeArrowheads="1"/>
              </p:cNvSpPr>
              <p:nvPr/>
            </p:nvSpPr>
            <p:spPr bwMode="auto">
              <a:xfrm>
                <a:off x="3370457" y="1347614"/>
                <a:ext cx="1064681" cy="1066139"/>
              </a:xfrm>
              <a:prstGeom prst="rect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2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cxnSp>
            <p:nvCxnSpPr>
              <p:cNvPr id="61" name="直接连接符 4"/>
              <p:cNvCxnSpPr>
                <a:cxnSpLocks noChangeShapeType="1"/>
              </p:cNvCxnSpPr>
              <p:nvPr/>
            </p:nvCxnSpPr>
            <p:spPr bwMode="auto">
              <a:xfrm>
                <a:off x="3370457" y="1872548"/>
                <a:ext cx="1064681" cy="0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  <p:cxnSp>
            <p:nvCxnSpPr>
              <p:cNvPr id="62" name="直接连接符 6"/>
              <p:cNvCxnSpPr>
                <a:cxnSpLocks noChangeShapeType="1"/>
              </p:cNvCxnSpPr>
              <p:nvPr/>
            </p:nvCxnSpPr>
            <p:spPr bwMode="auto">
              <a:xfrm flipH="1">
                <a:off x="3903225" y="1364741"/>
                <a:ext cx="0" cy="1066139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</p:grpSp>
        <p:sp>
          <p:nvSpPr>
            <p:cNvPr id="59" name="文本框 92"/>
            <p:cNvSpPr txBox="1">
              <a:spLocks noChangeArrowheads="1"/>
            </p:cNvSpPr>
            <p:nvPr/>
          </p:nvSpPr>
          <p:spPr bwMode="auto">
            <a:xfrm>
              <a:off x="2126343" y="2971484"/>
              <a:ext cx="1090612" cy="12089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800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若</a:t>
              </a:r>
              <a:endParaRPr lang="zh-CN" altLang="en-US" sz="80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3" name="组合 2"/>
          <p:cNvGrpSpPr/>
          <p:nvPr/>
        </p:nvGrpSpPr>
        <p:grpSpPr>
          <a:xfrm>
            <a:off x="1326941" y="2711621"/>
            <a:ext cx="1193856" cy="1323439"/>
            <a:chOff x="2126343" y="2971484"/>
            <a:chExt cx="1090612" cy="1208989"/>
          </a:xfrm>
        </p:grpSpPr>
        <p:grpSp>
          <p:nvGrpSpPr>
            <p:cNvPr id="64" name="组合 28"/>
            <p:cNvGrpSpPr/>
            <p:nvPr/>
          </p:nvGrpSpPr>
          <p:grpSpPr>
            <a:xfrm>
              <a:off x="2126343" y="3086350"/>
              <a:ext cx="1064681" cy="1083266"/>
              <a:chOff x="3370457" y="1347614"/>
              <a:chExt cx="1064681" cy="1083266"/>
            </a:xfrm>
          </p:grpSpPr>
          <p:sp>
            <p:nvSpPr>
              <p:cNvPr id="66" name="矩形 1"/>
              <p:cNvSpPr>
                <a:spLocks noChangeArrowheads="1"/>
              </p:cNvSpPr>
              <p:nvPr/>
            </p:nvSpPr>
            <p:spPr bwMode="auto">
              <a:xfrm>
                <a:off x="3370457" y="1347614"/>
                <a:ext cx="1064681" cy="1066139"/>
              </a:xfrm>
              <a:prstGeom prst="rect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2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cxnSp>
            <p:nvCxnSpPr>
              <p:cNvPr id="67" name="直接连接符 4"/>
              <p:cNvCxnSpPr>
                <a:cxnSpLocks noChangeShapeType="1"/>
              </p:cNvCxnSpPr>
              <p:nvPr/>
            </p:nvCxnSpPr>
            <p:spPr bwMode="auto">
              <a:xfrm>
                <a:off x="3370457" y="1872548"/>
                <a:ext cx="1064681" cy="0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  <p:cxnSp>
            <p:nvCxnSpPr>
              <p:cNvPr id="68" name="直接连接符 6"/>
              <p:cNvCxnSpPr>
                <a:cxnSpLocks noChangeShapeType="1"/>
              </p:cNvCxnSpPr>
              <p:nvPr/>
            </p:nvCxnSpPr>
            <p:spPr bwMode="auto">
              <a:xfrm flipH="1">
                <a:off x="3903225" y="1364741"/>
                <a:ext cx="0" cy="1066139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</p:grpSp>
        <p:sp>
          <p:nvSpPr>
            <p:cNvPr id="65" name="文本框 92"/>
            <p:cNvSpPr txBox="1">
              <a:spLocks noChangeArrowheads="1"/>
            </p:cNvSpPr>
            <p:nvPr/>
          </p:nvSpPr>
          <p:spPr bwMode="auto">
            <a:xfrm>
              <a:off x="2126343" y="2971484"/>
              <a:ext cx="1090612" cy="12089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800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苦</a:t>
              </a:r>
              <a:endParaRPr lang="zh-CN" altLang="en-US" sz="80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69" name="直接连接符 68"/>
          <p:cNvCxnSpPr/>
          <p:nvPr/>
        </p:nvCxnSpPr>
        <p:spPr>
          <a:xfrm>
            <a:off x="2706417" y="2204454"/>
            <a:ext cx="720080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2706417" y="3564587"/>
            <a:ext cx="720080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1" name="TextBox 8"/>
          <p:cNvSpPr txBox="1">
            <a:spLocks noChangeArrowheads="1"/>
          </p:cNvSpPr>
          <p:nvPr/>
        </p:nvSpPr>
        <p:spPr bwMode="auto">
          <a:xfrm>
            <a:off x="2619643" y="1659364"/>
            <a:ext cx="8936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err="1">
                <a:solidFill>
                  <a:schemeClr val="tx1">
                    <a:lumMod val="95000"/>
                    <a:lumOff val="5000"/>
                  </a:schemeClr>
                </a:solidFill>
                <a:latin typeface="taozhi.cn_PY" panose="02000500000000000000" pitchFamily="2" charset="0"/>
              </a:rPr>
              <a:t>ruò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taozhi.cn_PY" panose="02000500000000000000" pitchFamily="2" charset="0"/>
            </a:endParaRPr>
          </a:p>
        </p:txBody>
      </p:sp>
      <p:sp>
        <p:nvSpPr>
          <p:cNvPr id="72" name="TextBox 8"/>
          <p:cNvSpPr txBox="1">
            <a:spLocks noChangeArrowheads="1"/>
          </p:cNvSpPr>
          <p:nvPr/>
        </p:nvSpPr>
        <p:spPr bwMode="auto">
          <a:xfrm>
            <a:off x="2622467" y="3038710"/>
            <a:ext cx="8879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err="1">
                <a:solidFill>
                  <a:schemeClr val="tx1">
                    <a:lumMod val="95000"/>
                    <a:lumOff val="5000"/>
                  </a:schemeClr>
                </a:solidFill>
                <a:latin typeface="taozhi.cn_PY" panose="02000500000000000000" pitchFamily="2" charset="0"/>
              </a:rPr>
              <a:t>kū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taozhi.cn_PY" panose="02000500000000000000" pitchFamily="2" charset="0"/>
            </a:endParaRP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970315" y="1885926"/>
            <a:ext cx="426474" cy="336958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970315" y="3264667"/>
            <a:ext cx="426474" cy="336958"/>
          </a:xfrm>
          <a:prstGeom prst="rect">
            <a:avLst/>
          </a:prstGeom>
        </p:spPr>
      </p:pic>
      <p:grpSp>
        <p:nvGrpSpPr>
          <p:cNvPr id="78" name="组合 77"/>
          <p:cNvGrpSpPr/>
          <p:nvPr/>
        </p:nvGrpSpPr>
        <p:grpSpPr>
          <a:xfrm>
            <a:off x="5588257" y="1680627"/>
            <a:ext cx="2410393" cy="747556"/>
            <a:chOff x="3321496" y="1451578"/>
            <a:chExt cx="6317127" cy="747556"/>
          </a:xfrm>
        </p:grpSpPr>
        <p:sp>
          <p:nvSpPr>
            <p:cNvPr id="79" name="圆角矩形 19"/>
            <p:cNvSpPr/>
            <p:nvPr/>
          </p:nvSpPr>
          <p:spPr>
            <a:xfrm>
              <a:off x="3321496" y="1451578"/>
              <a:ext cx="6317127" cy="74755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endParaRPr lang="zh-CN" altLang="en-US" sz="3200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" name="文本框 5"/>
            <p:cNvSpPr txBox="1">
              <a:spLocks noChangeArrowheads="1"/>
            </p:cNvSpPr>
            <p:nvPr/>
          </p:nvSpPr>
          <p:spPr bwMode="auto">
            <a:xfrm>
              <a:off x="3484276" y="1494134"/>
              <a:ext cx="5991565" cy="6047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32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rPr>
                <a:t>假若 倘若</a:t>
              </a:r>
              <a:endParaRPr kumimoji="0" lang="zh-CN" altLang="en-US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3631400" y="2881369"/>
            <a:ext cx="1055948" cy="1103554"/>
            <a:chOff x="3321499" y="1451578"/>
            <a:chExt cx="1055948" cy="1103554"/>
          </a:xfrm>
        </p:grpSpPr>
        <p:sp>
          <p:nvSpPr>
            <p:cNvPr id="85" name="圆角矩形 19"/>
            <p:cNvSpPr/>
            <p:nvPr/>
          </p:nvSpPr>
          <p:spPr>
            <a:xfrm>
              <a:off x="3321499" y="1451578"/>
              <a:ext cx="1055948" cy="1103554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endParaRPr lang="zh-CN" altLang="en-US" sz="2000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" name="文本框 5"/>
            <p:cNvSpPr txBox="1">
              <a:spLocks noChangeArrowheads="1"/>
            </p:cNvSpPr>
            <p:nvPr/>
          </p:nvSpPr>
          <p:spPr bwMode="auto">
            <a:xfrm>
              <a:off x="3413423" y="1496374"/>
              <a:ext cx="938083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5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rPr>
                <a:t>古</a:t>
              </a:r>
              <a:endParaRPr kumimoji="0" lang="zh-CN" altLang="en-US" sz="5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588257" y="3059368"/>
            <a:ext cx="2410393" cy="747556"/>
            <a:chOff x="3321496" y="1451578"/>
            <a:chExt cx="6317127" cy="747556"/>
          </a:xfrm>
        </p:grpSpPr>
        <p:sp>
          <p:nvSpPr>
            <p:cNvPr id="88" name="圆角矩形 19"/>
            <p:cNvSpPr/>
            <p:nvPr/>
          </p:nvSpPr>
          <p:spPr>
            <a:xfrm>
              <a:off x="3321496" y="1451578"/>
              <a:ext cx="6317127" cy="74755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endParaRPr lang="zh-CN" altLang="en-US" sz="3200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" name="文本框 5"/>
            <p:cNvSpPr txBox="1">
              <a:spLocks noChangeArrowheads="1"/>
            </p:cNvSpPr>
            <p:nvPr/>
          </p:nvSpPr>
          <p:spPr bwMode="auto">
            <a:xfrm>
              <a:off x="3484276" y="1494134"/>
              <a:ext cx="5991565" cy="6047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32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rPr>
                <a:t>艰苦 苦闷 </a:t>
              </a:r>
              <a:endParaRPr kumimoji="0" lang="zh-CN" altLang="en-US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1"/>
      <p:bldP spid="7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25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45" name="组合 3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49" name="圆角矩形 9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圆角矩形 10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1035921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51" name="圆角矩形 3"/>
          <p:cNvSpPr/>
          <p:nvPr/>
        </p:nvSpPr>
        <p:spPr bwMode="auto">
          <a:xfrm>
            <a:off x="539552" y="1304987"/>
            <a:ext cx="8058500" cy="2954593"/>
          </a:xfrm>
          <a:prstGeom prst="roundRect">
            <a:avLst>
              <a:gd name="adj" fmla="val 9743"/>
            </a:avLst>
          </a:prstGeom>
          <a:solidFill>
            <a:schemeClr val="bg1"/>
          </a:solidFill>
          <a:ln w="28575">
            <a:solidFill>
              <a:srgbClr val="D3D9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3189564" y="1920234"/>
            <a:ext cx="1055948" cy="1119083"/>
            <a:chOff x="3321499" y="1436049"/>
            <a:chExt cx="1055948" cy="1119083"/>
          </a:xfrm>
        </p:grpSpPr>
        <p:sp>
          <p:nvSpPr>
            <p:cNvPr id="54" name="圆角矩形 19"/>
            <p:cNvSpPr/>
            <p:nvPr/>
          </p:nvSpPr>
          <p:spPr>
            <a:xfrm>
              <a:off x="3321499" y="1451578"/>
              <a:ext cx="1055948" cy="1103554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endParaRPr lang="zh-CN" altLang="en-US" sz="2000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文本框 5"/>
            <p:cNvSpPr txBox="1">
              <a:spLocks noChangeArrowheads="1"/>
            </p:cNvSpPr>
            <p:nvPr/>
          </p:nvSpPr>
          <p:spPr bwMode="auto">
            <a:xfrm>
              <a:off x="3394373" y="1436049"/>
              <a:ext cx="938083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6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rPr>
                <a:t>木</a:t>
              </a:r>
              <a:endParaRPr kumimoji="0" lang="zh-CN" altLang="zh-CN" sz="6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57" name="组合 2"/>
          <p:cNvGrpSpPr/>
          <p:nvPr/>
        </p:nvGrpSpPr>
        <p:grpSpPr>
          <a:xfrm>
            <a:off x="1146212" y="1825821"/>
            <a:ext cx="1193856" cy="1323439"/>
            <a:chOff x="2126343" y="2971484"/>
            <a:chExt cx="1090612" cy="1208989"/>
          </a:xfrm>
        </p:grpSpPr>
        <p:grpSp>
          <p:nvGrpSpPr>
            <p:cNvPr id="58" name="组合 28"/>
            <p:cNvGrpSpPr/>
            <p:nvPr/>
          </p:nvGrpSpPr>
          <p:grpSpPr>
            <a:xfrm>
              <a:off x="2126343" y="3086350"/>
              <a:ext cx="1064681" cy="1083266"/>
              <a:chOff x="3370457" y="1347614"/>
              <a:chExt cx="1064681" cy="1083266"/>
            </a:xfrm>
          </p:grpSpPr>
          <p:sp>
            <p:nvSpPr>
              <p:cNvPr id="60" name="矩形 1"/>
              <p:cNvSpPr>
                <a:spLocks noChangeArrowheads="1"/>
              </p:cNvSpPr>
              <p:nvPr/>
            </p:nvSpPr>
            <p:spPr bwMode="auto">
              <a:xfrm>
                <a:off x="3370457" y="1347614"/>
                <a:ext cx="1064681" cy="1066139"/>
              </a:xfrm>
              <a:prstGeom prst="rect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2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cxnSp>
            <p:nvCxnSpPr>
              <p:cNvPr id="61" name="直接连接符 4"/>
              <p:cNvCxnSpPr>
                <a:cxnSpLocks noChangeShapeType="1"/>
              </p:cNvCxnSpPr>
              <p:nvPr/>
            </p:nvCxnSpPr>
            <p:spPr bwMode="auto">
              <a:xfrm>
                <a:off x="3370457" y="1872548"/>
                <a:ext cx="1064681" cy="0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  <p:cxnSp>
            <p:nvCxnSpPr>
              <p:cNvPr id="62" name="直接连接符 6"/>
              <p:cNvCxnSpPr>
                <a:cxnSpLocks noChangeShapeType="1"/>
              </p:cNvCxnSpPr>
              <p:nvPr/>
            </p:nvCxnSpPr>
            <p:spPr bwMode="auto">
              <a:xfrm flipH="1">
                <a:off x="3903225" y="1364741"/>
                <a:ext cx="0" cy="1066139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</p:grpSp>
        <p:sp>
          <p:nvSpPr>
            <p:cNvPr id="59" name="文本框 92"/>
            <p:cNvSpPr txBox="1">
              <a:spLocks noChangeArrowheads="1"/>
            </p:cNvSpPr>
            <p:nvPr/>
          </p:nvSpPr>
          <p:spPr bwMode="auto">
            <a:xfrm>
              <a:off x="2126343" y="2971484"/>
              <a:ext cx="1090612" cy="12089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800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桥</a:t>
              </a:r>
              <a:endParaRPr lang="zh-CN" altLang="en-US" sz="80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1" name="TextBox 8"/>
          <p:cNvSpPr txBox="1">
            <a:spLocks noChangeArrowheads="1"/>
          </p:cNvSpPr>
          <p:nvPr/>
        </p:nvSpPr>
        <p:spPr bwMode="auto">
          <a:xfrm>
            <a:off x="1296325" y="1418120"/>
            <a:ext cx="8936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err="1">
                <a:solidFill>
                  <a:schemeClr val="tx1">
                    <a:lumMod val="95000"/>
                    <a:lumOff val="5000"/>
                  </a:schemeClr>
                </a:solidFill>
                <a:latin typeface="taozhi.cn_PY" panose="02000500000000000000" pitchFamily="2" charset="0"/>
              </a:rPr>
              <a:t>qiáo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taozhi.cn_PY" panose="02000500000000000000" pitchFamily="2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1094820" y="3252357"/>
            <a:ext cx="2410393" cy="747556"/>
            <a:chOff x="3321496" y="1451578"/>
            <a:chExt cx="6317127" cy="747556"/>
          </a:xfrm>
        </p:grpSpPr>
        <p:sp>
          <p:nvSpPr>
            <p:cNvPr id="79" name="圆角矩形 19"/>
            <p:cNvSpPr/>
            <p:nvPr/>
          </p:nvSpPr>
          <p:spPr>
            <a:xfrm>
              <a:off x="3321496" y="1451578"/>
              <a:ext cx="6317127" cy="74755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endParaRPr lang="zh-CN" altLang="en-US" sz="3200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" name="文本框 5"/>
            <p:cNvSpPr txBox="1">
              <a:spLocks noChangeArrowheads="1"/>
            </p:cNvSpPr>
            <p:nvPr/>
          </p:nvSpPr>
          <p:spPr bwMode="auto">
            <a:xfrm>
              <a:off x="3484276" y="1494134"/>
              <a:ext cx="5991565" cy="6047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32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rPr>
                <a:t>石桥 大桥</a:t>
              </a:r>
              <a:endParaRPr kumimoji="0" lang="zh-CN" altLang="en-US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pic>
        <p:nvPicPr>
          <p:cNvPr id="107" name="图片 106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515441" y="2423937"/>
            <a:ext cx="493646" cy="18620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378305" y="2268492"/>
            <a:ext cx="438096" cy="438096"/>
            <a:chOff x="4887834" y="2943336"/>
            <a:chExt cx="438096" cy="438096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 rot="16523441">
              <a:off x="4899264" y="3074386"/>
              <a:ext cx="438096" cy="175995"/>
            </a:xfrm>
            <a:prstGeom prst="rect">
              <a:avLst/>
            </a:prstGeom>
          </p:spPr>
        </p:pic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 rot="388253">
              <a:off x="4887834" y="3084863"/>
              <a:ext cx="438096" cy="175995"/>
            </a:xfrm>
            <a:prstGeom prst="rect">
              <a:avLst/>
            </a:prstGeom>
          </p:spPr>
        </p:pic>
      </p:grpSp>
      <p:grpSp>
        <p:nvGrpSpPr>
          <p:cNvPr id="110" name="组合 109"/>
          <p:cNvGrpSpPr/>
          <p:nvPr/>
        </p:nvGrpSpPr>
        <p:grpSpPr>
          <a:xfrm>
            <a:off x="4901632" y="1920234"/>
            <a:ext cx="1055948" cy="1119083"/>
            <a:chOff x="3321499" y="1436049"/>
            <a:chExt cx="1055948" cy="1119083"/>
          </a:xfrm>
        </p:grpSpPr>
        <p:sp>
          <p:nvSpPr>
            <p:cNvPr id="111" name="圆角矩形 19"/>
            <p:cNvSpPr/>
            <p:nvPr/>
          </p:nvSpPr>
          <p:spPr>
            <a:xfrm>
              <a:off x="3321499" y="1451578"/>
              <a:ext cx="1055948" cy="1103554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endParaRPr lang="zh-CN" altLang="en-US" sz="2000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" name="文本框 5"/>
            <p:cNvSpPr txBox="1">
              <a:spLocks noChangeArrowheads="1"/>
            </p:cNvSpPr>
            <p:nvPr/>
          </p:nvSpPr>
          <p:spPr bwMode="auto">
            <a:xfrm>
              <a:off x="3394373" y="1436049"/>
              <a:ext cx="938083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6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rPr>
                <a:t>女</a:t>
              </a:r>
              <a:endParaRPr kumimoji="0" lang="zh-CN" altLang="zh-CN" sz="6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08190" y="2294235"/>
            <a:ext cx="493646" cy="380756"/>
            <a:chOff x="6224760" y="2579255"/>
            <a:chExt cx="493646" cy="380756"/>
          </a:xfrm>
        </p:grpSpPr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6224760" y="2579255"/>
              <a:ext cx="493646" cy="186203"/>
            </a:xfrm>
            <a:prstGeom prst="rect">
              <a:avLst/>
            </a:prstGeom>
          </p:spPr>
        </p:pic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6224760" y="2773808"/>
              <a:ext cx="493646" cy="186203"/>
            </a:xfrm>
            <a:prstGeom prst="rect">
              <a:avLst/>
            </a:prstGeom>
          </p:spPr>
        </p:pic>
      </p:grpSp>
      <p:grpSp>
        <p:nvGrpSpPr>
          <p:cNvPr id="115" name="组合 2"/>
          <p:cNvGrpSpPr/>
          <p:nvPr/>
        </p:nvGrpSpPr>
        <p:grpSpPr>
          <a:xfrm>
            <a:off x="6781770" y="1825821"/>
            <a:ext cx="1193856" cy="1323439"/>
            <a:chOff x="2126343" y="2971484"/>
            <a:chExt cx="1090612" cy="1208989"/>
          </a:xfrm>
        </p:grpSpPr>
        <p:grpSp>
          <p:nvGrpSpPr>
            <p:cNvPr id="116" name="组合 28"/>
            <p:cNvGrpSpPr/>
            <p:nvPr/>
          </p:nvGrpSpPr>
          <p:grpSpPr>
            <a:xfrm>
              <a:off x="2126343" y="3086350"/>
              <a:ext cx="1064681" cy="1083266"/>
              <a:chOff x="3370457" y="1347614"/>
              <a:chExt cx="1064681" cy="1083266"/>
            </a:xfrm>
          </p:grpSpPr>
          <p:sp>
            <p:nvSpPr>
              <p:cNvPr id="118" name="矩形 1"/>
              <p:cNvSpPr>
                <a:spLocks noChangeArrowheads="1"/>
              </p:cNvSpPr>
              <p:nvPr/>
            </p:nvSpPr>
            <p:spPr bwMode="auto">
              <a:xfrm>
                <a:off x="3370457" y="1347614"/>
                <a:ext cx="1064681" cy="1066139"/>
              </a:xfrm>
              <a:prstGeom prst="rect">
                <a:avLst/>
              </a:prstGeom>
              <a:noFill/>
              <a:ln w="19050">
                <a:solidFill>
                  <a:srgbClr val="00B0F0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12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cxnSp>
            <p:nvCxnSpPr>
              <p:cNvPr id="119" name="直接连接符 4"/>
              <p:cNvCxnSpPr>
                <a:cxnSpLocks noChangeShapeType="1"/>
              </p:cNvCxnSpPr>
              <p:nvPr/>
            </p:nvCxnSpPr>
            <p:spPr bwMode="auto">
              <a:xfrm>
                <a:off x="3370457" y="1872548"/>
                <a:ext cx="1064681" cy="0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  <p:cxnSp>
            <p:nvCxnSpPr>
              <p:cNvPr id="120" name="直接连接符 6"/>
              <p:cNvCxnSpPr>
                <a:cxnSpLocks noChangeShapeType="1"/>
              </p:cNvCxnSpPr>
              <p:nvPr/>
            </p:nvCxnSpPr>
            <p:spPr bwMode="auto">
              <a:xfrm flipH="1">
                <a:off x="3903225" y="1364741"/>
                <a:ext cx="0" cy="1066139"/>
              </a:xfrm>
              <a:prstGeom prst="line">
                <a:avLst/>
              </a:prstGeom>
              <a:noFill/>
              <a:ln w="12700">
                <a:solidFill>
                  <a:srgbClr val="61D6FF"/>
                </a:solidFill>
                <a:prstDash val="dash"/>
                <a:round/>
              </a:ln>
            </p:spPr>
          </p:cxnSp>
        </p:grpSp>
        <p:sp>
          <p:nvSpPr>
            <p:cNvPr id="117" name="文本框 92"/>
            <p:cNvSpPr txBox="1">
              <a:spLocks noChangeArrowheads="1"/>
            </p:cNvSpPr>
            <p:nvPr/>
          </p:nvSpPr>
          <p:spPr bwMode="auto">
            <a:xfrm>
              <a:off x="2126343" y="2971484"/>
              <a:ext cx="1090612" cy="12089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800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娇</a:t>
              </a:r>
              <a:endParaRPr lang="zh-CN" altLang="en-US" sz="80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1" name="TextBox 8"/>
          <p:cNvSpPr txBox="1">
            <a:spLocks noChangeArrowheads="1"/>
          </p:cNvSpPr>
          <p:nvPr/>
        </p:nvSpPr>
        <p:spPr bwMode="auto">
          <a:xfrm>
            <a:off x="6931883" y="1418120"/>
            <a:ext cx="8936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err="1">
                <a:solidFill>
                  <a:schemeClr val="tx1">
                    <a:lumMod val="95000"/>
                    <a:lumOff val="5000"/>
                  </a:schemeClr>
                </a:solidFill>
                <a:latin typeface="taozhi.cn_PY" panose="02000500000000000000" pitchFamily="2" charset="0"/>
              </a:rPr>
              <a:t>jiāo</a:t>
            </a:r>
            <a:endParaRPr lang="en-US" altLang="zh-CN" sz="2400">
              <a:solidFill>
                <a:schemeClr val="tx1">
                  <a:lumMod val="95000"/>
                  <a:lumOff val="5000"/>
                </a:schemeClr>
              </a:solidFill>
              <a:latin typeface="taozhi.cn_PY" panose="02000500000000000000" pitchFamily="2" charset="0"/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5576573" y="3252357"/>
            <a:ext cx="2410393" cy="747556"/>
            <a:chOff x="3321496" y="1451578"/>
            <a:chExt cx="6317127" cy="747556"/>
          </a:xfrm>
        </p:grpSpPr>
        <p:sp>
          <p:nvSpPr>
            <p:cNvPr id="123" name="圆角矩形 19"/>
            <p:cNvSpPr/>
            <p:nvPr/>
          </p:nvSpPr>
          <p:spPr>
            <a:xfrm>
              <a:off x="3321496" y="1451578"/>
              <a:ext cx="6317127" cy="74755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</a:pPr>
              <a:endParaRPr lang="zh-CN" altLang="en-US" sz="3200" spc="-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4" name="文本框 5"/>
            <p:cNvSpPr txBox="1">
              <a:spLocks noChangeArrowheads="1"/>
            </p:cNvSpPr>
            <p:nvPr/>
          </p:nvSpPr>
          <p:spPr bwMode="auto">
            <a:xfrm>
              <a:off x="3484276" y="1494134"/>
              <a:ext cx="5991565" cy="6047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32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rPr>
                <a:t>娇小 娇媚</a:t>
              </a:r>
              <a:endParaRPr kumimoji="0" lang="zh-CN" altLang="en-US" sz="3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1"/>
      <p:bldP spid="12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25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36" name="组合 3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40" name="圆角矩形 9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圆角矩形 10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677BCF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1035921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42" name="圆角矩形 3"/>
          <p:cNvSpPr/>
          <p:nvPr/>
        </p:nvSpPr>
        <p:spPr bwMode="auto">
          <a:xfrm>
            <a:off x="539552" y="1304987"/>
            <a:ext cx="8058500" cy="2954593"/>
          </a:xfrm>
          <a:prstGeom prst="roundRect">
            <a:avLst>
              <a:gd name="adj" fmla="val 9743"/>
            </a:avLst>
          </a:prstGeom>
          <a:solidFill>
            <a:schemeClr val="bg1"/>
          </a:solidFill>
          <a:ln w="28575">
            <a:solidFill>
              <a:srgbClr val="D3D9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grpSp>
        <p:nvGrpSpPr>
          <p:cNvPr id="2" name="组合 12"/>
          <p:cNvGrpSpPr/>
          <p:nvPr/>
        </p:nvGrpSpPr>
        <p:grpSpPr>
          <a:xfrm>
            <a:off x="635911" y="1740325"/>
            <a:ext cx="1323975" cy="1225400"/>
            <a:chOff x="824360" y="603264"/>
            <a:chExt cx="1325530" cy="1225250"/>
          </a:xfrm>
        </p:grpSpPr>
        <p:grpSp>
          <p:nvGrpSpPr>
            <p:cNvPr id="3" name="组合 28"/>
            <p:cNvGrpSpPr/>
            <p:nvPr/>
          </p:nvGrpSpPr>
          <p:grpSpPr>
            <a:xfrm>
              <a:off x="1037356" y="842950"/>
              <a:ext cx="921832" cy="923812"/>
              <a:chOff x="1548299" y="1274420"/>
              <a:chExt cx="1798179" cy="1802041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548299" y="1274420"/>
                <a:ext cx="1798179" cy="180204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25" name="直接连接符 24"/>
              <p:cNvCxnSpPr>
                <a:stCxn id="24" idx="1"/>
                <a:endCxn id="24" idx="3"/>
              </p:cNvCxnSpPr>
              <p:nvPr/>
            </p:nvCxnSpPr>
            <p:spPr>
              <a:xfrm>
                <a:off x="1548299" y="2175440"/>
                <a:ext cx="1798179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>
                <a:stCxn id="24" idx="0"/>
                <a:endCxn id="24" idx="2"/>
              </p:cNvCxnSpPr>
              <p:nvPr/>
            </p:nvCxnSpPr>
            <p:spPr>
              <a:xfrm flipH="1">
                <a:off x="2447388" y="1274420"/>
                <a:ext cx="0" cy="180204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1548299" y="1274420"/>
                <a:ext cx="1798179" cy="180204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文本框 2"/>
            <p:cNvSpPr txBox="1">
              <a:spLocks noChangeArrowheads="1"/>
            </p:cNvSpPr>
            <p:nvPr/>
          </p:nvSpPr>
          <p:spPr bwMode="auto">
            <a:xfrm>
              <a:off x="824360" y="603264"/>
              <a:ext cx="1325530" cy="1225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130000"/>
                </a:lnSpc>
              </a:pPr>
              <a:r>
                <a:rPr lang="zh-CN" altLang="en-US" sz="66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巍</a:t>
              </a:r>
              <a:endParaRPr lang="zh-CN" altLang="en-US" sz="66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935625" y="1421870"/>
            <a:ext cx="7649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err="1">
                <a:solidFill>
                  <a:prstClr val="black"/>
                </a:solidFill>
                <a:latin typeface="taozhi.cn_PY" panose="02000500000000000000" pitchFamily="2" charset="0"/>
              </a:rPr>
              <a:t>wēi</a:t>
            </a:r>
            <a:endParaRPr lang="en-US" sz="2800">
              <a:solidFill>
                <a:prstClr val="black"/>
              </a:solidFill>
              <a:latin typeface="taozhi.cn_PY" panose="02000500000000000000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813560" y="1587276"/>
            <a:ext cx="3954780" cy="1524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902117" y="1559732"/>
            <a:ext cx="2520860" cy="2340447"/>
            <a:chOff x="5848777" y="1559732"/>
            <a:chExt cx="2520860" cy="234044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5848777" y="1559732"/>
              <a:ext cx="2520860" cy="168267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9" name="文本框 5"/>
            <p:cNvSpPr txBox="1">
              <a:spLocks noChangeArrowheads="1"/>
            </p:cNvSpPr>
            <p:nvPr/>
          </p:nvSpPr>
          <p:spPr bwMode="auto">
            <a:xfrm>
              <a:off x="6018667" y="3295398"/>
              <a:ext cx="2181081" cy="6047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3200"/>
                <a:t>雪山巍峨</a:t>
              </a:r>
              <a:endParaRPr lang="en-US" altLang="zh-CN" sz="320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26371" y="3242406"/>
            <a:ext cx="5148307" cy="1239730"/>
            <a:chOff x="503815" y="2697697"/>
            <a:chExt cx="5148307" cy="1239730"/>
          </a:xfrm>
        </p:grpSpPr>
        <p:sp>
          <p:nvSpPr>
            <p:cNvPr id="46" name="圆角矩形 11"/>
            <p:cNvSpPr/>
            <p:nvPr/>
          </p:nvSpPr>
          <p:spPr>
            <a:xfrm>
              <a:off x="503815" y="2697697"/>
              <a:ext cx="5067344" cy="1239730"/>
            </a:xfrm>
            <a:prstGeom prst="roundRect">
              <a:avLst>
                <a:gd name="adj" fmla="val 11341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A4518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84778" y="2764065"/>
              <a:ext cx="5067344" cy="10453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 spc="-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形声字。山表意，古文字形体像一排山峰巍然耸立；魏表声，魏有高大之义，故巍以魏为声旁。本义是山势高险。</a:t>
              </a:r>
              <a:endParaRPr lang="zh-CN" altLang="en-US" sz="1800" spc="-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12945" y="673101"/>
            <a:ext cx="2307869" cy="932836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6724" y="1176252"/>
            <a:ext cx="8350076" cy="3773303"/>
          </a:xfrm>
          <a:prstGeom prst="rect">
            <a:avLst/>
          </a:prstGeom>
        </p:spPr>
      </p:pic>
      <p:grpSp>
        <p:nvGrpSpPr>
          <p:cNvPr id="35" name="组合 25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37" name="组合 38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41" name="圆角矩形 9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圆角矩形 10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FF7C80"/>
              </a:solidFill>
              <a:ln>
                <a:solidFill>
                  <a:srgbClr val="FDCB5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1035921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多音字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 rot="2700000">
            <a:off x="1346155" y="2726531"/>
            <a:ext cx="504056" cy="504056"/>
          </a:xfrm>
          <a:prstGeom prst="rect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317965" y="1799416"/>
            <a:ext cx="5081029" cy="2361472"/>
            <a:chOff x="2132048" y="983313"/>
            <a:chExt cx="5081098" cy="2360876"/>
          </a:xfrm>
        </p:grpSpPr>
        <p:sp>
          <p:nvSpPr>
            <p:cNvPr id="4" name="矩形 3"/>
            <p:cNvSpPr>
              <a:spLocks noChangeArrowheads="1"/>
            </p:cNvSpPr>
            <p:nvPr/>
          </p:nvSpPr>
          <p:spPr bwMode="auto">
            <a:xfrm>
              <a:off x="2132048" y="1853723"/>
              <a:ext cx="624181" cy="540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8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和</a:t>
              </a:r>
              <a:endPara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" name="左大括号 4"/>
            <p:cNvSpPr/>
            <p:nvPr/>
          </p:nvSpPr>
          <p:spPr>
            <a:xfrm>
              <a:off x="2866839" y="1097266"/>
              <a:ext cx="202250" cy="2146525"/>
            </a:xfrm>
            <a:prstGeom prst="leftBrace">
              <a:avLst>
                <a:gd name="adj1" fmla="val 45882"/>
                <a:gd name="adj2" fmla="val 50000"/>
              </a:avLst>
            </a:prstGeom>
            <a:ln>
              <a:solidFill>
                <a:srgbClr val="FF7C80"/>
              </a:solidFill>
              <a:bevel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6" name="矩形 3"/>
            <p:cNvSpPr>
              <a:spLocks noChangeArrowheads="1"/>
            </p:cNvSpPr>
            <p:nvPr/>
          </p:nvSpPr>
          <p:spPr bwMode="auto">
            <a:xfrm>
              <a:off x="3107814" y="983313"/>
              <a:ext cx="4105332" cy="493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240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ozhi.cn_PY" panose="02000500000000000000" pitchFamily="2" charset="0"/>
                  <a:ea typeface="+mj-ea"/>
                </a:rPr>
                <a:t>huò</a:t>
              </a:r>
              <a:r>
                <a:rPr lang="en-US" altLang="zh-CN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(</a:t>
              </a:r>
              <a:r>
                <a: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        </a:t>
              </a:r>
              <a:r>
                <a:rPr lang="en-US" altLang="zh-CN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)</a:t>
              </a:r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" name="矩形 3"/>
            <p:cNvSpPr>
              <a:spLocks noChangeArrowheads="1"/>
            </p:cNvSpPr>
            <p:nvPr/>
          </p:nvSpPr>
          <p:spPr bwMode="auto">
            <a:xfrm>
              <a:off x="3107814" y="1418593"/>
              <a:ext cx="4105332" cy="493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240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ozhi.cn_PY" panose="02000500000000000000" pitchFamily="2" charset="0"/>
                  <a:ea typeface="黑体" panose="02010609060101010101" pitchFamily="49" charset="-122"/>
                </a:rPr>
                <a:t>hé  </a:t>
              </a:r>
              <a:r>
                <a:rPr lang="en-US" altLang="zh-CN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</a:rPr>
                <a:t>(</a:t>
              </a:r>
              <a:r>
                <a: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</a:rPr>
                <a:t>        </a:t>
              </a:r>
              <a:r>
                <a:rPr lang="en-US" altLang="zh-CN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</a:rPr>
                <a:t>)</a:t>
              </a:r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</a:endParaRPr>
            </a:p>
          </p:txBody>
        </p:sp>
        <p:sp>
          <p:nvSpPr>
            <p:cNvPr id="23" name="矩形 3"/>
            <p:cNvSpPr>
              <a:spLocks noChangeArrowheads="1"/>
            </p:cNvSpPr>
            <p:nvPr/>
          </p:nvSpPr>
          <p:spPr bwMode="auto">
            <a:xfrm>
              <a:off x="3107814" y="1896053"/>
              <a:ext cx="4105332" cy="493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240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ozhi.cn_PY" panose="02000500000000000000" pitchFamily="2" charset="0"/>
                  <a:ea typeface="黑体" panose="02010609060101010101" pitchFamily="49" charset="-122"/>
                </a:rPr>
                <a:t>hè  </a:t>
              </a:r>
              <a:r>
                <a:rPr lang="en-US" altLang="zh-CN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</a:rPr>
                <a:t>(</a:t>
              </a:r>
              <a:r>
                <a: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</a:rPr>
                <a:t>        </a:t>
              </a:r>
              <a:r>
                <a:rPr lang="en-US" altLang="zh-CN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</a:rPr>
                <a:t>)</a:t>
              </a:r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</a:endParaRPr>
            </a:p>
          </p:txBody>
        </p:sp>
        <p:sp>
          <p:nvSpPr>
            <p:cNvPr id="25" name="矩形 3"/>
            <p:cNvSpPr>
              <a:spLocks noChangeArrowheads="1"/>
            </p:cNvSpPr>
            <p:nvPr/>
          </p:nvSpPr>
          <p:spPr bwMode="auto">
            <a:xfrm>
              <a:off x="3107814" y="2373514"/>
              <a:ext cx="4105332" cy="493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240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ozhi.cn_PY" panose="02000500000000000000" pitchFamily="2" charset="0"/>
                  <a:ea typeface="黑体" panose="02010609060101010101" pitchFamily="49" charset="-122"/>
                </a:rPr>
                <a:t>huó</a:t>
              </a:r>
              <a:r>
                <a:rPr lang="en-US" altLang="zh-CN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</a:rPr>
                <a:t>(</a:t>
              </a:r>
              <a:r>
                <a: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</a:rPr>
                <a:t>        </a:t>
              </a:r>
              <a:r>
                <a:rPr lang="en-US" altLang="zh-CN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</a:rPr>
                <a:t>)</a:t>
              </a:r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</a:endParaRPr>
            </a:p>
          </p:txBody>
        </p:sp>
        <p:sp>
          <p:nvSpPr>
            <p:cNvPr id="27" name="矩形 3"/>
            <p:cNvSpPr>
              <a:spLocks noChangeArrowheads="1"/>
            </p:cNvSpPr>
            <p:nvPr/>
          </p:nvSpPr>
          <p:spPr bwMode="auto">
            <a:xfrm>
              <a:off x="3107814" y="2850974"/>
              <a:ext cx="4105332" cy="493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en-US" altLang="zh-CN" sz="240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ozhi.cn_PY" panose="02000500000000000000" pitchFamily="2" charset="0"/>
                  <a:ea typeface="黑体" panose="02010609060101010101" pitchFamily="49" charset="-122"/>
                </a:rPr>
                <a:t>hú  </a:t>
              </a:r>
              <a:r>
                <a:rPr lang="en-US" altLang="zh-CN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</a:rPr>
                <a:t>(</a:t>
              </a:r>
              <a:r>
                <a: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</a:rPr>
                <a:t>        </a:t>
              </a:r>
              <a:r>
                <a:rPr lang="en-US" altLang="zh-CN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</a:rPr>
                <a:t>)</a:t>
              </a:r>
              <a:endPara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</a:endParaRPr>
            </a:p>
          </p:txBody>
        </p:sp>
      </p:grp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3057411" y="1803226"/>
            <a:ext cx="1042769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和弄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2836067" y="2228750"/>
            <a:ext cx="148545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和和气气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3"/>
          <p:cNvSpPr>
            <a:spLocks noChangeArrowheads="1"/>
          </p:cNvSpPr>
          <p:nvPr/>
        </p:nvSpPr>
        <p:spPr bwMode="auto">
          <a:xfrm>
            <a:off x="2836067" y="2709537"/>
            <a:ext cx="1485456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随声附和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2836067" y="3183864"/>
            <a:ext cx="1485456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和面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2836067" y="3667548"/>
            <a:ext cx="1485456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和牌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37906" y="1688706"/>
            <a:ext cx="3234184" cy="2719847"/>
            <a:chOff x="4288666" y="1755010"/>
            <a:chExt cx="3234184" cy="2719847"/>
          </a:xfrm>
        </p:grpSpPr>
        <p:sp>
          <p:nvSpPr>
            <p:cNvPr id="21" name="TextBox 6"/>
            <p:cNvSpPr txBox="1"/>
            <p:nvPr/>
          </p:nvSpPr>
          <p:spPr>
            <a:xfrm>
              <a:off x="4984677" y="1755010"/>
              <a:ext cx="2538173" cy="2719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80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和</a:t>
              </a:r>
              <a:r>
                <a:rPr lang="en-US" altLang="zh-CN" sz="1800">
                  <a:solidFill>
                    <a:srgbClr val="00B0F0"/>
                  </a:solidFill>
                  <a:latin typeface="+mn-ea"/>
                </a:rPr>
                <a:t>(</a:t>
              </a:r>
              <a:r>
                <a:rPr lang="en-US" altLang="zh-CN" sz="1800" err="1">
                  <a:solidFill>
                    <a:srgbClr val="00B0F0"/>
                  </a:solidFill>
                  <a:latin typeface="taozhi.cn_PY" panose="02000500000000000000" pitchFamily="2" charset="0"/>
                  <a:ea typeface="黑体" panose="02010609060101010101" pitchFamily="49" charset="-122"/>
                </a:rPr>
                <a:t>hé</a:t>
              </a:r>
              <a:r>
                <a:rPr lang="en-US" altLang="zh-CN" sz="1800">
                  <a:solidFill>
                    <a:srgbClr val="00B0F0"/>
                  </a:solidFill>
                  <a:latin typeface="+mj-ea"/>
                  <a:ea typeface="+mj-ea"/>
                </a:rPr>
                <a:t>)</a:t>
              </a: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</a:rPr>
                <a:t>风细雨人心暖，</a:t>
              </a:r>
              <a:endParaRPr lang="en-US" altLang="zh-CN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80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和</a:t>
              </a:r>
              <a:r>
                <a:rPr lang="en-US" altLang="zh-CN" sz="1800">
                  <a:solidFill>
                    <a:srgbClr val="00B0F0"/>
                  </a:solidFill>
                  <a:latin typeface="+mn-ea"/>
                </a:rPr>
                <a:t>(</a:t>
              </a:r>
              <a:r>
                <a:rPr lang="en-US" altLang="zh-CN" sz="1800" err="1">
                  <a:solidFill>
                    <a:srgbClr val="00B0F0"/>
                  </a:solidFill>
                  <a:latin typeface="taozhi.cn_PY" panose="02000500000000000000" pitchFamily="2" charset="0"/>
                  <a:ea typeface="黑体" panose="02010609060101010101" pitchFamily="49" charset="-122"/>
                </a:rPr>
                <a:t>huò</a:t>
              </a:r>
              <a:r>
                <a:rPr lang="en-US" altLang="zh-CN" sz="1800">
                  <a:solidFill>
                    <a:srgbClr val="00B0F0"/>
                  </a:solidFill>
                  <a:latin typeface="+mj-ea"/>
                </a:rPr>
                <a:t>)</a:t>
              </a: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</a:rPr>
                <a:t>药加糖口中甘。</a:t>
              </a:r>
              <a:endParaRPr lang="en-US" altLang="zh-CN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80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和</a:t>
              </a:r>
              <a:r>
                <a:rPr lang="en-US" altLang="zh-CN" sz="1800">
                  <a:solidFill>
                    <a:srgbClr val="00B0F0"/>
                  </a:solidFill>
                  <a:latin typeface="+mn-ea"/>
                </a:rPr>
                <a:t>(</a:t>
              </a:r>
              <a:r>
                <a:rPr lang="en-US" altLang="zh-CN" sz="1800" err="1">
                  <a:solidFill>
                    <a:srgbClr val="00B0F0"/>
                  </a:solidFill>
                  <a:latin typeface="taozhi.cn_PY" panose="02000500000000000000" pitchFamily="2" charset="0"/>
                  <a:ea typeface="黑体" panose="02010609060101010101" pitchFamily="49" charset="-122"/>
                </a:rPr>
                <a:t>hú</a:t>
              </a:r>
              <a:r>
                <a:rPr lang="en-US" altLang="zh-CN" sz="1800">
                  <a:solidFill>
                    <a:srgbClr val="00B0F0"/>
                  </a:solidFill>
                  <a:latin typeface="+mj-ea"/>
                </a:rPr>
                <a:t>)</a:t>
              </a: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</a:rPr>
                <a:t>牌要把规则守，</a:t>
              </a:r>
              <a:endParaRPr lang="en-US" altLang="zh-CN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80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和</a:t>
              </a:r>
              <a:r>
                <a:rPr lang="en-US" altLang="zh-CN" sz="1800">
                  <a:solidFill>
                    <a:srgbClr val="00B0F0"/>
                  </a:solidFill>
                  <a:latin typeface="+mn-ea"/>
                </a:rPr>
                <a:t>(</a:t>
              </a:r>
              <a:r>
                <a:rPr lang="en-US" altLang="zh-CN" sz="1800" err="1">
                  <a:solidFill>
                    <a:srgbClr val="00B0F0"/>
                  </a:solidFill>
                  <a:latin typeface="taozhi.cn_PY" panose="02000500000000000000" pitchFamily="2" charset="0"/>
                  <a:ea typeface="黑体" panose="02010609060101010101" pitchFamily="49" charset="-122"/>
                </a:rPr>
                <a:t>hé</a:t>
              </a:r>
              <a:r>
                <a:rPr lang="en-US" altLang="zh-CN" sz="1800">
                  <a:solidFill>
                    <a:srgbClr val="00B0F0"/>
                  </a:solidFill>
                  <a:latin typeface="+mj-ea"/>
                </a:rPr>
                <a:t>)</a:t>
              </a: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</a:rPr>
                <a:t>睦共处莫赌钱。</a:t>
              </a:r>
              <a:endParaRPr lang="en-US" altLang="zh-CN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80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和</a:t>
              </a:r>
              <a:r>
                <a:rPr lang="en-US" altLang="zh-CN" sz="1800">
                  <a:solidFill>
                    <a:srgbClr val="00B0F0"/>
                  </a:solidFill>
                  <a:latin typeface="+mn-ea"/>
                </a:rPr>
                <a:t>(</a:t>
              </a:r>
              <a:r>
                <a:rPr lang="en-US" altLang="zh-CN" sz="1800" err="1">
                  <a:solidFill>
                    <a:srgbClr val="00B0F0"/>
                  </a:solidFill>
                  <a:latin typeface="taozhi.cn_PY" panose="02000500000000000000" pitchFamily="2" charset="0"/>
                  <a:ea typeface="黑体" panose="02010609060101010101" pitchFamily="49" charset="-122"/>
                </a:rPr>
                <a:t>huó</a:t>
              </a:r>
              <a:r>
                <a:rPr lang="en-US" altLang="zh-CN" sz="1800">
                  <a:solidFill>
                    <a:srgbClr val="00B0F0"/>
                  </a:solidFill>
                  <a:latin typeface="+mj-ea"/>
                </a:rPr>
                <a:t>)</a:t>
              </a: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</a:rPr>
                <a:t>面需要适量水，</a:t>
              </a:r>
              <a:endParaRPr lang="en-US" altLang="zh-CN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</a:rPr>
                <a:t>一唱百</a:t>
              </a:r>
              <a:r>
                <a:rPr lang="zh-CN" altLang="en-US" sz="180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和</a:t>
              </a:r>
              <a:r>
                <a:rPr lang="en-US" altLang="zh-CN" sz="1800">
                  <a:solidFill>
                    <a:srgbClr val="00B0F0"/>
                  </a:solidFill>
                  <a:latin typeface="+mn-ea"/>
                </a:rPr>
                <a:t>(</a:t>
              </a:r>
              <a:r>
                <a:rPr lang="en-US" altLang="zh-CN" sz="1800" err="1">
                  <a:solidFill>
                    <a:srgbClr val="00B0F0"/>
                  </a:solidFill>
                  <a:latin typeface="taozhi.cn_PY" panose="02000500000000000000" pitchFamily="2" charset="0"/>
                  <a:ea typeface="黑体" panose="02010609060101010101" pitchFamily="49" charset="-122"/>
                </a:rPr>
                <a:t>hè</a:t>
              </a:r>
              <a:r>
                <a:rPr lang="en-US" altLang="zh-CN" sz="1800">
                  <a:solidFill>
                    <a:srgbClr val="00B0F0"/>
                  </a:solidFill>
                  <a:latin typeface="+mj-ea"/>
                </a:rPr>
                <a:t>)</a:t>
              </a: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</a:rPr>
                <a:t>抱成团。</a:t>
              </a:r>
              <a:endParaRPr lang="en-US" altLang="zh-CN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80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和</a:t>
              </a:r>
              <a:r>
                <a:rPr lang="en-US" altLang="zh-CN" sz="1800">
                  <a:solidFill>
                    <a:srgbClr val="00B0F0"/>
                  </a:solidFill>
                  <a:latin typeface="+mn-ea"/>
                </a:rPr>
                <a:t>(</a:t>
              </a:r>
              <a:r>
                <a:rPr lang="en-US" altLang="zh-CN" sz="1800" err="1">
                  <a:solidFill>
                    <a:srgbClr val="00B0F0"/>
                  </a:solidFill>
                  <a:latin typeface="taozhi.cn_PY" panose="02000500000000000000" pitchFamily="2" charset="0"/>
                  <a:ea typeface="黑体" panose="02010609060101010101" pitchFamily="49" charset="-122"/>
                </a:rPr>
                <a:t>hé</a:t>
              </a:r>
              <a:r>
                <a:rPr lang="en-US" altLang="zh-CN" sz="1800">
                  <a:solidFill>
                    <a:srgbClr val="00B0F0"/>
                  </a:solidFill>
                  <a:latin typeface="+mj-ea"/>
                </a:rPr>
                <a:t>)</a:t>
              </a: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</a:rPr>
                <a:t>谐社会人共勉，</a:t>
              </a:r>
              <a:endParaRPr lang="en-US" altLang="zh-CN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80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和</a:t>
              </a:r>
              <a:r>
                <a:rPr lang="en-US" altLang="zh-CN" sz="1800">
                  <a:solidFill>
                    <a:srgbClr val="00B0F0"/>
                  </a:solidFill>
                  <a:latin typeface="+mn-ea"/>
                </a:rPr>
                <a:t>(</a:t>
              </a:r>
              <a:r>
                <a:rPr lang="en-US" altLang="zh-CN" sz="1800" err="1">
                  <a:solidFill>
                    <a:srgbClr val="00B0F0"/>
                  </a:solidFill>
                  <a:latin typeface="taozhi.cn_PY" panose="02000500000000000000" pitchFamily="2" charset="0"/>
                  <a:ea typeface="黑体" panose="02010609060101010101" pitchFamily="49" charset="-122"/>
                </a:rPr>
                <a:t>hé</a:t>
              </a:r>
              <a:r>
                <a:rPr lang="en-US" altLang="zh-CN" sz="1800">
                  <a:solidFill>
                    <a:srgbClr val="00B0F0"/>
                  </a:solidFill>
                  <a:latin typeface="+mj-ea"/>
                </a:rPr>
                <a:t>)</a:t>
              </a:r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</a:rPr>
                <a:t>衷共济不畏难。</a:t>
              </a: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288666" y="1787443"/>
              <a:ext cx="749424" cy="359778"/>
              <a:chOff x="3945766" y="1878883"/>
              <a:chExt cx="749424" cy="359778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3945766" y="1896247"/>
                <a:ext cx="749424" cy="337683"/>
              </a:xfrm>
              <a:prstGeom prst="roundRect">
                <a:avLst>
                  <a:gd name="adj" fmla="val 50000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4010439" y="1878883"/>
                <a:ext cx="646331" cy="3597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80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字歌</a:t>
                </a:r>
                <a:endParaRPr lang="en-US" altLang="zh-CN" sz="18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57899" y="768450"/>
            <a:ext cx="2307869" cy="872514"/>
          </a:xfrm>
          <a:prstGeom prst="rect">
            <a:avLst/>
          </a:prstGeom>
        </p:spPr>
      </p:pic>
      <p:sp>
        <p:nvSpPr>
          <p:cNvPr id="13" name="圆角矩形 13"/>
          <p:cNvSpPr/>
          <p:nvPr/>
        </p:nvSpPr>
        <p:spPr>
          <a:xfrm>
            <a:off x="579423" y="1316589"/>
            <a:ext cx="7953017" cy="3125889"/>
          </a:xfrm>
          <a:prstGeom prst="roundRect">
            <a:avLst>
              <a:gd name="adj" fmla="val 7077"/>
            </a:avLst>
          </a:prstGeom>
          <a:solidFill>
            <a:schemeClr val="bg1"/>
          </a:solidFill>
          <a:ln>
            <a:solidFill>
              <a:srgbClr val="417E9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7"/>
          <p:cNvGrpSpPr/>
          <p:nvPr/>
        </p:nvGrpSpPr>
        <p:grpSpPr>
          <a:xfrm>
            <a:off x="545416" y="556461"/>
            <a:ext cx="1465056" cy="624955"/>
            <a:chOff x="779572" y="628120"/>
            <a:chExt cx="1571587" cy="670397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59217" y="628120"/>
              <a:ext cx="1204863" cy="179868"/>
            </a:xfrm>
            <a:prstGeom prst="rect">
              <a:avLst/>
            </a:prstGeom>
          </p:spPr>
        </p:pic>
        <p:grpSp>
          <p:nvGrpSpPr>
            <p:cNvPr id="16" name="组合 19"/>
            <p:cNvGrpSpPr/>
            <p:nvPr/>
          </p:nvGrpSpPr>
          <p:grpSpPr>
            <a:xfrm>
              <a:off x="789007" y="807720"/>
              <a:ext cx="1517948" cy="430529"/>
              <a:chOff x="789007" y="807720"/>
              <a:chExt cx="1517948" cy="430529"/>
            </a:xfrm>
          </p:grpSpPr>
          <p:sp>
            <p:nvSpPr>
              <p:cNvPr id="20" name="圆角矩形 23"/>
              <p:cNvSpPr/>
              <p:nvPr/>
            </p:nvSpPr>
            <p:spPr>
              <a:xfrm>
                <a:off x="789007" y="807720"/>
                <a:ext cx="1517948" cy="430529"/>
              </a:xfrm>
              <a:prstGeom prst="roundRect">
                <a:avLst>
                  <a:gd name="adj" fmla="val 50000"/>
                </a:avLst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31"/>
              <p:cNvSpPr/>
              <p:nvPr/>
            </p:nvSpPr>
            <p:spPr>
              <a:xfrm>
                <a:off x="827584" y="843558"/>
                <a:ext cx="1440160" cy="360040"/>
              </a:xfrm>
              <a:prstGeom prst="roundRect">
                <a:avLst>
                  <a:gd name="adj" fmla="val 50000"/>
                </a:avLst>
              </a:prstGeom>
              <a:solidFill>
                <a:srgbClr val="FF5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1035922" y="783191"/>
              <a:ext cx="1023485" cy="429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易读错</a:t>
              </a:r>
              <a:endParaRPr lang="zh-CN" altLang="en-US" sz="2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79572" y="1183851"/>
              <a:ext cx="563929" cy="114666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611359" y="1000165"/>
              <a:ext cx="739800" cy="291935"/>
            </a:xfrm>
            <a:prstGeom prst="rect">
              <a:avLst/>
            </a:prstGeom>
          </p:spPr>
        </p:pic>
      </p:grpSp>
      <p:sp>
        <p:nvSpPr>
          <p:cNvPr id="22" name="文本框 21"/>
          <p:cNvSpPr txBox="1"/>
          <p:nvPr/>
        </p:nvSpPr>
        <p:spPr>
          <a:xfrm>
            <a:off x="911082" y="1392044"/>
            <a:ext cx="6118770" cy="2953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颤：是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翘舌音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巅：是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前鼻音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廊、婴：是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后鼻音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和：在本课表示动作，读</a:t>
            </a:r>
            <a:r>
              <a:rPr lang="en-US" altLang="zh-CN" sz="3200" err="1">
                <a:solidFill>
                  <a:srgbClr val="C00000"/>
                </a:solidFill>
                <a:latin typeface="taozhi.cn_PY" panose="02000500000000000000" pitchFamily="2" charset="0"/>
                <a:ea typeface="楷体" panose="02010609060101010101" pitchFamily="49" charset="-122"/>
              </a:rPr>
              <a:t>huò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884801" y="1796626"/>
            <a:ext cx="1476710" cy="147671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RESOURCE_PATHS_HASH_PRESENTER" val="6386bad1b193e8ddd96c78c97f95eeb279f1e047"/>
  <p:tag name="KSO_WPP_MARK_KEY" val="94aa5fda-fba2-46e1-8703-7d601bcd1a6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1108</Words>
  <Application>WPS 演示</Application>
  <PresentationFormat>全屏显示(16:9)</PresentationFormat>
  <Paragraphs>268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黑体</vt:lpstr>
      <vt:lpstr>楷体</vt:lpstr>
      <vt:lpstr>taozhi.cn_PY</vt:lpstr>
      <vt:lpstr>Calibri</vt:lpstr>
      <vt:lpstr>Arial Unicode MS</vt:lpstr>
      <vt:lpstr>Calibri Light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2022-06-07T16:19:00Z</cp:lastPrinted>
  <dcterms:created xsi:type="dcterms:W3CDTF">2022-06-07T16:19:00Z</dcterms:created>
  <dcterms:modified xsi:type="dcterms:W3CDTF">2023-01-16T02:51:13Z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D834F338263844E8AD67DBA01A47418C</vt:lpwstr>
  </property>
  <property fmtid="{D5CDD505-2E9C-101B-9397-08002B2CF9AE}" pid="7" name="KSOProductBuildVer">
    <vt:lpwstr>2052-11.1.0.13703</vt:lpwstr>
  </property>
</Properties>
</file>