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handoutMasterIdLst>
    <p:handoutMasterId r:id="rId12"/>
  </p:handoutMasterIdLst>
  <p:sldIdLst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6"/>
    </p:embeddedFont>
    <p:embeddedFont>
      <p:font typeface="黑体" panose="02010609060101010101" pitchFamily="49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charset="0"/>
      <p:regular r:id="rId23"/>
      <p:italic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7" autoAdjust="0"/>
    <p:restoredTop sz="94660"/>
  </p:normalViewPr>
  <p:slideViewPr>
    <p:cSldViewPr>
      <p:cViewPr>
        <p:scale>
          <a:sx n="130" d="100"/>
          <a:sy n="130" d="100"/>
        </p:scale>
        <p:origin x="-1170" y="-486"/>
      </p:cViewPr>
      <p:guideLst>
        <p:guide orient="horz" pos="1620"/>
        <p:guide pos="286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EF3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4" y="3196206"/>
            <a:ext cx="9143706" cy="194863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" y="3195872"/>
            <a:ext cx="9091488" cy="1947627"/>
          </a:xfrm>
          <a:prstGeom prst="rect">
            <a:avLst/>
          </a:prstGeom>
        </p:spPr>
      </p:pic>
      <p:grpSp>
        <p:nvGrpSpPr>
          <p:cNvPr id="42" name="组合 41"/>
          <p:cNvGrpSpPr/>
          <p:nvPr userDrawn="1"/>
        </p:nvGrpSpPr>
        <p:grpSpPr>
          <a:xfrm>
            <a:off x="3843814" y="244858"/>
            <a:ext cx="637699" cy="682461"/>
            <a:chOff x="4312426" y="962812"/>
            <a:chExt cx="896190" cy="1048567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4312426" y="962812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435418" y="1018324"/>
              <a:ext cx="620049" cy="993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4454843" y="244792"/>
            <a:ext cx="646271" cy="682586"/>
            <a:chOff x="5339818" y="914030"/>
            <a:chExt cx="969348" cy="109682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339818" y="914030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496388" y="972287"/>
              <a:ext cx="678967" cy="1038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0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 userDrawn="1"/>
        </p:nvGrpSpPr>
        <p:grpSpPr>
          <a:xfrm>
            <a:off x="5097780" y="204312"/>
            <a:ext cx="531495" cy="669014"/>
            <a:chOff x="6480295" y="929559"/>
            <a:chExt cx="768163" cy="99576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483681" y="929559"/>
              <a:ext cx="678389" cy="962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solidFill>
                    <a:schemeClr val="bg1"/>
                  </a:solidFill>
                </a:rPr>
                <a:t>2</a:t>
              </a:r>
              <a:endParaRPr lang="en-US" altLang="zh-C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 userDrawn="1"/>
        </p:nvGrpSpPr>
        <p:grpSpPr>
          <a:xfrm>
            <a:off x="5704178" y="244793"/>
            <a:ext cx="522315" cy="646331"/>
            <a:chOff x="7542534" y="914079"/>
            <a:chExt cx="768163" cy="1038867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554948" y="914079"/>
              <a:ext cx="632655" cy="103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</a:rPr>
                <a:t>2</a:t>
              </a:r>
              <a:endParaRPr 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占位符 5"/>
          <p:cNvSpPr txBox="1"/>
          <p:nvPr/>
        </p:nvSpPr>
        <p:spPr>
          <a:xfrm>
            <a:off x="0" y="891124"/>
            <a:ext cx="9144000" cy="1166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人教部编版语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文三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年级下册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占位符 5"/>
          <p:cNvSpPr txBox="1"/>
          <p:nvPr/>
        </p:nvSpPr>
        <p:spPr>
          <a:xfrm>
            <a:off x="-12771" y="1851670"/>
            <a:ext cx="9144000" cy="1166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30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口语交际：该不该实行班干部轮流制</a:t>
            </a:r>
            <a:endParaRPr sz="3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EF3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4" y="3196206"/>
            <a:ext cx="9143706" cy="194863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" y="3195872"/>
            <a:ext cx="9091488" cy="194762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25038" y="262145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91365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202372" y="610649"/>
            <a:ext cx="8689330" cy="3689293"/>
            <a:chOff x="1211263" y="779062"/>
            <a:chExt cx="9842500" cy="417890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9176816" y="779062"/>
              <a:ext cx="1635648" cy="52838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1211263" y="1286604"/>
              <a:ext cx="9842500" cy="3671362"/>
              <a:chOff x="1211263" y="1502504"/>
              <a:chExt cx="9842500" cy="367136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11263" y="1502504"/>
                <a:ext cx="9842500" cy="3671362"/>
              </a:xfrm>
              <a:prstGeom prst="roundRect">
                <a:avLst>
                  <a:gd name="adj" fmla="val 8372"/>
                </a:avLst>
              </a:prstGeom>
              <a:solidFill>
                <a:schemeClr val="bg1"/>
              </a:solidFill>
              <a:ln>
                <a:solidFill>
                  <a:srgbClr val="FEF3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452562" y="1650999"/>
                <a:ext cx="9359901" cy="3367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1.</a:t>
                </a:r>
                <a:r>
                  <a:rPr lang="zh-CN" altLang="en-US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做好准备工作。</a:t>
                </a:r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在交流前，首先调查班级同学对“该不该实行班干部轮流制”的看法，把全班同学分成两组，这两个组的同学之中有长期担任班干部的，有曾经担任过班干部的，也有从未担任过班干部的，结合自己的亲身经历和感受来谈，观点更深刻，也更有说服力，为交流作好充分的准备。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EF3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4" y="3196206"/>
            <a:ext cx="9143706" cy="194863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2" y="3197210"/>
            <a:ext cx="9091488" cy="194762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25038" y="262145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91365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202372" y="610649"/>
            <a:ext cx="8689330" cy="3689293"/>
            <a:chOff x="1211263" y="779062"/>
            <a:chExt cx="9842500" cy="417890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9176816" y="779062"/>
              <a:ext cx="1635648" cy="52838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1211263" y="1286604"/>
              <a:ext cx="9842500" cy="3671362"/>
              <a:chOff x="1211263" y="1502504"/>
              <a:chExt cx="9842500" cy="367136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11263" y="1502504"/>
                <a:ext cx="9842500" cy="3671362"/>
              </a:xfrm>
              <a:prstGeom prst="roundRect">
                <a:avLst>
                  <a:gd name="adj" fmla="val 8372"/>
                </a:avLst>
              </a:prstGeom>
              <a:solidFill>
                <a:schemeClr val="bg1"/>
              </a:solidFill>
              <a:ln>
                <a:solidFill>
                  <a:srgbClr val="FEF3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452562" y="1650999"/>
                <a:ext cx="9359901" cy="3367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2.</a:t>
                </a:r>
                <a:r>
                  <a:rPr lang="zh-CN" altLang="en-US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讨论交流。</a:t>
                </a:r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</a:t>
                </a:r>
                <a:r>
                  <a:rPr lang="en-US" altLang="zh-CN" sz="2400" dirty="0">
                    <a:latin typeface="+mj-ea"/>
                    <a:ea typeface="+mj-ea"/>
                  </a:rPr>
                  <a:t>(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en-US" altLang="zh-CN" sz="2400" dirty="0">
                    <a:latin typeface="+mj-ea"/>
                    <a:ea typeface="+mj-ea"/>
                  </a:rPr>
                  <a:t>)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小组交流。每个组员发言时，其他人要安静倾听，并思考他说的是否有道理。大家先亮出观点，然后说清理由。如果同意轮流制，就谈一谈轮流制的有利之处；如果不同意，说明理由后，要给出解决方案，如，老师指定制、竞选制、抓阄制等。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EF3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4" y="3196206"/>
            <a:ext cx="9143706" cy="194863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" y="3195872"/>
            <a:ext cx="9091488" cy="194762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25038" y="262145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91365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202372" y="610649"/>
            <a:ext cx="8689330" cy="3689293"/>
            <a:chOff x="1211263" y="779062"/>
            <a:chExt cx="9842500" cy="417890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9176816" y="779062"/>
              <a:ext cx="1635648" cy="52838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1211263" y="1286604"/>
              <a:ext cx="9842500" cy="3671362"/>
              <a:chOff x="1211263" y="1502504"/>
              <a:chExt cx="9842500" cy="367136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11263" y="1502504"/>
                <a:ext cx="9842500" cy="3671362"/>
              </a:xfrm>
              <a:prstGeom prst="roundRect">
                <a:avLst>
                  <a:gd name="adj" fmla="val 8372"/>
                </a:avLst>
              </a:prstGeom>
              <a:solidFill>
                <a:schemeClr val="bg1"/>
              </a:solidFill>
              <a:ln>
                <a:solidFill>
                  <a:srgbClr val="FEF3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452562" y="1804404"/>
                <a:ext cx="9359901" cy="2823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2.</a:t>
                </a:r>
                <a:r>
                  <a:rPr lang="zh-CN" altLang="en-US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讨论交流。</a:t>
                </a:r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</a:t>
                </a:r>
                <a:r>
                  <a:rPr lang="en-US" altLang="zh-CN" sz="2400" dirty="0">
                    <a:latin typeface="+mj-ea"/>
                    <a:ea typeface="+mj-ea"/>
                  </a:rPr>
                  <a:t>(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dirty="0">
                    <a:latin typeface="+mj-ea"/>
                    <a:ea typeface="+mj-ea"/>
                  </a:rPr>
                  <a:t>)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全班交流。每组派代表发言，双方既要敢于表明自己的观点，表达自己的见解，又要学会尊重不同的想法，学会倾听不同的声音，做文明有礼的交际者。讨论时，两组成员要保持情绪的稳定。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EF3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4" y="3196206"/>
            <a:ext cx="9143706" cy="194863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" y="3195872"/>
            <a:ext cx="9091488" cy="194762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25038" y="262145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91365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理理思路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202372" y="610649"/>
            <a:ext cx="8689330" cy="3689293"/>
            <a:chOff x="1211263" y="779062"/>
            <a:chExt cx="9842500" cy="417890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9176816" y="779062"/>
              <a:ext cx="1635648" cy="52838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1211263" y="1286604"/>
              <a:ext cx="9842500" cy="3671362"/>
              <a:chOff x="1211263" y="1502504"/>
              <a:chExt cx="9842500" cy="367136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11263" y="1502504"/>
                <a:ext cx="9842500" cy="3671362"/>
              </a:xfrm>
              <a:prstGeom prst="roundRect">
                <a:avLst>
                  <a:gd name="adj" fmla="val 8372"/>
                </a:avLst>
              </a:prstGeom>
              <a:solidFill>
                <a:schemeClr val="bg1"/>
              </a:solidFill>
              <a:ln>
                <a:solidFill>
                  <a:srgbClr val="FEF3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530245" y="1804404"/>
                <a:ext cx="9194261" cy="2614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3.</a:t>
                </a:r>
                <a:r>
                  <a:rPr lang="zh-CN" altLang="en-US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及时反馈。</a:t>
                </a:r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交流结束后，大家可以交流看法，想想别人说的是否有道理。不必意见相同，只要说得有理有据就好，同时要学会尊重不同的想法。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4" y="3091046"/>
            <a:ext cx="9143706" cy="194863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282698" y="1491630"/>
            <a:ext cx="9649072" cy="1779662"/>
          </a:xfrm>
          <a:prstGeom prst="rect">
            <a:avLst/>
          </a:prstGeom>
          <a:solidFill>
            <a:srgbClr val="E1F4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23528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91365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3568" y="1255068"/>
            <a:ext cx="1343140" cy="2252786"/>
          </a:xfrm>
          <a:prstGeom prst="rect">
            <a:avLst/>
          </a:prstGeom>
        </p:spPr>
      </p:pic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2267744" y="1505429"/>
            <a:ext cx="626469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班干部轮流制为成长中的我们带来了希望和挑战，调动了我们发挥潜在能力的积极性。所以，我</a:t>
            </a:r>
            <a:r>
              <a:rPr lang="en-US" altLang="zh-CN" sz="2400" u="sng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实行班干部轮流制。</a:t>
            </a:r>
            <a:endParaRPr lang="zh-CN" altLang="en-US" sz="24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" y="3091046"/>
            <a:ext cx="9091488" cy="194762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222473" y="2619983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赞同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364311" y="1198259"/>
            <a:ext cx="8352928" cy="3245699"/>
          </a:xfrm>
          <a:prstGeom prst="roundRect">
            <a:avLst>
              <a:gd name="adj" fmla="val 9619"/>
            </a:avLst>
          </a:prstGeom>
          <a:solidFill>
            <a:schemeClr val="bg1"/>
          </a:solidFill>
          <a:ln w="28575">
            <a:solidFill>
              <a:srgbClr val="E1F4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23528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91365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92280" y="3556138"/>
            <a:ext cx="1704602" cy="134341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7368" y="1281891"/>
            <a:ext cx="78530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班干部就是协助班主任管理班级的，一定得选品学兼优、能力出众的同学。这样的同学以身作则，是学生学习的榜样，起着带头的作用，只有具备这些特点的同学才会使班级积极向上。班级中，有的同学性格内向胆怯，不喜欢当班干部，遇到这种情况，就应该尊重每个人的选择，不应该搞一刀切的轮流制。所以，我</a:t>
            </a:r>
            <a:r>
              <a:rPr lang="en-US" altLang="zh-CN" sz="2000" u="sng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实行班干部轮流制。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6098128" y="315602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反对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4" y="3091046"/>
            <a:ext cx="9143706" cy="19486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" y="3091046"/>
            <a:ext cx="9091488" cy="194762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23528" y="483518"/>
            <a:ext cx="1465056" cy="624955"/>
            <a:chOff x="779572" y="628120"/>
            <a:chExt cx="1571587" cy="67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894175" y="791365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晒晒范例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6" name="圆角矩形 15"/>
          <p:cNvSpPr/>
          <p:nvPr/>
        </p:nvSpPr>
        <p:spPr>
          <a:xfrm>
            <a:off x="365374" y="1198259"/>
            <a:ext cx="8352928" cy="3245699"/>
          </a:xfrm>
          <a:prstGeom prst="roundRect">
            <a:avLst>
              <a:gd name="adj" fmla="val 9619"/>
            </a:avLst>
          </a:prstGeom>
          <a:solidFill>
            <a:schemeClr val="bg1"/>
          </a:solidFill>
          <a:ln w="28575">
            <a:solidFill>
              <a:srgbClr val="E1F4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5"/>
          <p:cNvSpPr>
            <a:spLocks noChangeArrowheads="1"/>
          </p:cNvSpPr>
          <p:nvPr/>
        </p:nvSpPr>
        <p:spPr bwMode="auto">
          <a:xfrm>
            <a:off x="611560" y="1374604"/>
            <a:ext cx="783218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凡事都有利有弊，我觉得实行班干部轮流制是利大于弊的。实行班干部轮流制为我们每个人带来了施展才华、锻炼能力的机会，有利于我们培养责任感、道德观和大局意识，有利于我们学会做人、做事、与人相处，也有利于我们培养健康的心理。最重要的一点就是这种制度有利于不断发现班级中的“新星”。所以，我</a:t>
            </a:r>
            <a:r>
              <a:rPr lang="en-US" altLang="zh-CN" sz="2000" u="sng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实行班干部轮流制。</a:t>
            </a:r>
            <a:endParaRPr lang="zh-CN" altLang="en-US" sz="2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046068" y="326014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赞同</a:t>
            </a:r>
            <a:endParaRPr lang="zh-CN" altLang="en-US" sz="20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8240656" y="3507963"/>
            <a:ext cx="503755" cy="1113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013446" y="1635646"/>
            <a:ext cx="7056784" cy="2880320"/>
          </a:xfrm>
          <a:prstGeom prst="roundRect">
            <a:avLst>
              <a:gd name="adj" fmla="val 7408"/>
            </a:avLst>
          </a:prstGeom>
          <a:solidFill>
            <a:srgbClr val="3C3C46"/>
          </a:solidFill>
          <a:ln w="76200">
            <a:solidFill>
              <a:srgbClr val="D79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21308" y="459693"/>
            <a:ext cx="2641060" cy="1572208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136217" y="1949227"/>
            <a:ext cx="6811242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zh-CN" altLang="en-US" sz="2800" dirty="0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800" dirty="0">
              <a:solidFill>
                <a:srgbClr val="FFC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一边听一边思考，想想别人讲的是否有道理。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尊重不同的想法。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11100" y="126111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1c2ebd11-8e96-4a9b-8697-547e568bb49f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896</Words>
  <Application>WPS 演示</Application>
  <PresentationFormat>全屏显示(16:9)</PresentationFormat>
  <Paragraphs>54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黑体</vt:lpstr>
      <vt:lpstr>楷体</vt:lpstr>
      <vt:lpstr>Calibri</vt:lpstr>
      <vt:lpstr>Times New Roman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2022-06-08T07:18:00Z</cp:lastPrinted>
  <dcterms:created xsi:type="dcterms:W3CDTF">2022-06-08T07:18:00Z</dcterms:created>
  <dcterms:modified xsi:type="dcterms:W3CDTF">2023-01-16T02:16:47Z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09118251A2924DD58CCBD07E8CE66C37</vt:lpwstr>
  </property>
  <property fmtid="{D5CDD505-2E9C-101B-9397-08002B2CF9AE}" pid="3" name="KSOProductBuildVer">
    <vt:lpwstr>2052-11.1.0.13703</vt:lpwstr>
  </property>
</Properties>
</file>