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7" r:id="rId3"/>
    <p:sldId id="294" r:id="rId5"/>
    <p:sldId id="277" r:id="rId6"/>
    <p:sldId id="260" r:id="rId7"/>
    <p:sldId id="295" r:id="rId8"/>
    <p:sldId id="262" r:id="rId9"/>
    <p:sldId id="296" r:id="rId10"/>
    <p:sldId id="269" r:id="rId11"/>
    <p:sldId id="298" r:id="rId12"/>
    <p:sldId id="279" r:id="rId13"/>
    <p:sldId id="284" r:id="rId14"/>
    <p:sldId id="263" r:id="rId15"/>
    <p:sldId id="299" r:id="rId16"/>
    <p:sldId id="302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9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12" autoAdjust="0"/>
  </p:normalViewPr>
  <p:slideViewPr>
    <p:cSldViewPr snapToGrid="0" showGuides="1">
      <p:cViewPr>
        <p:scale>
          <a:sx n="90" d="100"/>
          <a:sy n="90" d="100"/>
        </p:scale>
        <p:origin x="-1392" y="-516"/>
      </p:cViewPr>
      <p:guideLst>
        <p:guide orient="horz" pos="2160"/>
        <p:guide pos="69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3138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F4E7E-4028-41D1-8FD7-13BF246751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用拟人的修辞手法，更加形象、生动地写出了贝类活动的方式。</a:t>
            </a:r>
            <a:endParaRPr lang="zh-CN" altLang="en-US">
              <a:solidFill>
                <a:srgbClr val="080808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FA6BF-2815-4D1E-AC29-9EFCE1022E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368F2-19F7-47D7-B8A6-30E7174ECB9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7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emf"/><Relationship Id="rId2" Type="http://schemas.openxmlformats.org/officeDocument/2006/relationships/image" Target="../media/image28.pn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263719" y="2151304"/>
            <a:ext cx="40318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30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海底世界</a:t>
            </a:r>
            <a:endParaRPr kumimoji="0" lang="zh-CN" altLang="en-US" sz="7200" b="1" i="0" u="none" strike="noStrike" kern="1200" cap="none" spc="30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263719" y="1199537"/>
            <a:ext cx="16914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spc="300" noProof="0" dirty="0">
                <a:solidFill>
                  <a:schemeClr val="bg1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统编版</a:t>
            </a:r>
            <a:r>
              <a:rPr lang="en-US" altLang="zh-CN" sz="3200" spc="300" noProof="0" dirty="0">
                <a:solidFill>
                  <a:schemeClr val="bg1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 </a:t>
            </a:r>
            <a:endParaRPr kumimoji="0" lang="zh-CN" altLang="en-US" sz="320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7060" y="-574199"/>
            <a:ext cx="7608888" cy="7608888"/>
            <a:chOff x="0" y="2026148"/>
            <a:chExt cx="5041402" cy="504140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2026148"/>
              <a:ext cx="5041402" cy="50414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2026148"/>
              <a:ext cx="5041402" cy="5041402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6498446" y="1796362"/>
            <a:ext cx="5079193" cy="4119884"/>
          </a:xfrm>
          <a:prstGeom prst="roundRect">
            <a:avLst>
              <a:gd name="adj" fmla="val 22936"/>
            </a:avLst>
          </a:prstGeom>
          <a:solidFill>
            <a:schemeClr val="bg1"/>
          </a:solidFill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743700" y="1595952"/>
            <a:ext cx="4588947" cy="2235721"/>
            <a:chOff x="-134916" y="2860006"/>
            <a:chExt cx="4705350" cy="2235721"/>
          </a:xfrm>
        </p:grpSpPr>
        <p:sp>
          <p:nvSpPr>
            <p:cNvPr id="13" name="矩形 39"/>
            <p:cNvSpPr>
              <a:spLocks noChangeArrowheads="1"/>
            </p:cNvSpPr>
            <p:nvPr/>
          </p:nvSpPr>
          <p:spPr bwMode="auto">
            <a:xfrm>
              <a:off x="-134916" y="3895398"/>
              <a:ext cx="470535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240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有些贝类自己不动，巴在轮船底下做免费的长途旅行。</a:t>
              </a:r>
              <a:endParaRPr lang="zh-CN" altLang="en-US" sz="240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4" name="矩形 39"/>
            <p:cNvSpPr>
              <a:spLocks noChangeArrowheads="1"/>
            </p:cNvSpPr>
            <p:nvPr/>
          </p:nvSpPr>
          <p:spPr bwMode="auto">
            <a:xfrm>
              <a:off x="1948628" y="2860006"/>
              <a:ext cx="1864772" cy="737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280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  <a:sym typeface="+mn-ea"/>
                </a:rPr>
                <a:t>贝类</a:t>
              </a:r>
              <a:endPara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85346" y="331966"/>
            <a:ext cx="2617697" cy="261769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62117" y="3977640"/>
            <a:ext cx="443674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218565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240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用</a:t>
            </a:r>
            <a:r>
              <a:rPr lang="zh-CN" altLang="en-US" sz="2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拟人</a:t>
            </a:r>
            <a:r>
              <a:rPr lang="zh-CN" altLang="en-US" sz="240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的修辞手法，更加形象、生动地写出了贝类活动的方式。</a:t>
            </a:r>
            <a:endParaRPr lang="zh-CN" altLang="en-US" sz="2400">
              <a:solidFill>
                <a:srgbClr val="080808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431656" y="2799080"/>
            <a:ext cx="507365" cy="508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8376920" y="3307080"/>
            <a:ext cx="1153160" cy="508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14708" y="3744652"/>
            <a:ext cx="9086851" cy="3241473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696422" y="870676"/>
            <a:ext cx="9337119" cy="3706991"/>
            <a:chOff x="681870" y="1365793"/>
            <a:chExt cx="9337118" cy="370699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81870" y="1401429"/>
              <a:ext cx="1605813" cy="1344125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2497413" y="1365793"/>
              <a:ext cx="7521575" cy="3706991"/>
              <a:chOff x="6702042" y="1977091"/>
              <a:chExt cx="7521575" cy="3706991"/>
            </a:xfrm>
          </p:grpSpPr>
          <p:sp>
            <p:nvSpPr>
              <p:cNvPr id="31" name="矩形 39"/>
              <p:cNvSpPr>
                <a:spLocks noChangeArrowheads="1"/>
              </p:cNvSpPr>
              <p:nvPr/>
            </p:nvSpPr>
            <p:spPr bwMode="auto">
              <a:xfrm>
                <a:off x="6763637" y="3006426"/>
                <a:ext cx="7459980" cy="2677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ct val="150000"/>
                  </a:lnSpc>
                  <a:spcBef>
                    <a:spcPts val="1000"/>
                  </a:spcBef>
                  <a:defRPr/>
                </a:pPr>
                <a:r>
                  <a:rPr lang="zh-CN" altLang="en-US" sz="2800" dirty="0">
                    <a:solidFill>
                      <a:srgbClr val="080808"/>
                    </a:solidFill>
                    <a:latin typeface="隶书" panose="02010509060101010101" pitchFamily="49" charset="-122"/>
                    <a:ea typeface="隶书" panose="02010509060101010101" pitchFamily="49" charset="-122"/>
                    <a:cs typeface="宋体" panose="02010600030101010101" pitchFamily="2" charset="-122"/>
                  </a:rPr>
                  <a:t>海底的植物差异也很大。它们的色彩多种多样,有褐色的，有紫色的，还有红色的。最小的单细胞海藻，要用显微镜才能看清楚。最大的海藻长达二三百米，是地球上最长的生物。</a:t>
                </a:r>
                <a:endParaRPr lang="zh-CN" altLang="en-US" sz="28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32" name="矩形 39"/>
              <p:cNvSpPr>
                <a:spLocks noChangeArrowheads="1"/>
              </p:cNvSpPr>
              <p:nvPr/>
            </p:nvSpPr>
            <p:spPr bwMode="auto">
              <a:xfrm>
                <a:off x="6702042" y="1977091"/>
                <a:ext cx="2676473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ct val="150000"/>
                  </a:lnSpc>
                  <a:spcBef>
                    <a:spcPts val="1000"/>
                  </a:spcBef>
                  <a:defRPr/>
                </a:pPr>
                <a:r>
                  <a:rPr lang="zh-CN" altLang="en-US" sz="4000" dirty="0">
                    <a:solidFill>
                      <a:srgbClr val="080808"/>
                    </a:solidFill>
                    <a:latin typeface="隶书" panose="02010509060101010101" pitchFamily="49" charset="-122"/>
                    <a:ea typeface="隶书" panose="02010509060101010101" pitchFamily="49" charset="-122"/>
                    <a:cs typeface="宋体" panose="02010600030101010101" pitchFamily="2" charset="-122"/>
                    <a:sym typeface="+mn-ea"/>
                  </a:rPr>
                  <a:t>植物差</a:t>
                </a:r>
                <a:r>
                  <a:rPr lang="zh-CN" altLang="en-US" sz="4000" dirty="0" smtClean="0">
                    <a:solidFill>
                      <a:srgbClr val="080808"/>
                    </a:solidFill>
                    <a:latin typeface="隶书" panose="02010509060101010101" pitchFamily="49" charset="-122"/>
                    <a:ea typeface="隶书" panose="02010509060101010101" pitchFamily="49" charset="-122"/>
                    <a:cs typeface="宋体" panose="02010600030101010101" pitchFamily="2" charset="-122"/>
                    <a:sym typeface="+mn-ea"/>
                  </a:rPr>
                  <a:t>异</a:t>
                </a:r>
                <a:endParaRPr lang="zh-CN" altLang="en-US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562861" y="2015330"/>
            <a:ext cx="386715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海底的植物差异也很大。</a:t>
            </a:r>
            <a:endParaRPr lang="zh-CN" altLang="en-US" sz="2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426" y="2096736"/>
            <a:ext cx="5743575" cy="640786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71523" y="785006"/>
            <a:ext cx="5902960" cy="2367736"/>
            <a:chOff x="771522" y="785006"/>
            <a:chExt cx="5902960" cy="2367736"/>
          </a:xfrm>
        </p:grpSpPr>
        <p:sp>
          <p:nvSpPr>
            <p:cNvPr id="6" name="矩形 39"/>
            <p:cNvSpPr>
              <a:spLocks noChangeArrowheads="1"/>
            </p:cNvSpPr>
            <p:nvPr/>
          </p:nvSpPr>
          <p:spPr bwMode="auto">
            <a:xfrm>
              <a:off x="1759582" y="1398416"/>
              <a:ext cx="4914900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24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大海覆盖地球79%的面积，那么对于人类而言，大海中蕴藏着哪些珍贵的资源呢</a:t>
              </a:r>
              <a:r>
                <a:rPr lang="zh-CN" altLang="en-US" sz="2400" dirty="0" smtClean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?</a:t>
              </a:r>
              <a:endParaRPr lang="zh-CN" altLang="en-US" sz="2400" dirty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1522" y="785006"/>
              <a:ext cx="988315" cy="1028655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759585" y="3297555"/>
            <a:ext cx="4688840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218565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2400" dirty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海底蕴藏着丰富的煤、铁、石油和天然气，还有陆地上储量很少的稀有金属。</a:t>
            </a:r>
            <a:endParaRPr lang="zh-CN" altLang="en-US" sz="2400" dirty="0">
              <a:solidFill>
                <a:srgbClr val="080808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082800" y="5040630"/>
            <a:ext cx="1401445" cy="10160"/>
          </a:xfrm>
          <a:prstGeom prst="line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3382646" y="3474720"/>
            <a:ext cx="678180" cy="508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4286250" y="3907155"/>
            <a:ext cx="1850391" cy="13970"/>
          </a:xfrm>
          <a:prstGeom prst="line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1826260" y="4530725"/>
            <a:ext cx="1401445" cy="10160"/>
          </a:xfrm>
          <a:prstGeom prst="line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879600" y="1452880"/>
            <a:ext cx="7406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spc="300">
                <a:latin typeface="华文琥珀" panose="02010800040101010101" pitchFamily="2" charset="-122"/>
                <a:ea typeface="华文琥珀" panose="02010800040101010101" pitchFamily="2" charset="-122"/>
              </a:rPr>
              <a:t>你可知道，大海深处是怎样的?</a:t>
            </a:r>
            <a:endParaRPr lang="zh-CN" altLang="en-US" sz="3600" spc="30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3600" spc="3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4350" y="1757723"/>
            <a:ext cx="1450095" cy="258945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64689" y="2877185"/>
            <a:ext cx="5937251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spc="300" dirty="0">
                <a:latin typeface="华文琥珀" panose="02010800040101010101" pitchFamily="2" charset="-122"/>
                <a:ea typeface="华文琥珀" panose="02010800040101010101" pitchFamily="2" charset="-122"/>
                <a:sym typeface="+mn-ea"/>
              </a:rPr>
              <a:t>海底真是个景色奇异、物产丰富的世界。</a:t>
            </a:r>
            <a:endParaRPr lang="zh-CN" altLang="en-US" sz="3200" spc="300" dirty="0">
              <a:latin typeface="华文琥珀" panose="02010800040101010101" pitchFamily="2" charset="-122"/>
              <a:ea typeface="华文琥珀" panose="020108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4157207" y="3092661"/>
            <a:ext cx="3416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spc="30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谢谢观看</a:t>
            </a:r>
            <a:endParaRPr kumimoji="0" lang="zh-CN" altLang="en-US" sz="6000" i="0" u="none" strike="noStrike" kern="1200" cap="none" spc="300" normalizeH="0" baseline="0" noProof="0">
              <a:ln>
                <a:noFill/>
              </a:ln>
              <a:effectLst/>
              <a:uLnTx/>
              <a:uFillTx/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4270220" y="2261665"/>
            <a:ext cx="29241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800" spc="300" noProof="0">
                <a:solidFill>
                  <a:schemeClr val="bg1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THANKS</a:t>
            </a:r>
            <a:endParaRPr kumimoji="0" lang="zh-CN" altLang="en-US" sz="4800" i="0" u="none" strike="noStrike" kern="120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477501" y="11772900"/>
            <a:ext cx="3429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3277" y="3100582"/>
            <a:ext cx="9054353" cy="2066925"/>
            <a:chOff x="1110575" y="2998980"/>
            <a:chExt cx="9054353" cy="2066925"/>
          </a:xfrm>
        </p:grpSpPr>
        <p:pic>
          <p:nvPicPr>
            <p:cNvPr id="32" name="图片 3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1353668" y="3428413"/>
              <a:ext cx="2207718" cy="1208304"/>
            </a:xfrm>
            <a:prstGeom prst="rect">
              <a:avLst/>
            </a:prstGeom>
          </p:spPr>
        </p:pic>
        <p:sp>
          <p:nvSpPr>
            <p:cNvPr id="33" name="TextBox 1"/>
            <p:cNvSpPr txBox="1"/>
            <p:nvPr/>
          </p:nvSpPr>
          <p:spPr>
            <a:xfrm>
              <a:off x="1110575" y="2998980"/>
              <a:ext cx="18473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汉仪乐喵体简" panose="00020600040101010101" pitchFamily="18" charset="-122"/>
                <a:ea typeface="汉仪乐喵体简" panose="00020600040101010101" pitchFamily="18" charset="-122"/>
              </a:endParaRPr>
            </a:p>
          </p:txBody>
        </p:sp>
        <p:sp>
          <p:nvSpPr>
            <p:cNvPr id="35" name="文本框 9"/>
            <p:cNvSpPr txBox="1"/>
            <p:nvPr/>
          </p:nvSpPr>
          <p:spPr>
            <a:xfrm>
              <a:off x="3678403" y="2998980"/>
              <a:ext cx="6486525" cy="20669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28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全班齐读课文，要求:</a:t>
              </a:r>
              <a:endParaRPr lang="zh-CN" altLang="en-US" sz="2800" dirty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28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读准字音，读通句子，遇到读不顺的地方多读几遍。</a:t>
              </a:r>
              <a:endParaRPr lang="zh-CN" altLang="en-US" sz="2800" dirty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09806" y="-585239"/>
            <a:ext cx="3173195" cy="2926293"/>
          </a:xfrm>
          <a:prstGeom prst="rect">
            <a:avLst/>
          </a:prstGeom>
        </p:spPr>
      </p:pic>
      <p:sp>
        <p:nvSpPr>
          <p:cNvPr id="61" name="TextBox 1"/>
          <p:cNvSpPr txBox="1"/>
          <p:nvPr/>
        </p:nvSpPr>
        <p:spPr>
          <a:xfrm>
            <a:off x="5189855" y="786765"/>
            <a:ext cx="20142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3600" dirty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初知大意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66275" y="4829177"/>
            <a:ext cx="12258275" cy="2748189"/>
            <a:chOff x="0" y="4291239"/>
            <a:chExt cx="11598729" cy="26003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502729" y="4291239"/>
              <a:ext cx="6096000" cy="26003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4326553"/>
              <a:ext cx="6096000" cy="2531447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851469" y="770436"/>
            <a:ext cx="9914995" cy="3652897"/>
            <a:chOff x="1906181" y="618581"/>
            <a:chExt cx="9914995" cy="365289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 flipH="1">
              <a:off x="10877341" y="618581"/>
              <a:ext cx="943835" cy="943835"/>
            </a:xfrm>
            <a:prstGeom prst="rect">
              <a:avLst/>
            </a:prstGeom>
          </p:spPr>
        </p:pic>
        <p:sp>
          <p:nvSpPr>
            <p:cNvPr id="14" name="矩形 39"/>
            <p:cNvSpPr>
              <a:spLocks noChangeArrowheads="1"/>
            </p:cNvSpPr>
            <p:nvPr/>
          </p:nvSpPr>
          <p:spPr bwMode="auto">
            <a:xfrm>
              <a:off x="1906181" y="1409156"/>
              <a:ext cx="7891780" cy="2862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警报</a:t>
              </a:r>
              <a:r>
                <a:rPr lang="en-US" altLang="zh-CN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    </a:t>
              </a:r>
              <a:r>
                <a:rPr lang="zh-CN" altLang="en-US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细胞</a:t>
              </a:r>
              <a:r>
                <a:rPr lang="en-US" altLang="zh-CN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    </a:t>
              </a:r>
              <a:r>
                <a:rPr lang="zh-CN" altLang="en-US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海藻</a:t>
              </a:r>
              <a:r>
                <a:rPr lang="en-US" altLang="zh-CN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    </a:t>
              </a:r>
              <a:r>
                <a:rPr lang="zh-CN" altLang="en-US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长达</a:t>
              </a:r>
              <a:r>
                <a:rPr lang="en-US" altLang="zh-CN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    </a:t>
              </a:r>
              <a:r>
                <a:rPr lang="zh-CN" altLang="en-US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储量</a:t>
              </a:r>
              <a:r>
                <a:rPr lang="en-US" altLang="zh-CN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    </a:t>
              </a:r>
              <a:r>
                <a:rPr lang="zh-CN" altLang="en-US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金属</a:t>
              </a:r>
              <a:r>
                <a:rPr lang="en-US" altLang="zh-CN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    </a:t>
              </a:r>
              <a:r>
                <a:rPr lang="zh-CN" altLang="en-US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肌肉</a:t>
              </a:r>
              <a:r>
                <a:rPr lang="en-US" altLang="zh-CN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    </a:t>
              </a:r>
              <a:r>
                <a:rPr lang="zh-CN" altLang="en-US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章鱼</a:t>
              </a:r>
              <a:r>
                <a:rPr lang="en-US" altLang="zh-CN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    </a:t>
              </a:r>
              <a:r>
                <a:rPr lang="zh-CN" altLang="en-US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差异</a:t>
              </a:r>
              <a:r>
                <a:rPr lang="en-US" altLang="zh-CN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    </a:t>
              </a:r>
              <a:r>
                <a:rPr lang="zh-CN" altLang="en-US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  <a:sym typeface="+mn-ea"/>
                </a:rPr>
                <a:t>窃窃私语</a:t>
              </a:r>
              <a:r>
                <a:rPr lang="en-US" altLang="zh-CN" sz="4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  <a:sym typeface="+mn-ea"/>
                </a:rPr>
                <a:t>    </a:t>
              </a:r>
              <a:endParaRPr lang="en-US" altLang="zh-CN" sz="4000" dirty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4" name="矩形 39"/>
          <p:cNvSpPr>
            <a:spLocks noChangeArrowheads="1"/>
          </p:cNvSpPr>
          <p:nvPr/>
        </p:nvSpPr>
        <p:spPr bwMode="auto">
          <a:xfrm>
            <a:off x="10406206" y="1024436"/>
            <a:ext cx="923330" cy="3397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3200" dirty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认识词语</a:t>
            </a:r>
            <a:endParaRPr lang="zh-CN" altLang="en-US" sz="3200" b="1" dirty="0">
              <a:latin typeface="汉仪乐喵体简" panose="00020600040101010101" pitchFamily="18" charset="-122"/>
              <a:ea typeface="汉仪乐喵体简" panose="00020600040101010101" pitchFamily="18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964691" y="1627505"/>
            <a:ext cx="76396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spc="300" dirty="0">
                <a:latin typeface="华文琥珀" panose="02010800040101010101" pitchFamily="2" charset="-122"/>
                <a:ea typeface="华文琥珀" panose="02010800040101010101" pitchFamily="2" charset="-122"/>
              </a:rPr>
              <a:t>你可知道，大海的深处是怎样的?</a:t>
            </a:r>
            <a:endParaRPr lang="zh-CN" altLang="en-US" sz="3600" spc="3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4350" y="1757723"/>
            <a:ext cx="1450095" cy="258945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64690" y="3376932"/>
            <a:ext cx="5909311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300" dirty="0">
                <a:latin typeface="华文琥珀" panose="02010800040101010101" pitchFamily="2" charset="-122"/>
                <a:ea typeface="华文琥珀" panose="02010800040101010101" pitchFamily="2" charset="-122"/>
              </a:rPr>
              <a:t>海底真是个景色奇异、物产丰富的世界。</a:t>
            </a:r>
            <a:endParaRPr lang="zh-CN" altLang="en-US" sz="3600" spc="3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8546465" y="428625"/>
            <a:ext cx="2223771" cy="11988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首问尾答</a:t>
            </a:r>
            <a:endParaRPr lang="zh-CN" altLang="en-US" sz="3200" b="1" dirty="0"/>
          </a:p>
          <a:p>
            <a:pPr algn="ctr"/>
            <a:r>
              <a:rPr lang="zh-CN" altLang="en-US" sz="3200" b="1" dirty="0"/>
              <a:t>首尾呼应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257298" y="753429"/>
            <a:ext cx="12687300" cy="8246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81850" y="3960010"/>
            <a:ext cx="5294983" cy="289799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494082" y="2562680"/>
            <a:ext cx="6024245" cy="2966660"/>
            <a:chOff x="-591481" y="3039076"/>
            <a:chExt cx="6024245" cy="2966660"/>
          </a:xfrm>
        </p:grpSpPr>
        <p:sp>
          <p:nvSpPr>
            <p:cNvPr id="11" name="矩形 39"/>
            <p:cNvSpPr>
              <a:spLocks noChangeArrowheads="1"/>
            </p:cNvSpPr>
            <p:nvPr/>
          </p:nvSpPr>
          <p:spPr bwMode="auto">
            <a:xfrm>
              <a:off x="-591481" y="4436076"/>
              <a:ext cx="6024245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32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默读第2-6自然段，回答作者是从哪几个方面描写海底世界的?</a:t>
              </a:r>
              <a:endParaRPr lang="zh-CN" altLang="en-US" sz="3200" dirty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矩形 39"/>
            <p:cNvSpPr>
              <a:spLocks noChangeArrowheads="1"/>
            </p:cNvSpPr>
            <p:nvPr/>
          </p:nvSpPr>
          <p:spPr bwMode="auto">
            <a:xfrm>
              <a:off x="754719" y="3039076"/>
              <a:ext cx="363283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48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  <a:sym typeface="+mn-ea"/>
                </a:rPr>
                <a:t>走进文</a:t>
              </a:r>
              <a:r>
                <a:rPr lang="zh-CN" altLang="en-US" sz="4800" dirty="0" smtClean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  <a:sym typeface="+mn-ea"/>
                </a:rPr>
                <a:t>本</a:t>
              </a:r>
              <a:endParaRPr lang="zh-CN" altLang="en-US" sz="4800" dirty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37349" y="347347"/>
            <a:ext cx="4865299" cy="68580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22250" y="832827"/>
            <a:ext cx="6129404" cy="4985048"/>
            <a:chOff x="722249" y="1380255"/>
            <a:chExt cx="6129404" cy="4985048"/>
          </a:xfrm>
        </p:grpSpPr>
        <p:grpSp>
          <p:nvGrpSpPr>
            <p:cNvPr id="11" name="组合 10"/>
            <p:cNvGrpSpPr/>
            <p:nvPr/>
          </p:nvGrpSpPr>
          <p:grpSpPr>
            <a:xfrm>
              <a:off x="840743" y="1380255"/>
              <a:ext cx="6010910" cy="4985048"/>
              <a:chOff x="3384907" y="-175519"/>
              <a:chExt cx="6010911" cy="4985054"/>
            </a:xfrm>
          </p:grpSpPr>
          <p:sp>
            <p:nvSpPr>
              <p:cNvPr id="14" name="矩形 39"/>
              <p:cNvSpPr>
                <a:spLocks noChangeArrowheads="1"/>
              </p:cNvSpPr>
              <p:nvPr/>
            </p:nvSpPr>
            <p:spPr bwMode="auto">
              <a:xfrm>
                <a:off x="3384907" y="839212"/>
                <a:ext cx="6010911" cy="3970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ct val="150000"/>
                  </a:lnSpc>
                  <a:spcBef>
                    <a:spcPts val="1000"/>
                  </a:spcBef>
                  <a:defRPr/>
                </a:pPr>
                <a:r>
                  <a:rPr lang="zh-CN" altLang="en-US" sz="2400" dirty="0">
                    <a:solidFill>
                      <a:srgbClr val="080808"/>
                    </a:solidFill>
                    <a:latin typeface="隶书" panose="02010509060101010101" pitchFamily="49" charset="-122"/>
                    <a:ea typeface="隶书" panose="02010509060101010101" pitchFamily="49" charset="-122"/>
                    <a:cs typeface="宋体" panose="02010600030101010101" pitchFamily="2" charset="-122"/>
                  </a:rPr>
                  <a:t>海底是否没有一点儿声音呢?不是的。海底的动物常常在窃窃私语。你用水中听音器一听，就能听见各种声音:有的像蜜蜂一样嗡嗡，有的像小鸟一样啾啾，有的像小狗一样汪汪，还有的好像在打鼾....它们吃东西的时候发出一种声音，行进的时候发出另一种声音，遇到危险还会发出警报。</a:t>
                </a:r>
                <a:endParaRPr lang="zh-CN" altLang="en-US" sz="24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15" name="矩形 39"/>
              <p:cNvSpPr>
                <a:spLocks noChangeArrowheads="1"/>
              </p:cNvSpPr>
              <p:nvPr/>
            </p:nvSpPr>
            <p:spPr bwMode="auto">
              <a:xfrm>
                <a:off x="4379317" y="-175519"/>
                <a:ext cx="3762378" cy="1014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ct val="150000"/>
                  </a:lnSpc>
                  <a:spcBef>
                    <a:spcPts val="1000"/>
                  </a:spcBef>
                  <a:defRPr/>
                </a:pPr>
                <a:r>
                  <a:rPr lang="zh-CN" altLang="en-US" sz="4000">
                    <a:solidFill>
                      <a:srgbClr val="080808"/>
                    </a:solidFill>
                    <a:latin typeface="隶书" panose="02010509060101010101" pitchFamily="49" charset="-122"/>
                    <a:ea typeface="隶书" panose="02010509060101010101" pitchFamily="49" charset="-122"/>
                    <a:cs typeface="宋体" panose="02010600030101010101" pitchFamily="2" charset="-122"/>
                    <a:sym typeface="+mn-ea"/>
                  </a:rPr>
                  <a:t>海底的声音</a:t>
                </a:r>
                <a:endParaRPr lang="zh-CN" altLang="en-US" sz="4000" b="1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22249" y="1380255"/>
              <a:ext cx="983891" cy="983891"/>
            </a:xfrm>
            <a:prstGeom prst="rect">
              <a:avLst/>
            </a:prstGeom>
          </p:spPr>
        </p:pic>
      </p:grpSp>
      <p:cxnSp>
        <p:nvCxnSpPr>
          <p:cNvPr id="2" name="直接连接符 1"/>
          <p:cNvCxnSpPr/>
          <p:nvPr/>
        </p:nvCxnSpPr>
        <p:spPr>
          <a:xfrm>
            <a:off x="6009006" y="2475230"/>
            <a:ext cx="649605" cy="0"/>
          </a:xfrm>
          <a:prstGeom prst="line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963931" y="2993390"/>
            <a:ext cx="3096260" cy="0"/>
          </a:xfrm>
          <a:prstGeom prst="line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2720340" y="2566670"/>
            <a:ext cx="1278891" cy="508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963931" y="2985135"/>
            <a:ext cx="3096260" cy="0"/>
          </a:xfrm>
          <a:prstGeom prst="line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2720340" y="2558415"/>
            <a:ext cx="1278891" cy="508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725487" y="0"/>
            <a:ext cx="6858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482591" y="1113791"/>
            <a:ext cx="5079365" cy="4438815"/>
            <a:chOff x="5482818" y="1113563"/>
            <a:chExt cx="5079193" cy="1952366"/>
          </a:xfrm>
        </p:grpSpPr>
        <p:sp>
          <p:nvSpPr>
            <p:cNvPr id="3" name="圆角矩形 2"/>
            <p:cNvSpPr/>
            <p:nvPr/>
          </p:nvSpPr>
          <p:spPr>
            <a:xfrm>
              <a:off x="5482818" y="1113563"/>
              <a:ext cx="5079193" cy="1952366"/>
            </a:xfrm>
            <a:prstGeom prst="roundRect">
              <a:avLst>
                <a:gd name="adj" fmla="val 16797"/>
              </a:avLst>
            </a:prstGeom>
            <a:solidFill>
              <a:schemeClr val="bg1"/>
            </a:solidFill>
            <a:ln w="2857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616132" y="1158939"/>
              <a:ext cx="4736940" cy="1653704"/>
              <a:chOff x="-243186" y="3105792"/>
              <a:chExt cx="4857098" cy="1653704"/>
            </a:xfrm>
          </p:grpSpPr>
          <p:sp>
            <p:nvSpPr>
              <p:cNvPr id="5" name="矩形 39"/>
              <p:cNvSpPr>
                <a:spLocks noChangeArrowheads="1"/>
              </p:cNvSpPr>
              <p:nvPr/>
            </p:nvSpPr>
            <p:spPr bwMode="auto">
              <a:xfrm>
                <a:off x="-243186" y="3590782"/>
                <a:ext cx="4857098" cy="1168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ct val="150000"/>
                  </a:lnSpc>
                  <a:spcBef>
                    <a:spcPts val="1000"/>
                  </a:spcBef>
                  <a:defRPr/>
                </a:pPr>
                <a:r>
                  <a:rPr lang="zh-CN" altLang="en-US" sz="2000" dirty="0">
                    <a:solidFill>
                      <a:srgbClr val="080808"/>
                    </a:solidFill>
                    <a:latin typeface="隶书" panose="02010509060101010101" pitchFamily="49" charset="-122"/>
                    <a:ea typeface="隶书" panose="02010509060101010101" pitchFamily="49" charset="-122"/>
                    <a:cs typeface="宋体" panose="02010600030101010101" pitchFamily="2" charset="-122"/>
                  </a:rPr>
                  <a:t>1、第四自然段提到了哪几种动物，它们各有什么活动的特点?</a:t>
                </a:r>
                <a:endParaRPr lang="zh-CN" altLang="en-US" sz="2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endParaRPr>
              </a:p>
              <a:p>
                <a:pPr defTabSz="1218565">
                  <a:lnSpc>
                    <a:spcPct val="150000"/>
                  </a:lnSpc>
                  <a:spcBef>
                    <a:spcPts val="1000"/>
                  </a:spcBef>
                  <a:defRPr/>
                </a:pPr>
                <a:r>
                  <a:rPr lang="zh-CN" altLang="en-US" sz="2000" dirty="0">
                    <a:solidFill>
                      <a:srgbClr val="080808"/>
                    </a:solidFill>
                    <a:latin typeface="隶书" panose="02010509060101010101" pitchFamily="49" charset="-122"/>
                    <a:ea typeface="隶书" panose="02010509060101010101" pitchFamily="49" charset="-122"/>
                    <a:cs typeface="宋体" panose="02010600030101010101" pitchFamily="2" charset="-122"/>
                  </a:rPr>
                  <a:t>2、第五自然段中海底植物的差异是什么?</a:t>
                </a:r>
                <a:endParaRPr lang="zh-CN" altLang="en-US" sz="2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endParaRPr>
              </a:p>
              <a:p>
                <a:pPr defTabSz="1218565">
                  <a:lnSpc>
                    <a:spcPct val="150000"/>
                  </a:lnSpc>
                  <a:spcBef>
                    <a:spcPts val="1000"/>
                  </a:spcBef>
                  <a:defRPr/>
                </a:pPr>
                <a:r>
                  <a:rPr lang="zh-CN" altLang="en-US" sz="2000" dirty="0">
                    <a:solidFill>
                      <a:srgbClr val="080808"/>
                    </a:solidFill>
                    <a:latin typeface="隶书" panose="02010509060101010101" pitchFamily="49" charset="-122"/>
                    <a:ea typeface="隶书" panose="02010509060101010101" pitchFamily="49" charset="-122"/>
                    <a:cs typeface="宋体" panose="02010600030101010101" pitchFamily="2" charset="-122"/>
                  </a:rPr>
                  <a:t>3、第六自然段，海底的矿产怎么样?找出文段中的一个词语来概括。</a:t>
                </a:r>
                <a:endParaRPr lang="zh-CN" altLang="en-US" sz="20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6" name="矩形 39"/>
              <p:cNvSpPr>
                <a:spLocks noChangeArrowheads="1"/>
              </p:cNvSpPr>
              <p:nvPr/>
            </p:nvSpPr>
            <p:spPr bwMode="auto">
              <a:xfrm>
                <a:off x="-128595" y="3105792"/>
                <a:ext cx="4627916" cy="4760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ct val="100000"/>
                  </a:lnSpc>
                  <a:spcBef>
                    <a:spcPts val="1000"/>
                  </a:spcBef>
                  <a:defRPr/>
                </a:pPr>
                <a:r>
                  <a:rPr lang="zh-CN" altLang="en-US" sz="2800" dirty="0">
                    <a:solidFill>
                      <a:srgbClr val="080808"/>
                    </a:solidFill>
                    <a:latin typeface="隶书" panose="02010509060101010101" pitchFamily="49" charset="-122"/>
                    <a:ea typeface="隶书" panose="02010509060101010101" pitchFamily="49" charset="-122"/>
                    <a:cs typeface="宋体" panose="02010600030101010101" pitchFamily="2" charset="-122"/>
                    <a:sym typeface="+mn-ea"/>
                  </a:rPr>
                  <a:t>默读课文第4~6自然段，</a:t>
                </a:r>
                <a:endParaRPr lang="zh-CN" altLang="en-US" sz="2800" dirty="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  <a:sym typeface="+mn-ea"/>
                </a:endParaRPr>
              </a:p>
              <a:p>
                <a:pPr defTabSz="1218565">
                  <a:lnSpc>
                    <a:spcPct val="100000"/>
                  </a:lnSpc>
                  <a:spcBef>
                    <a:spcPts val="1000"/>
                  </a:spcBef>
                  <a:defRPr/>
                </a:pPr>
                <a:r>
                  <a:rPr lang="zh-CN" altLang="en-US" sz="2800" dirty="0">
                    <a:solidFill>
                      <a:srgbClr val="080808"/>
                    </a:solidFill>
                    <a:latin typeface="隶书" panose="02010509060101010101" pitchFamily="49" charset="-122"/>
                    <a:ea typeface="隶书" panose="02010509060101010101" pitchFamily="49" charset="-122"/>
                    <a:cs typeface="宋体" panose="02010600030101010101" pitchFamily="2" charset="-122"/>
                    <a:sym typeface="+mn-ea"/>
                  </a:rPr>
                  <a:t>思考:</a:t>
                </a:r>
                <a:endPara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endParaRPr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685985" y="4230134"/>
            <a:ext cx="2627867" cy="26278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571750"/>
            <a:ext cx="12192000" cy="42862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3340" y="1829435"/>
            <a:ext cx="5643245" cy="2840990"/>
            <a:chOff x="2003640" y="292953"/>
            <a:chExt cx="7082370" cy="2841259"/>
          </a:xfrm>
        </p:grpSpPr>
        <p:sp>
          <p:nvSpPr>
            <p:cNvPr id="13" name="矩形 39"/>
            <p:cNvSpPr>
              <a:spLocks noChangeArrowheads="1"/>
            </p:cNvSpPr>
            <p:nvPr/>
          </p:nvSpPr>
          <p:spPr bwMode="auto">
            <a:xfrm>
              <a:off x="5932488" y="292953"/>
              <a:ext cx="3153522" cy="2841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360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  <a:sym typeface="+mn-ea"/>
                </a:rPr>
                <a:t>爬得慢</a:t>
              </a:r>
              <a:endParaRPr lang="zh-CN" altLang="en-US" sz="3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360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  <a:sym typeface="+mn-ea"/>
                </a:rPr>
                <a:t>只能</a:t>
              </a:r>
              <a:endParaRPr lang="zh-CN" altLang="en-US" sz="3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endPara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03640" y="1386317"/>
              <a:ext cx="945000" cy="85500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909330" y="1018094"/>
            <a:ext cx="8089381" cy="2455264"/>
            <a:chOff x="6868680" y="1465709"/>
            <a:chExt cx="8089381" cy="245526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68680" y="1465709"/>
              <a:ext cx="1163841" cy="1146974"/>
            </a:xfrm>
            <a:prstGeom prst="rect">
              <a:avLst/>
            </a:prstGeom>
          </p:spPr>
        </p:pic>
        <p:sp>
          <p:nvSpPr>
            <p:cNvPr id="21" name="矩形 39"/>
            <p:cNvSpPr>
              <a:spLocks noChangeArrowheads="1"/>
            </p:cNvSpPr>
            <p:nvPr/>
          </p:nvSpPr>
          <p:spPr bwMode="auto">
            <a:xfrm>
              <a:off x="7956440" y="1485748"/>
              <a:ext cx="7001621" cy="2435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320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海参靠肌肉伸缩爬行，每小时只能前进四米。</a:t>
              </a:r>
              <a:endParaRPr lang="zh-CN" altLang="en-US" sz="320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endParaRPr lang="zh-CN" altLang="en-US" sz="320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997200" y="2788285"/>
            <a:ext cx="6096000" cy="151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defTabSz="1218565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Ø"/>
              <a:defRPr/>
            </a:pPr>
            <a:r>
              <a:rPr lang="zh-CN" altLang="en-US" sz="2800" dirty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你读出海参爬行时的什么特点?</a:t>
            </a:r>
            <a:endParaRPr lang="zh-CN" altLang="en-US" sz="2800" dirty="0">
              <a:solidFill>
                <a:srgbClr val="080808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  <a:p>
            <a:pPr marL="457200" indent="-457200" defTabSz="1218565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Ø"/>
              <a:defRPr/>
            </a:pPr>
            <a:r>
              <a:rPr lang="zh-CN" altLang="en-US" sz="2800" dirty="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哪个词最能体现出它这特点?</a:t>
            </a:r>
            <a:endParaRPr lang="zh-CN" altLang="en-US" sz="2800" dirty="0">
              <a:solidFill>
                <a:srgbClr val="080808"/>
              </a:solidFill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5528311" y="1369060"/>
            <a:ext cx="5364480" cy="41198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36ACE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1" y="3557587"/>
            <a:ext cx="5204012" cy="346595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682285" y="1753091"/>
            <a:ext cx="5210811" cy="2692360"/>
            <a:chOff x="116361" y="1573773"/>
            <a:chExt cx="5210810" cy="269236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6899" y="1573773"/>
              <a:ext cx="3334215" cy="466790"/>
            </a:xfrm>
            <a:prstGeom prst="rect">
              <a:avLst/>
            </a:prstGeom>
          </p:spPr>
        </p:pic>
        <p:sp>
          <p:nvSpPr>
            <p:cNvPr id="24" name="矩形 39"/>
            <p:cNvSpPr>
              <a:spLocks noChangeArrowheads="1"/>
            </p:cNvSpPr>
            <p:nvPr/>
          </p:nvSpPr>
          <p:spPr bwMode="auto">
            <a:xfrm>
              <a:off x="116361" y="2234808"/>
              <a:ext cx="5210810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8565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en-US" altLang="zh-CN" sz="280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    </a:t>
              </a:r>
              <a:r>
                <a:rPr lang="zh-CN" altLang="en-US" sz="2800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有一种鱼身体像梭子，每小时能游几十千米，攻击其他动物的时候，比普通的火车还快。</a:t>
              </a:r>
              <a:endParaRPr lang="zh-CN" altLang="en-US" sz="2800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46146" y="1498278"/>
            <a:ext cx="4029415" cy="26495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4" name="直接连接符 3"/>
          <p:cNvCxnSpPr/>
          <p:nvPr/>
        </p:nvCxnSpPr>
        <p:spPr>
          <a:xfrm>
            <a:off x="10069196" y="3098800"/>
            <a:ext cx="649605" cy="0"/>
          </a:xfrm>
          <a:prstGeom prst="line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528311" y="3753485"/>
            <a:ext cx="3096260" cy="0"/>
          </a:xfrm>
          <a:prstGeom prst="line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6436995" y="3317875"/>
            <a:ext cx="485140" cy="508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078981" y="4385945"/>
            <a:ext cx="3096260" cy="0"/>
          </a:xfrm>
          <a:prstGeom prst="line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9606916" y="3959225"/>
            <a:ext cx="507365" cy="508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902.8409448818898,&quot;width&quot;:3476.7212598425194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b79c26e4-7a95-49c6-a62a-76f2c29d4996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769</Words>
  <Application>WPS 演示</Application>
  <PresentationFormat>自定义</PresentationFormat>
  <Paragraphs>72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汉仪乐喵体简</vt:lpstr>
      <vt:lpstr>隶书</vt:lpstr>
      <vt:lpstr>Calibri</vt:lpstr>
      <vt:lpstr>华文琥珀</vt:lpstr>
      <vt:lpstr>Wingdings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cp:lastPrinted>2022-07-11T21:35:00Z</cp:lastPrinted>
  <dcterms:created xsi:type="dcterms:W3CDTF">2022-07-11T21:35:00Z</dcterms:created>
  <dcterms:modified xsi:type="dcterms:W3CDTF">2023-01-16T02:58:22Z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F66E2D5BB3364DFA9BC593FA234B0D85</vt:lpwstr>
  </property>
  <property fmtid="{D5CDD505-2E9C-101B-9397-08002B2CF9AE}" pid="3" name="KSOProductBuildVer">
    <vt:lpwstr>2052-11.1.0.13703</vt:lpwstr>
  </property>
</Properties>
</file>