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89" r:id="rId7"/>
    <p:sldId id="291" r:id="rId8"/>
    <p:sldId id="259" r:id="rId9"/>
    <p:sldId id="292" r:id="rId10"/>
    <p:sldId id="294" r:id="rId11"/>
    <p:sldId id="266" r:id="rId12"/>
    <p:sldId id="267" r:id="rId13"/>
    <p:sldId id="317" r:id="rId14"/>
    <p:sldId id="297" r:id="rId15"/>
    <p:sldId id="319" r:id="rId16"/>
    <p:sldId id="298" r:id="rId17"/>
    <p:sldId id="299" r:id="rId18"/>
    <p:sldId id="300" r:id="rId19"/>
    <p:sldId id="302" r:id="rId20"/>
    <p:sldId id="303" r:id="rId21"/>
    <p:sldId id="315" r:id="rId22"/>
    <p:sldId id="279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DFB54-E618-4EED-9E1E-A04E57F960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E9822-CE5E-4925-B352-EC02AD3F9A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audio" Target="../media/audio1.wav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4DDA-00A1-4EEA-A668-0A5E82C1EF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41EC6-232B-46D7-8535-DA738233AC2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2294431" y="-2992931"/>
            <a:ext cx="7565037" cy="12839705"/>
          </a:xfrm>
          <a:prstGeom prst="rect">
            <a:avLst/>
          </a:prstGeom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15" name="click.wav"/>
          </p:stSnd>
        </p:sndAc>
      </p:transition>
    </mc:Choice>
    <mc:Fallback>
      <p:transition spd="slow" advClick="0" advTm="2000">
        <p:fade/>
        <p:sndAc>
          <p:stSnd>
            <p:snd r:embed="rId15" name="click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0.png"/><Relationship Id="rId3" Type="http://schemas.openxmlformats.org/officeDocument/2006/relationships/image" Target="../media/image27.jpeg"/><Relationship Id="rId2" Type="http://schemas.openxmlformats.org/officeDocument/2006/relationships/image" Target="../media/image11.pn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0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0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9.pn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8.png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"/>
            <a:ext cx="8426406" cy="6858001"/>
          </a:xfrm>
          <a:prstGeom prst="rect">
            <a:avLst/>
          </a:prstGeom>
        </p:spPr>
      </p:pic>
      <p:sp>
        <p:nvSpPr>
          <p:cNvPr id="4" name="流程图: 接点 3"/>
          <p:cNvSpPr/>
          <p:nvPr/>
        </p:nvSpPr>
        <p:spPr>
          <a:xfrm>
            <a:off x="6276742" y="785945"/>
            <a:ext cx="5213732" cy="5213732"/>
          </a:xfrm>
          <a:prstGeom prst="flowChartConnector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接点 18"/>
          <p:cNvSpPr/>
          <p:nvPr/>
        </p:nvSpPr>
        <p:spPr>
          <a:xfrm>
            <a:off x="6429142" y="938345"/>
            <a:ext cx="5213732" cy="5213732"/>
          </a:xfrm>
          <a:prstGeom prst="flowChartConnector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293533">
            <a:off x="8306527" y="-60844"/>
            <a:ext cx="4344942" cy="441283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721339" y="899166"/>
            <a:ext cx="4781546" cy="4947210"/>
            <a:chOff x="2311981" y="805013"/>
            <a:chExt cx="4781546" cy="4947210"/>
          </a:xfrm>
        </p:grpSpPr>
        <p:sp>
          <p:nvSpPr>
            <p:cNvPr id="8" name="文本框 7"/>
            <p:cNvSpPr txBox="1"/>
            <p:nvPr/>
          </p:nvSpPr>
          <p:spPr>
            <a:xfrm>
              <a:off x="2591865" y="805013"/>
              <a:ext cx="2623127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latin typeface="+mn-ea"/>
                </a:rPr>
                <a:t>荷</a:t>
              </a:r>
              <a:endParaRPr lang="zh-CN" altLang="en-US" sz="16600" dirty="0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28178" y="2157007"/>
              <a:ext cx="2165349" cy="186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150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11981" y="2403229"/>
              <a:ext cx="2165347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660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03428" y="3106178"/>
              <a:ext cx="2475922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latin typeface="+mn-ea"/>
                </a:rPr>
                <a:t>花</a:t>
              </a:r>
              <a:endParaRPr lang="zh-CN" altLang="en-US" sz="16600" dirty="0">
                <a:latin typeface="+mn-ea"/>
              </a:endParaRPr>
            </a:p>
          </p:txBody>
        </p:sp>
      </p:grpSp>
      <p:sp>
        <p:nvSpPr>
          <p:cNvPr id="20" name="流程图: 接点 19"/>
          <p:cNvSpPr/>
          <p:nvPr/>
        </p:nvSpPr>
        <p:spPr>
          <a:xfrm>
            <a:off x="6382614" y="3071424"/>
            <a:ext cx="126000" cy="126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接点 20"/>
          <p:cNvSpPr/>
          <p:nvPr/>
        </p:nvSpPr>
        <p:spPr>
          <a:xfrm>
            <a:off x="7743687" y="948569"/>
            <a:ext cx="126000" cy="126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接点 21"/>
          <p:cNvSpPr/>
          <p:nvPr/>
        </p:nvSpPr>
        <p:spPr>
          <a:xfrm>
            <a:off x="6956256" y="5143369"/>
            <a:ext cx="126000" cy="126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接点 22"/>
          <p:cNvSpPr/>
          <p:nvPr/>
        </p:nvSpPr>
        <p:spPr>
          <a:xfrm>
            <a:off x="11361493" y="3836061"/>
            <a:ext cx="126000" cy="126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接点 23"/>
          <p:cNvSpPr/>
          <p:nvPr/>
        </p:nvSpPr>
        <p:spPr>
          <a:xfrm>
            <a:off x="10068726" y="5846376"/>
            <a:ext cx="126000" cy="126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7928" y="425349"/>
            <a:ext cx="6946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人教版小学语文三年级下册第三课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3" name="click.wav"/>
          </p:stSnd>
        </p:sndAc>
      </p:transition>
    </mc:Choice>
    <mc:Fallback>
      <p:transition spd="slow" advClick="0" advTm="2000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苹果树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5315" y="2209800"/>
            <a:ext cx="5050790" cy="4337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 descr="火车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666105" y="2209165"/>
            <a:ext cx="5078730" cy="2595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流程图: 接点 7"/>
          <p:cNvSpPr/>
          <p:nvPr/>
        </p:nvSpPr>
        <p:spPr>
          <a:xfrm>
            <a:off x="8900795" y="4804410"/>
            <a:ext cx="2809875" cy="1734820"/>
          </a:xfrm>
          <a:prstGeom prst="flowChartConnector">
            <a:avLst/>
          </a:prstGeom>
          <a:blipFill dpi="0" rotWithShape="1"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0980" y="888015"/>
            <a:ext cx="521168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二）游戏识字，积蓄美</a:t>
            </a:r>
            <a:endParaRPr lang="zh-CN" altLang="en-US" sz="36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074337" y="1413405"/>
            <a:ext cx="10903119" cy="8254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摘苹果                      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2.</a:t>
            </a:r>
            <a:r>
              <a:rPr lang="zh-CN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开火车</a:t>
            </a:r>
            <a:r>
              <a:rPr lang="en-US" altLang="zh-CN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  </a:t>
            </a:r>
            <a:endParaRPr lang="en-US" altLang="zh-CN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939" name="文本框 81938"/>
          <p:cNvSpPr txBox="1"/>
          <p:nvPr/>
        </p:nvSpPr>
        <p:spPr>
          <a:xfrm>
            <a:off x="1904365" y="3499485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胀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81940" name="文本框 81939"/>
          <p:cNvSpPr txBox="1"/>
          <p:nvPr/>
        </p:nvSpPr>
        <p:spPr>
          <a:xfrm>
            <a:off x="3827780" y="3036570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翩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81941" name="文本框 81940"/>
          <p:cNvSpPr txBox="1"/>
          <p:nvPr/>
        </p:nvSpPr>
        <p:spPr>
          <a:xfrm>
            <a:off x="2827655" y="3245485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莲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81942" name="文本框 81941"/>
          <p:cNvSpPr txBox="1"/>
          <p:nvPr/>
        </p:nvSpPr>
        <p:spPr>
          <a:xfrm>
            <a:off x="3629660" y="395986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蓬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81943" name="文本框 81942"/>
          <p:cNvSpPr txBox="1"/>
          <p:nvPr/>
        </p:nvSpPr>
        <p:spPr>
          <a:xfrm>
            <a:off x="1913255" y="4599305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裳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81938" name="文本框 81937"/>
          <p:cNvSpPr txBox="1"/>
          <p:nvPr/>
        </p:nvSpPr>
        <p:spPr>
          <a:xfrm>
            <a:off x="2827655" y="488251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挨</a:t>
            </a:r>
            <a:endParaRPr lang="zh-CN" altLang="en-US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812254"/>
            <a:ext cx="3237328" cy="30457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714" y="292597"/>
            <a:ext cx="6081301" cy="61028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50315" y="341630"/>
            <a:ext cx="736600" cy="6054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（三）品味荷花，感悟美</a:t>
            </a:r>
            <a:endParaRPr lang="zh-CN" altLang="en-US" sz="3600" b="1" spc="60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76569" y="4231064"/>
            <a:ext cx="2626936" cy="2626936"/>
          </a:xfrm>
          <a:prstGeom prst="rect">
            <a:avLst/>
          </a:prstGeom>
        </p:spPr>
      </p:pic>
      <p:sp>
        <p:nvSpPr>
          <p:cNvPr id="50186" name="椭圆 50185"/>
          <p:cNvSpPr/>
          <p:nvPr/>
        </p:nvSpPr>
        <p:spPr>
          <a:xfrm>
            <a:off x="2626360" y="343281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en-US" altLang="zh-CN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en-US" altLang="zh-CN" sz="2000">
                <a:latin typeface="Calibri" panose="020F0502020204030204" pitchFamily="34" charset="0"/>
                <a:sym typeface="+mn-ea"/>
              </a:rPr>
              <a:t>1</a:t>
            </a:r>
            <a:r>
              <a:rPr lang="zh-CN" altLang="en-US" sz="2000">
                <a:latin typeface="Calibri" panose="020F0502020204030204" pitchFamily="34" charset="0"/>
                <a:sym typeface="+mn-ea"/>
              </a:rPr>
              <a:t>、听读课文，</a:t>
            </a:r>
            <a:endParaRPr lang="zh-CN" altLang="en-US" sz="2000">
              <a:latin typeface="Calibri" panose="020F0502020204030204" pitchFamily="34" charset="0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体验</a:t>
            </a:r>
            <a:r>
              <a:rPr lang="zh-CN" altLang="en-US" sz="2000">
                <a:solidFill>
                  <a:srgbClr val="990000"/>
                </a:solidFill>
                <a:latin typeface="Calibri" panose="020F0502020204030204" pitchFamily="34" charset="0"/>
                <a:sym typeface="+mn-ea"/>
              </a:rPr>
              <a:t>美</a:t>
            </a:r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626360" y="139065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en-US" altLang="zh-CN" sz="2000"/>
              <a:t>2</a:t>
            </a:r>
            <a:r>
              <a:rPr lang="zh-CN" altLang="en-US" sz="2000"/>
              <a:t>、自读课文，</a:t>
            </a:r>
            <a:endParaRPr lang="zh-CN" altLang="en-US" sz="2000"/>
          </a:p>
          <a:p>
            <a:pPr algn="ctr"/>
            <a:r>
              <a:rPr lang="zh-CN" altLang="en-US" sz="2000"/>
              <a:t>寻找</a:t>
            </a:r>
            <a:r>
              <a:rPr lang="zh-CN" altLang="en-US" sz="2000">
                <a:solidFill>
                  <a:srgbClr val="990000"/>
                </a:solidFill>
              </a:rPr>
              <a:t>美</a:t>
            </a:r>
            <a:endParaRPr lang="zh-CN" altLang="en-US" sz="2000">
              <a:solidFill>
                <a:srgbClr val="990000"/>
              </a:solidFill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50195" name="矩形 50194"/>
          <p:cNvSpPr/>
          <p:nvPr/>
        </p:nvSpPr>
        <p:spPr>
          <a:xfrm>
            <a:off x="4836769" y="2476500"/>
            <a:ext cx="2411730" cy="17545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“美”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895215" y="36068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en-US" altLang="zh-CN" sz="2000"/>
              <a:t>3</a:t>
            </a:r>
            <a:r>
              <a:rPr lang="zh-CN" altLang="en-US" sz="2000"/>
              <a:t>、精读课文，</a:t>
            </a:r>
            <a:endParaRPr lang="zh-CN" altLang="en-US" sz="2000"/>
          </a:p>
          <a:p>
            <a:pPr algn="ctr"/>
            <a:r>
              <a:rPr lang="zh-CN" altLang="en-US" sz="2000"/>
              <a:t>交流</a:t>
            </a:r>
            <a:r>
              <a:rPr lang="zh-CN" altLang="en-US" sz="2000">
                <a:solidFill>
                  <a:srgbClr val="990000"/>
                </a:solidFill>
              </a:rPr>
              <a:t>美</a:t>
            </a:r>
            <a:endParaRPr lang="zh-CN" altLang="en-US" sz="2000">
              <a:solidFill>
                <a:srgbClr val="990000"/>
              </a:solidFill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406005" y="139065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en-US" altLang="zh-CN" sz="2000"/>
              <a:t>4</a:t>
            </a:r>
            <a:r>
              <a:rPr lang="zh-CN" altLang="en-US" sz="2000"/>
              <a:t>、品读课文，</a:t>
            </a:r>
            <a:endParaRPr lang="zh-CN" altLang="en-US" sz="2000"/>
          </a:p>
          <a:p>
            <a:pPr algn="ctr"/>
            <a:r>
              <a:rPr lang="zh-CN" altLang="en-US" sz="2000"/>
              <a:t>感知</a:t>
            </a:r>
            <a:r>
              <a:rPr lang="zh-CN" altLang="en-US" sz="2000">
                <a:solidFill>
                  <a:srgbClr val="990000"/>
                </a:solidFill>
              </a:rPr>
              <a:t>美</a:t>
            </a:r>
            <a:endParaRPr lang="zh-CN" altLang="en-US" sz="2000">
              <a:solidFill>
                <a:srgbClr val="990000"/>
              </a:solidFill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41590" y="343281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en-US" altLang="zh-CN" sz="2000"/>
              <a:t>5</a:t>
            </a:r>
            <a:r>
              <a:rPr lang="zh-CN" altLang="en-US" sz="2000"/>
              <a:t>、齐读课文，</a:t>
            </a:r>
            <a:endParaRPr lang="zh-CN" altLang="en-US" sz="2000"/>
          </a:p>
          <a:p>
            <a:pPr algn="ctr"/>
            <a:r>
              <a:rPr lang="zh-CN" altLang="en-US" sz="2000"/>
              <a:t>想象</a:t>
            </a:r>
            <a:r>
              <a:rPr lang="zh-CN" altLang="en-US" sz="2000">
                <a:solidFill>
                  <a:srgbClr val="990000"/>
                </a:solidFill>
              </a:rPr>
              <a:t>美</a:t>
            </a:r>
            <a:endParaRPr lang="zh-CN" altLang="en-US" sz="2000">
              <a:solidFill>
                <a:srgbClr val="990000"/>
              </a:solidFill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9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501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4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8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2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701232" y="1986940"/>
            <a:ext cx="3518781" cy="4471009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8701" y="806693"/>
            <a:ext cx="5262979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（三）品味荷花，感悟美</a:t>
            </a:r>
            <a:endParaRPr lang="zh-CN" altLang="en-US" sz="36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801219" y="1423569"/>
            <a:ext cx="4418002" cy="11387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听读课文，体验美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429000"/>
            <a:ext cx="3602438" cy="36024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20013" y="1986941"/>
            <a:ext cx="3400951" cy="44710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136323" y="-134898"/>
            <a:ext cx="3204276" cy="3254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5" name="click.wav"/>
          </p:stSnd>
        </p:sndAc>
      </p:transition>
    </mc:Choice>
    <mc:Fallback>
      <p:transition spd="slow" advClick="0" advTm="2000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0980" y="888015"/>
            <a:ext cx="5262979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（三）品味荷花，感悟美</a:t>
            </a:r>
            <a:endParaRPr lang="zh-CN" altLang="en-US" sz="36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858818" y="1564881"/>
            <a:ext cx="800916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自读课文，寻找美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83977"/>
          <p:cNvSpPr>
            <a:spLocks noChangeArrowheads="1"/>
          </p:cNvSpPr>
          <p:nvPr/>
        </p:nvSpPr>
        <p:spPr bwMode="auto">
          <a:xfrm>
            <a:off x="1786874" y="2096421"/>
            <a:ext cx="1475050" cy="1014823"/>
          </a:xfrm>
          <a:prstGeom prst="ellipse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 w="9525">
            <a:solidFill>
              <a:srgbClr val="00FF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990000"/>
                </a:solidFill>
              </a:rPr>
              <a:t>清香</a:t>
            </a: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6" name="右箭头 83979"/>
          <p:cNvSpPr>
            <a:spLocks noChangeArrowheads="1"/>
          </p:cNvSpPr>
          <p:nvPr/>
        </p:nvSpPr>
        <p:spPr bwMode="auto">
          <a:xfrm>
            <a:off x="3310219" y="2360944"/>
            <a:ext cx="685800" cy="485775"/>
          </a:xfrm>
          <a:prstGeom prst="rightArrow">
            <a:avLst>
              <a:gd name="adj1" fmla="val 50000"/>
              <a:gd name="adj2" fmla="val 35288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83980"/>
          <p:cNvSpPr>
            <a:spLocks noChangeArrowheads="1"/>
          </p:cNvSpPr>
          <p:nvPr/>
        </p:nvSpPr>
        <p:spPr bwMode="auto">
          <a:xfrm>
            <a:off x="8468608" y="2207175"/>
            <a:ext cx="1676400" cy="948853"/>
          </a:xfrm>
          <a:prstGeom prst="ellipse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 w="9525">
            <a:solidFill>
              <a:srgbClr val="00FF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990000"/>
                </a:solidFill>
              </a:rPr>
              <a:t>一幅活的画</a:t>
            </a: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9" name="椭圆 83981"/>
          <p:cNvSpPr>
            <a:spLocks noChangeArrowheads="1"/>
          </p:cNvSpPr>
          <p:nvPr/>
        </p:nvSpPr>
        <p:spPr bwMode="auto">
          <a:xfrm>
            <a:off x="4005863" y="2163804"/>
            <a:ext cx="1499507" cy="948853"/>
          </a:xfrm>
          <a:prstGeom prst="ellipse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 w="9525">
            <a:solidFill>
              <a:srgbClr val="00FF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990000"/>
                </a:solidFill>
              </a:rPr>
              <a:t>荷叶美</a:t>
            </a: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0" name="椭圆 83982"/>
          <p:cNvSpPr>
            <a:spLocks noChangeArrowheads="1"/>
          </p:cNvSpPr>
          <p:nvPr/>
        </p:nvSpPr>
        <p:spPr bwMode="auto">
          <a:xfrm>
            <a:off x="6249309" y="2181628"/>
            <a:ext cx="1485204" cy="926511"/>
          </a:xfrm>
          <a:prstGeom prst="ellipse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 w="9525">
            <a:solidFill>
              <a:srgbClr val="00FF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990000"/>
                </a:solidFill>
              </a:rPr>
              <a:t>荷花美</a:t>
            </a: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1" name="右箭头 83983"/>
          <p:cNvSpPr>
            <a:spLocks noChangeArrowheads="1"/>
          </p:cNvSpPr>
          <p:nvPr/>
        </p:nvSpPr>
        <p:spPr bwMode="auto">
          <a:xfrm>
            <a:off x="7783437" y="2415477"/>
            <a:ext cx="685800" cy="485775"/>
          </a:xfrm>
          <a:prstGeom prst="rightArrow">
            <a:avLst>
              <a:gd name="adj1" fmla="val 50000"/>
              <a:gd name="adj2" fmla="val 35288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右箭头 83985"/>
          <p:cNvSpPr>
            <a:spLocks noChangeArrowheads="1"/>
          </p:cNvSpPr>
          <p:nvPr/>
        </p:nvSpPr>
        <p:spPr bwMode="auto">
          <a:xfrm>
            <a:off x="5520500" y="2412058"/>
            <a:ext cx="685800" cy="485775"/>
          </a:xfrm>
          <a:prstGeom prst="rightArrow">
            <a:avLst>
              <a:gd name="adj1" fmla="val 50000"/>
              <a:gd name="adj2" fmla="val 35288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96673" y="3360799"/>
            <a:ext cx="3096298" cy="2928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rcRect t="-1817"/>
          <a:stretch>
            <a:fillRect/>
          </a:stretch>
        </p:blipFill>
        <p:spPr>
          <a:xfrm>
            <a:off x="7760395" y="3360799"/>
            <a:ext cx="3168714" cy="2953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92326" y="3385432"/>
            <a:ext cx="3168714" cy="2933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156992" y="-155834"/>
            <a:ext cx="3204276" cy="3254343"/>
          </a:xfrm>
          <a:prstGeom prst="rect">
            <a:avLst/>
          </a:prstGeom>
        </p:spPr>
      </p:pic>
      <p:sp>
        <p:nvSpPr>
          <p:cNvPr id="42" name="文本框 83987"/>
          <p:cNvSpPr txBox="1">
            <a:spLocks noChangeArrowheads="1"/>
          </p:cNvSpPr>
          <p:nvPr/>
        </p:nvSpPr>
        <p:spPr bwMode="auto">
          <a:xfrm>
            <a:off x="1995991" y="5561065"/>
            <a:ext cx="1265933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990000"/>
                </a:solidFill>
              </a:rPr>
              <a:t>茂盛美</a:t>
            </a:r>
            <a:endParaRPr lang="zh-CN" altLang="en-US" sz="2800">
              <a:solidFill>
                <a:srgbClr val="990000"/>
              </a:solidFill>
            </a:endParaRPr>
          </a:p>
        </p:txBody>
      </p:sp>
      <p:sp>
        <p:nvSpPr>
          <p:cNvPr id="43" name="文本框 83989"/>
          <p:cNvSpPr txBox="1">
            <a:spLocks noChangeArrowheads="1"/>
          </p:cNvSpPr>
          <p:nvPr/>
        </p:nvSpPr>
        <p:spPr bwMode="auto">
          <a:xfrm>
            <a:off x="5345741" y="5561065"/>
            <a:ext cx="1261884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00"/>
                </a:solidFill>
              </a:rPr>
              <a:t>色彩美</a:t>
            </a:r>
            <a:endParaRPr lang="zh-CN" altLang="en-US" sz="2800">
              <a:solidFill>
                <a:srgbClr val="99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83124" y="5561065"/>
            <a:ext cx="1261884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00"/>
                </a:solidFill>
              </a:rPr>
              <a:t>姿态美</a:t>
            </a:r>
            <a:endParaRPr lang="zh-CN" altLang="en-US" sz="2800">
              <a:solidFill>
                <a:srgbClr val="99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5" name="click.wav"/>
          </p:stSnd>
        </p:sndAc>
      </p:transition>
    </mc:Choice>
    <mc:Fallback>
      <p:transition spd="slow" advClick="0" advTm="2000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8083" descr="两三片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350466" y="2857484"/>
            <a:ext cx="3858936" cy="265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82598" y="2857484"/>
            <a:ext cx="3858937" cy="265332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0980" y="888015"/>
            <a:ext cx="5262979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（三）品味荷花，感悟美</a:t>
            </a:r>
            <a:endParaRPr lang="zh-CN" altLang="en-US" sz="36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835281" y="1616699"/>
            <a:ext cx="769892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品读课文，感知美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88076"/>
          <p:cNvSpPr txBox="1">
            <a:spLocks noChangeArrowheads="1"/>
          </p:cNvSpPr>
          <p:nvPr/>
        </p:nvSpPr>
        <p:spPr bwMode="auto">
          <a:xfrm>
            <a:off x="3022339" y="2272710"/>
            <a:ext cx="19187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楷体_GB2312" panose="02010609030101010101" pitchFamily="49" charset="-122"/>
              </a:rPr>
              <a:t>挨挨挤挤</a:t>
            </a:r>
            <a:endParaRPr lang="zh-CN" altLang="en-US" sz="3200" b="1">
              <a:solidFill>
                <a:schemeClr val="tx1"/>
              </a:solidFill>
              <a:ea typeface="楷体_GB2312" panose="02010609030101010101" pitchFamily="49" charset="-122"/>
            </a:endParaRPr>
          </a:p>
        </p:txBody>
      </p:sp>
      <p:sp>
        <p:nvSpPr>
          <p:cNvPr id="6" name="文本框 88077"/>
          <p:cNvSpPr txBox="1">
            <a:spLocks noChangeArrowheads="1"/>
          </p:cNvSpPr>
          <p:nvPr/>
        </p:nvSpPr>
        <p:spPr bwMode="auto">
          <a:xfrm>
            <a:off x="8058326" y="2272709"/>
            <a:ext cx="9766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楷体_GB2312" panose="02010609030101010101" pitchFamily="49" charset="-122"/>
              </a:rPr>
              <a:t>冒</a:t>
            </a:r>
            <a:endParaRPr lang="zh-CN" altLang="en-US" sz="3200" b="1">
              <a:solidFill>
                <a:schemeClr val="tx1"/>
              </a:solidFill>
              <a:ea typeface="楷体_GB2312" panose="02010609030101010101" pitchFamily="49" charset="-122"/>
            </a:endParaRPr>
          </a:p>
        </p:txBody>
      </p:sp>
      <p:sp>
        <p:nvSpPr>
          <p:cNvPr id="10" name="文本框 88078"/>
          <p:cNvSpPr txBox="1">
            <a:spLocks noChangeArrowheads="1"/>
          </p:cNvSpPr>
          <p:nvPr/>
        </p:nvSpPr>
        <p:spPr bwMode="auto">
          <a:xfrm>
            <a:off x="3812230" y="5710428"/>
            <a:ext cx="5257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楷体_GB2312" panose="02010609030101010101" pitchFamily="49" charset="-122"/>
              </a:rPr>
              <a:t>有的</a:t>
            </a:r>
            <a:r>
              <a:rPr lang="en-US" altLang="zh-CN" sz="3200" b="1">
                <a:solidFill>
                  <a:schemeClr val="tx1"/>
                </a:solidFill>
                <a:ea typeface="楷体_GB2312" panose="02010609030101010101" pitchFamily="49" charset="-122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ea typeface="楷体_GB2312" panose="02010609030101010101" pitchFamily="49" charset="-122"/>
              </a:rPr>
              <a:t>有的</a:t>
            </a:r>
            <a:r>
              <a:rPr lang="en-US" altLang="zh-CN" sz="3200" b="1">
                <a:solidFill>
                  <a:schemeClr val="tx1"/>
                </a:solidFill>
                <a:ea typeface="楷体_GB2312" panose="02010609030101010101" pitchFamily="49" charset="-122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ea typeface="楷体_GB2312" panose="02010609030101010101" pitchFamily="49" charset="-122"/>
              </a:rPr>
              <a:t>有的</a:t>
            </a:r>
            <a:endParaRPr lang="zh-CN" altLang="en-US" sz="3200" b="1">
              <a:solidFill>
                <a:schemeClr val="tx1"/>
              </a:solidFill>
              <a:ea typeface="楷体_GB2312" panose="0201060903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56992" y="-155834"/>
            <a:ext cx="3204276" cy="3254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81810"/>
            <a:ext cx="4695238" cy="4876190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0980" y="888015"/>
            <a:ext cx="5262979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（三）品味荷花，感悟美</a:t>
            </a:r>
            <a:endParaRPr lang="zh-CN" altLang="en-US" sz="36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2865663" y="1629148"/>
            <a:ext cx="7266214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精读课文，交流美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 b="1">
              <a:solidFill>
                <a:srgbClr val="FF0000"/>
              </a:solidFill>
            </a:endParaRPr>
          </a:p>
        </p:txBody>
      </p:sp>
      <p:sp>
        <p:nvSpPr>
          <p:cNvPr id="5" name="文本框 87044"/>
          <p:cNvSpPr txBox="1">
            <a:spLocks noChangeArrowheads="1"/>
          </p:cNvSpPr>
          <p:nvPr/>
        </p:nvSpPr>
        <p:spPr bwMode="auto">
          <a:xfrm>
            <a:off x="2865663" y="2584444"/>
            <a:ext cx="8556172" cy="195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9933FF"/>
              </a:buClr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为什么说这一池荷花是一大幅活的画呢？</a:t>
            </a:r>
            <a:endParaRPr lang="en-US" altLang="zh-CN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9933FF"/>
              </a:buClr>
            </a:pP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9933FF"/>
              </a:buClr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为什么作者在文章结尾处说自己忘了是在看荷花呢？ 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81810"/>
            <a:ext cx="4695238" cy="4876190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0980" y="888015"/>
            <a:ext cx="469872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（三）品味荷花，感悟美</a:t>
            </a:r>
            <a:endParaRPr lang="zh-CN" altLang="en-US" sz="32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828800" y="1472790"/>
            <a:ext cx="9736155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齐读课文，想象美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感觉自己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成了一朵荷花，和满池的荷花在微风中翩翩起舞。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5204" y="3129094"/>
            <a:ext cx="3632433" cy="11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129227" y="2926943"/>
            <a:ext cx="6165640" cy="3286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3" name="click.wav"/>
          </p:stSnd>
        </p:sndAc>
      </p:transition>
    </mc:Choice>
    <mc:Fallback>
      <p:transition spd="slow" advClick="0" advTm="2000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9986" y="304800"/>
            <a:ext cx="4341492" cy="57744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044358" y="2780146"/>
            <a:ext cx="7911958" cy="685800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308436" y="4077854"/>
            <a:ext cx="4433455" cy="45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  <a:endParaRPr lang="zh-CN" altLang="en-US" sz="1400">
              <a:solidFill>
                <a:schemeClr val="tx1">
                  <a:lumMod val="90000"/>
                  <a:lumOff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14482" y="813425"/>
            <a:ext cx="5262979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（四）拓展延伸，深化美</a:t>
            </a:r>
            <a:endParaRPr lang="zh-CN" altLang="en-US" sz="3600" b="1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内容占位符 2"/>
          <p:cNvPicPr>
            <a:picLocks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859211" y="1632727"/>
            <a:ext cx="5392559" cy="403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97286"/>
          <p:cNvSpPr txBox="1">
            <a:spLocks noChangeArrowheads="1"/>
          </p:cNvSpPr>
          <p:nvPr/>
        </p:nvSpPr>
        <p:spPr bwMode="auto">
          <a:xfrm>
            <a:off x="6593890" y="2032825"/>
            <a:ext cx="4906963" cy="363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0">
                <a:solidFill>
                  <a:schemeClr val="tx1"/>
                </a:solidFill>
                <a:ea typeface="华文新魏" panose="02010800040101010101" pitchFamily="2" charset="-122"/>
              </a:rPr>
              <a:t> </a:t>
            </a:r>
            <a:r>
              <a:rPr lang="zh-CN" altLang="en-US" sz="3200" b="0">
                <a:solidFill>
                  <a:schemeClr val="tx1"/>
                </a:solidFill>
                <a:ea typeface="华文新魏" panose="02010800040101010101" pitchFamily="2" charset="-122"/>
              </a:rPr>
              <a:t>晓出净慈寺送林子方</a:t>
            </a:r>
            <a:endParaRPr lang="zh-CN" altLang="en-US" sz="3200" b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>
                <a:solidFill>
                  <a:schemeClr val="tx1"/>
                </a:solidFill>
                <a:ea typeface="华文新魏" panose="02010800040101010101" pitchFamily="2" charset="-122"/>
              </a:rPr>
              <a:t>    毕竟西湖六月中，</a:t>
            </a:r>
            <a:endParaRPr lang="zh-CN" altLang="en-US" sz="3200" b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r>
              <a:rPr lang="zh-CN" altLang="en-US" sz="3200" b="0">
                <a:solidFill>
                  <a:schemeClr val="tx1"/>
                </a:solidFill>
                <a:ea typeface="华文新魏" panose="02010800040101010101" pitchFamily="2" charset="-122"/>
              </a:rPr>
              <a:t>    风光不与四时同。</a:t>
            </a:r>
            <a:endParaRPr lang="zh-CN" altLang="en-US" sz="3200" b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r>
              <a:rPr lang="zh-CN" altLang="en-US" sz="3200" b="0">
                <a:solidFill>
                  <a:schemeClr val="tx1"/>
                </a:solidFill>
                <a:ea typeface="华文新魏" panose="02010800040101010101" pitchFamily="2" charset="-122"/>
              </a:rPr>
              <a:t>    接天莲叶无穷碧，</a:t>
            </a:r>
            <a:endParaRPr lang="zh-CN" altLang="en-US" sz="3200" b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r>
              <a:rPr lang="zh-CN" altLang="en-US" sz="3200" b="0">
                <a:solidFill>
                  <a:schemeClr val="tx1"/>
                </a:solidFill>
                <a:ea typeface="华文新魏" panose="02010800040101010101" pitchFamily="2" charset="-122"/>
              </a:rPr>
              <a:t>    映日荷花别样红。</a:t>
            </a:r>
            <a:endParaRPr lang="zh-CN" altLang="en-US" sz="2400" b="0">
              <a:solidFill>
                <a:schemeClr val="tx1"/>
              </a:solidFill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576" y="1787873"/>
            <a:ext cx="4772395" cy="3722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5" name="click.wav"/>
          </p:stSnd>
        </p:sndAc>
      </p:transition>
    </mc:Choice>
    <mc:Fallback>
      <p:transition spd="slow" advClick="0" advTm="2000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hotocopy trans="30000" detail="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395524">
            <a:off x="1902674" y="-243038"/>
            <a:ext cx="3784842" cy="65137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408" y="-206559"/>
            <a:ext cx="7271117" cy="7271117"/>
          </a:xfrm>
          <a:prstGeom prst="rect">
            <a:avLst/>
          </a:prstGeom>
        </p:spPr>
      </p:pic>
      <p:sp>
        <p:nvSpPr>
          <p:cNvPr id="2" name="文本框 59394"/>
          <p:cNvSpPr txBox="1">
            <a:spLocks noChangeArrowheads="1"/>
          </p:cNvSpPr>
          <p:nvPr/>
        </p:nvSpPr>
        <p:spPr bwMode="auto">
          <a:xfrm>
            <a:off x="-92075" y="4700588"/>
            <a:ext cx="64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  <a:endParaRPr lang="en-US" altLang="zh-CN" sz="2400">
              <a:solidFill>
                <a:schemeClr val="tx1">
                  <a:lumMod val="90000"/>
                  <a:lumOff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92446" y="1433625"/>
            <a:ext cx="50577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pc="60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（五）小练笔，我写美</a:t>
            </a:r>
            <a:endParaRPr lang="zh-CN" altLang="en-US" sz="3200" b="1" spc="60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0503" y="2682556"/>
            <a:ext cx="6775902" cy="66255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zh-CN" altLang="zh-CN" sz="2800" b="1"/>
              <a:t>仿照作者的</a:t>
            </a:r>
            <a:r>
              <a:rPr lang="zh-CN" altLang="en-US" sz="2800" b="1"/>
              <a:t>写作手</a:t>
            </a:r>
            <a:r>
              <a:rPr lang="zh-CN" altLang="zh-CN" sz="2800" b="1"/>
              <a:t>法</a:t>
            </a:r>
            <a:r>
              <a:rPr lang="zh-CN" altLang="en-US" sz="2800" b="1"/>
              <a:t>，介绍</a:t>
            </a:r>
            <a:r>
              <a:rPr lang="zh-CN" altLang="zh-CN" sz="2800" b="1"/>
              <a:t>自己喜欢的花。</a:t>
            </a:r>
            <a:endParaRPr lang="zh-CN" altLang="zh-CN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94215"/>
          <p:cNvSpPr>
            <a:spLocks noChangeArrowheads="1"/>
          </p:cNvSpPr>
          <p:nvPr/>
        </p:nvSpPr>
        <p:spPr bwMode="auto">
          <a:xfrm>
            <a:off x="4733010" y="4735376"/>
            <a:ext cx="1524000" cy="1143000"/>
          </a:xfrm>
          <a:prstGeom prst="ellipse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2700000" scaled="1"/>
          </a:gra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9948" y="1839179"/>
            <a:ext cx="3809355" cy="42048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0441" y="566331"/>
            <a:ext cx="350610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六、板书设计</a:t>
            </a:r>
            <a:endParaRPr lang="zh-CN" altLang="en-US" sz="4000" b="1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749" y="1067063"/>
            <a:ext cx="549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                  </a:t>
            </a:r>
            <a:r>
              <a:rPr lang="en-US" altLang="zh-CN" sz="3200">
                <a:solidFill>
                  <a:srgbClr val="C00000"/>
                </a:solidFill>
              </a:rPr>
              <a:t>  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3.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荷  花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8" name="椭圆 94215"/>
          <p:cNvSpPr>
            <a:spLocks noChangeArrowheads="1"/>
          </p:cNvSpPr>
          <p:nvPr/>
        </p:nvSpPr>
        <p:spPr bwMode="auto">
          <a:xfrm>
            <a:off x="4657286" y="2644251"/>
            <a:ext cx="1524000" cy="1143000"/>
          </a:xfrm>
          <a:prstGeom prst="ellipse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2700000" scaled="1"/>
          </a:gra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91382" y="2808230"/>
            <a:ext cx="5792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>
                <a:ea typeface="楷体_GB2312" panose="02010609030101010101" pitchFamily="49" charset="-122"/>
              </a:rPr>
              <a:t>美</a:t>
            </a:r>
            <a:endParaRPr lang="zh-CN" altLang="en-US" sz="4000" b="1">
              <a:ea typeface="楷体_GB2312" panose="02010609030101010101" pitchFamily="49" charset="-122"/>
            </a:endParaRPr>
          </a:p>
        </p:txBody>
      </p:sp>
      <p:sp>
        <p:nvSpPr>
          <p:cNvPr id="18" name="文本框 94236"/>
          <p:cNvSpPr txBox="1">
            <a:spLocks noChangeArrowheads="1"/>
          </p:cNvSpPr>
          <p:nvPr/>
        </p:nvSpPr>
        <p:spPr bwMode="auto">
          <a:xfrm>
            <a:off x="5099644" y="4947744"/>
            <a:ext cx="736091" cy="70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ea typeface="楷体_GB2312" panose="02010609030101010101" pitchFamily="49" charset="-122"/>
              </a:rPr>
              <a:t>爱</a:t>
            </a:r>
            <a:endParaRPr lang="zh-CN" altLang="en-US" sz="4000" b="1">
              <a:ea typeface="楷体_GB2312" panose="02010609030101010101" pitchFamily="49" charset="-122"/>
            </a:endParaRPr>
          </a:p>
        </p:txBody>
      </p:sp>
      <p:sp>
        <p:nvSpPr>
          <p:cNvPr id="19" name="直接连接符 94234"/>
          <p:cNvSpPr>
            <a:spLocks noChangeShapeType="1"/>
          </p:cNvSpPr>
          <p:nvPr/>
        </p:nvSpPr>
        <p:spPr bwMode="auto">
          <a:xfrm>
            <a:off x="5391222" y="3888073"/>
            <a:ext cx="13535" cy="681688"/>
          </a:xfrm>
          <a:prstGeom prst="line">
            <a:avLst/>
          </a:prstGeom>
          <a:noFill/>
          <a:ln w="76200">
            <a:solidFill>
              <a:srgbClr val="F852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椭圆 94217"/>
          <p:cNvSpPr>
            <a:spLocks noChangeArrowheads="1"/>
          </p:cNvSpPr>
          <p:nvPr/>
        </p:nvSpPr>
        <p:spPr bwMode="auto">
          <a:xfrm>
            <a:off x="6622169" y="1839180"/>
            <a:ext cx="863368" cy="115211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FF0000"/>
            </a:solidFill>
            <a:round/>
          </a:ln>
        </p:spPr>
        <p:txBody>
          <a:bodyPr vert="eaVert"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n-ea"/>
              </a:rPr>
              <a:t>清香</a:t>
            </a:r>
            <a:endParaRPr lang="zh-CN" altLang="en-US" sz="36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椭圆 94219"/>
          <p:cNvSpPr>
            <a:spLocks noChangeArrowheads="1"/>
          </p:cNvSpPr>
          <p:nvPr/>
        </p:nvSpPr>
        <p:spPr bwMode="auto">
          <a:xfrm rot="21555904">
            <a:off x="8622013" y="2076989"/>
            <a:ext cx="823914" cy="915249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叶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24" name="直接连接符 94232"/>
          <p:cNvSpPr>
            <a:spLocks noChangeShapeType="1"/>
          </p:cNvSpPr>
          <p:nvPr/>
        </p:nvSpPr>
        <p:spPr bwMode="auto">
          <a:xfrm>
            <a:off x="7652027" y="2322133"/>
            <a:ext cx="837632" cy="103713"/>
          </a:xfrm>
          <a:prstGeom prst="line">
            <a:avLst/>
          </a:prstGeom>
          <a:noFill/>
          <a:ln w="76200">
            <a:solidFill>
              <a:srgbClr val="00CC9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椭圆 94216"/>
          <p:cNvSpPr>
            <a:spLocks noChangeArrowheads="1"/>
          </p:cNvSpPr>
          <p:nvPr/>
        </p:nvSpPr>
        <p:spPr bwMode="auto">
          <a:xfrm>
            <a:off x="8803579" y="3752363"/>
            <a:ext cx="762000" cy="961007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n-ea"/>
              </a:rPr>
              <a:t>花</a:t>
            </a:r>
            <a:endParaRPr lang="zh-CN" altLang="en-US" sz="36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椭圆 94218"/>
          <p:cNvSpPr>
            <a:spLocks noChangeArrowheads="1"/>
          </p:cNvSpPr>
          <p:nvPr/>
        </p:nvSpPr>
        <p:spPr bwMode="auto">
          <a:xfrm rot="5400000">
            <a:off x="7903050" y="4577002"/>
            <a:ext cx="692310" cy="2241669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rgbClr val="FF0000"/>
            </a:solidFill>
            <a:round/>
          </a:ln>
        </p:spPr>
        <p:txBody>
          <a:bodyPr rot="10800000" vert="eaVert"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n-ea"/>
              </a:rPr>
              <a:t>自己是花</a:t>
            </a:r>
            <a:endParaRPr lang="zh-CN" altLang="en-US" sz="36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直接连接符 94232"/>
          <p:cNvSpPr>
            <a:spLocks noChangeShapeType="1"/>
          </p:cNvSpPr>
          <p:nvPr/>
        </p:nvSpPr>
        <p:spPr bwMode="auto">
          <a:xfrm flipV="1">
            <a:off x="5881240" y="2425847"/>
            <a:ext cx="682762" cy="241852"/>
          </a:xfrm>
          <a:prstGeom prst="line">
            <a:avLst/>
          </a:prstGeom>
          <a:noFill/>
          <a:ln w="76200">
            <a:solidFill>
              <a:srgbClr val="00CC9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直接连接符 94232"/>
          <p:cNvSpPr>
            <a:spLocks noChangeShapeType="1"/>
          </p:cNvSpPr>
          <p:nvPr/>
        </p:nvSpPr>
        <p:spPr bwMode="auto">
          <a:xfrm flipH="1">
            <a:off x="9185322" y="3016037"/>
            <a:ext cx="9012" cy="625565"/>
          </a:xfrm>
          <a:prstGeom prst="line">
            <a:avLst/>
          </a:prstGeom>
          <a:noFill/>
          <a:ln w="76200">
            <a:solidFill>
              <a:srgbClr val="00CC9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直接连接符 94232"/>
          <p:cNvSpPr>
            <a:spLocks noChangeShapeType="1"/>
          </p:cNvSpPr>
          <p:nvPr/>
        </p:nvSpPr>
        <p:spPr bwMode="auto">
          <a:xfrm flipH="1">
            <a:off x="8959527" y="4848552"/>
            <a:ext cx="150932" cy="503130"/>
          </a:xfrm>
          <a:prstGeom prst="line">
            <a:avLst/>
          </a:prstGeom>
          <a:noFill/>
          <a:ln w="76200">
            <a:solidFill>
              <a:srgbClr val="00CC9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直接连接符 94232"/>
          <p:cNvSpPr>
            <a:spLocks noChangeShapeType="1"/>
          </p:cNvSpPr>
          <p:nvPr/>
        </p:nvSpPr>
        <p:spPr bwMode="auto">
          <a:xfrm flipH="1" flipV="1">
            <a:off x="6260142" y="5656103"/>
            <a:ext cx="761510" cy="33555"/>
          </a:xfrm>
          <a:prstGeom prst="line">
            <a:avLst/>
          </a:prstGeom>
          <a:noFill/>
          <a:ln w="76200">
            <a:solidFill>
              <a:srgbClr val="00CC9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直接连接符 94230"/>
          <p:cNvSpPr>
            <a:spLocks noChangeShapeType="1"/>
          </p:cNvSpPr>
          <p:nvPr/>
        </p:nvSpPr>
        <p:spPr bwMode="auto">
          <a:xfrm flipH="1">
            <a:off x="6290440" y="2911864"/>
            <a:ext cx="2241668" cy="324456"/>
          </a:xfrm>
          <a:prstGeom prst="line">
            <a:avLst/>
          </a:prstGeom>
          <a:noFill/>
          <a:ln w="76200">
            <a:solidFill>
              <a:srgbClr val="F852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直接连接符 94230"/>
          <p:cNvSpPr>
            <a:spLocks noChangeShapeType="1"/>
          </p:cNvSpPr>
          <p:nvPr/>
        </p:nvSpPr>
        <p:spPr bwMode="auto">
          <a:xfrm flipH="1" flipV="1">
            <a:off x="6364702" y="3559916"/>
            <a:ext cx="2241670" cy="531739"/>
          </a:xfrm>
          <a:prstGeom prst="line">
            <a:avLst/>
          </a:prstGeom>
          <a:noFill/>
          <a:ln w="76200">
            <a:solidFill>
              <a:srgbClr val="F852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2" name="click.wav"/>
          </p:stSnd>
        </p:sndAc>
      </p:transition>
    </mc:Choice>
    <mc:Fallback>
      <p:transition spd="slow" advClick="0" advTm="2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" grpId="0"/>
      <p:bldP spid="8" grpId="0" animBg="1"/>
      <p:bldP spid="2" grpId="0"/>
      <p:bldP spid="18" grpId="0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49600" y="791991"/>
            <a:ext cx="6858000" cy="47452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86489" y="1314219"/>
            <a:ext cx="3815484" cy="4620196"/>
            <a:chOff x="1200839" y="1314220"/>
            <a:chExt cx="3815484" cy="4620196"/>
          </a:xfrm>
        </p:grpSpPr>
        <p:sp>
          <p:nvSpPr>
            <p:cNvPr id="7" name="文本框 6"/>
            <p:cNvSpPr txBox="1"/>
            <p:nvPr/>
          </p:nvSpPr>
          <p:spPr>
            <a:xfrm>
              <a:off x="1309117" y="1519407"/>
              <a:ext cx="615553" cy="3556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spc="600">
                  <a:latin typeface="禹卫书法行书简体" panose="02000603000000000000" pitchFamily="2" charset="-122"/>
                  <a:ea typeface="禹卫书法行书简体" panose="02000603000000000000" pitchFamily="2" charset="-122"/>
                  <a:cs typeface="+mn-ea"/>
                  <a:sym typeface="+mn-lt"/>
                </a:rPr>
                <a:t>一  教材分析</a:t>
              </a:r>
              <a:endParaRPr lang="en-US" altLang="zh-CN" sz="2800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60856" y="2378416"/>
              <a:ext cx="615553" cy="3556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spc="600">
                  <a:latin typeface="禹卫书法行书简体" panose="02000603000000000000" pitchFamily="2" charset="-122"/>
                  <a:ea typeface="禹卫书法行书简体" panose="02000603000000000000" pitchFamily="2" charset="-122"/>
                  <a:cs typeface="+mn-ea"/>
                  <a:sym typeface="+mn-lt"/>
                </a:rPr>
                <a:t>学情分析  二</a:t>
              </a:r>
              <a:endParaRPr lang="en-US" altLang="zh-CN" sz="2800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49632" y="1519407"/>
              <a:ext cx="615553" cy="3556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spc="600">
                  <a:latin typeface="禹卫书法行书简体" panose="02000603000000000000" pitchFamily="2" charset="-122"/>
                  <a:ea typeface="禹卫书法行书简体" panose="02000603000000000000" pitchFamily="2" charset="-122"/>
                  <a:cs typeface="+mn-ea"/>
                  <a:sym typeface="+mn-lt"/>
                </a:rPr>
                <a:t>三  教学目标</a:t>
              </a:r>
              <a:endParaRPr lang="en-US" altLang="zh-CN" sz="2800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70422" y="2378416"/>
              <a:ext cx="615553" cy="3556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spc="600">
                  <a:latin typeface="禹卫书法行书简体" panose="02000603000000000000" pitchFamily="2" charset="-122"/>
                  <a:ea typeface="禹卫书法行书简体" panose="02000603000000000000" pitchFamily="2" charset="-122"/>
                  <a:cs typeface="+mn-ea"/>
                  <a:sym typeface="+mn-lt"/>
                </a:rPr>
                <a:t>教法学法  四</a:t>
              </a:r>
              <a:endParaRPr lang="en-US" altLang="zh-CN" sz="2800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00839" y="1320799"/>
              <a:ext cx="876884" cy="87999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29984" y="4393366"/>
              <a:ext cx="876884" cy="87999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51935" y="1314220"/>
              <a:ext cx="876884" cy="87999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139439" y="4393366"/>
              <a:ext cx="876884" cy="87999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39657" y="582067"/>
            <a:ext cx="5551782" cy="575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20386" y="1358824"/>
            <a:ext cx="923330" cy="38231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教学环节</a:t>
            </a:r>
            <a:endParaRPr lang="zh-CN" altLang="en-US" sz="4800" spc="60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86196" y="4393469"/>
            <a:ext cx="876884" cy="87999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56885" y="2405380"/>
            <a:ext cx="613410" cy="3373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板书设计  六</a:t>
            </a:r>
            <a:endParaRPr lang="en-US" altLang="zh-CN" sz="2800" spc="60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40211" y="1519406"/>
            <a:ext cx="615553" cy="355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五  教学过程</a:t>
            </a:r>
            <a:endParaRPr lang="en-US" altLang="zh-CN" sz="2800" spc="600" dirty="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09545" y="1329558"/>
            <a:ext cx="876884" cy="879993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  <p:sndAc>
      <p:stSnd>
        <p:snd r:embed="rId4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3216346" y="533400"/>
            <a:ext cx="7911958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78603" y="2686050"/>
            <a:ext cx="5218147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5400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谢谢大家！</a:t>
            </a:r>
            <a:endParaRPr lang="zh-CN" altLang="zh-CN" sz="5400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03" y="222250"/>
            <a:ext cx="6413500" cy="6413500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28500" y="120142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0203" y="537328"/>
            <a:ext cx="6752492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grayscl/>
          </a:blip>
          <a:stretch>
            <a:fillRect/>
          </a:stretch>
        </p:blipFill>
        <p:spPr>
          <a:xfrm>
            <a:off x="2790470" y="-1183797"/>
            <a:ext cx="7911958" cy="6858000"/>
          </a:xfrm>
          <a:prstGeom prst="rect">
            <a:avLst/>
          </a:prstGeom>
        </p:spPr>
      </p:pic>
      <p:sp>
        <p:nvSpPr>
          <p:cNvPr id="4" name="内容占位符 226305"/>
          <p:cNvSpPr txBox="1">
            <a:spLocks noChangeArrowheads="1"/>
          </p:cNvSpPr>
          <p:nvPr/>
        </p:nvSpPr>
        <p:spPr>
          <a:xfrm>
            <a:off x="1841499" y="2076998"/>
            <a:ext cx="8012794" cy="42436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</a:t>
            </a:r>
            <a:r>
              <a:rPr lang="zh-CN" altLang="zh-CN" sz="3200" dirty="0"/>
              <a:t>《荷花》是一篇</a:t>
            </a:r>
            <a:r>
              <a:rPr lang="zh-CN" altLang="zh-CN" sz="3200" dirty="0">
                <a:solidFill>
                  <a:srgbClr val="FF0000"/>
                </a:solidFill>
              </a:rPr>
              <a:t>写景抒情</a:t>
            </a:r>
            <a:r>
              <a:rPr lang="zh-CN" altLang="zh-CN" sz="3200" dirty="0"/>
              <a:t>的文章。课文写“我”在公园的荷花池边观赏荷花并展开想象的事，赞美了荷花生机盎然的美，表达了作者对大自然的热爱。文章</a:t>
            </a:r>
            <a:r>
              <a:rPr lang="zh-CN" altLang="zh-CN" sz="3200" dirty="0">
                <a:solidFill>
                  <a:srgbClr val="FF0000"/>
                </a:solidFill>
              </a:rPr>
              <a:t>情景交融</a:t>
            </a:r>
            <a:r>
              <a:rPr lang="zh-CN" altLang="zh-CN" sz="3200" dirty="0"/>
              <a:t>，是一篇文质兼美的经典课文。</a:t>
            </a:r>
            <a:endParaRPr lang="zh-CN" altLang="zh-CN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1841499" y="1104318"/>
            <a:ext cx="35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一、教材分析</a:t>
            </a:r>
            <a:endParaRPr lang="zh-CN" altLang="en-US" sz="4000" b="1" dirty="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fade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>
            <a:off x="2790470" y="-1237811"/>
            <a:ext cx="7911958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00290" y="-102255"/>
            <a:ext cx="3204276" cy="3254343"/>
          </a:xfrm>
          <a:prstGeom prst="rect">
            <a:avLst/>
          </a:prstGeom>
        </p:spPr>
      </p:pic>
      <p:sp>
        <p:nvSpPr>
          <p:cNvPr id="4" name="内容占位符 226305"/>
          <p:cNvSpPr txBox="1">
            <a:spLocks noChangeArrowheads="1"/>
          </p:cNvSpPr>
          <p:nvPr/>
        </p:nvSpPr>
        <p:spPr>
          <a:xfrm>
            <a:off x="1938983" y="1812204"/>
            <a:ext cx="8012794" cy="41573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</a:t>
            </a:r>
            <a:r>
              <a:rPr lang="zh-CN" altLang="zh-CN" sz="3200" dirty="0"/>
              <a:t>三年级学生思维活跃，求知欲强，乐于表达，具备一定的阅读能力，能形成自己的感悟。但他们对文中描绘的荷塘美景，仅凭想象难以深刻感受，需要运用</a:t>
            </a:r>
            <a:r>
              <a:rPr lang="zh-CN" altLang="zh-CN" sz="3200" dirty="0">
                <a:solidFill>
                  <a:srgbClr val="FF0000"/>
                </a:solidFill>
              </a:rPr>
              <a:t>多媒体</a:t>
            </a:r>
            <a:r>
              <a:rPr lang="zh-CN" altLang="zh-CN" sz="3200" dirty="0"/>
              <a:t>技术引导学生通过</a:t>
            </a:r>
            <a:r>
              <a:rPr lang="zh-CN" altLang="zh-CN" sz="3200" dirty="0">
                <a:solidFill>
                  <a:srgbClr val="FF0000"/>
                </a:solidFill>
              </a:rPr>
              <a:t>朗读</a:t>
            </a:r>
            <a:r>
              <a:rPr lang="zh-CN" altLang="zh-CN" sz="3200" dirty="0"/>
              <a:t>去欣赏荷花那不同寻常的美。</a:t>
            </a:r>
            <a:endParaRPr lang="zh-CN" altLang="zh-CN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1841499" y="1104318"/>
            <a:ext cx="35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二、学情分析</a:t>
            </a:r>
            <a:endParaRPr lang="zh-CN" altLang="en-US" sz="4000" b="1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971" y="3578778"/>
            <a:ext cx="3602438" cy="3602438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  <p:sndAc>
      <p:stSnd>
        <p:snd r:embed="rId4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>
            <a:off x="2769627" y="-1335783"/>
            <a:ext cx="7911958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00290" y="-85927"/>
            <a:ext cx="3204276" cy="3254343"/>
          </a:xfrm>
          <a:prstGeom prst="rect">
            <a:avLst/>
          </a:prstGeom>
        </p:spPr>
      </p:pic>
      <p:sp>
        <p:nvSpPr>
          <p:cNvPr id="4" name="内容占位符 226305"/>
          <p:cNvSpPr txBox="1">
            <a:spLocks noChangeArrowheads="1"/>
          </p:cNvSpPr>
          <p:nvPr/>
        </p:nvSpPr>
        <p:spPr>
          <a:xfrm>
            <a:off x="1968472" y="1541244"/>
            <a:ext cx="8012794" cy="45772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endParaRPr lang="en-US" altLang="zh-CN" sz="2400" dirty="0"/>
          </a:p>
          <a:p>
            <a:r>
              <a:rPr lang="en-US" altLang="zh-CN" dirty="0"/>
              <a:t>1.</a:t>
            </a:r>
            <a:r>
              <a:rPr lang="zh-CN" altLang="zh-CN" dirty="0"/>
              <a:t>深入理解课文内容，理解</a:t>
            </a:r>
            <a:r>
              <a:rPr lang="zh-CN" altLang="zh-CN" dirty="0">
                <a:solidFill>
                  <a:srgbClr val="FF0000"/>
                </a:solidFill>
              </a:rPr>
              <a:t>“挨挨挤挤”、“冒”</a:t>
            </a:r>
            <a:r>
              <a:rPr lang="zh-CN" altLang="zh-CN" dirty="0"/>
              <a:t>等词语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能正确流利、有感情地朗读课文，感受文章</a:t>
            </a:r>
            <a:r>
              <a:rPr lang="zh-CN" altLang="zh-CN" dirty="0">
                <a:solidFill>
                  <a:srgbClr val="FF0000"/>
                </a:solidFill>
              </a:rPr>
              <a:t>准确生动</a:t>
            </a:r>
            <a:r>
              <a:rPr lang="zh-CN" altLang="zh-CN" dirty="0"/>
              <a:t>的语言表达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欣赏荷花的美丽，体会大自然的神奇美妙，激发对大自然的</a:t>
            </a:r>
            <a:r>
              <a:rPr lang="zh-CN" altLang="zh-CN" dirty="0">
                <a:solidFill>
                  <a:srgbClr val="FF0000"/>
                </a:solidFill>
              </a:rPr>
              <a:t>热爱之情</a:t>
            </a:r>
            <a:r>
              <a:rPr lang="zh-CN" altLang="zh-CN" dirty="0"/>
              <a:t>。</a:t>
            </a:r>
            <a:endParaRPr lang="zh-CN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1849384" y="1042216"/>
            <a:ext cx="35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三、教学目标</a:t>
            </a:r>
            <a:endParaRPr lang="zh-CN" altLang="en-US" sz="4000" b="1" dirty="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165" y="3586131"/>
            <a:ext cx="3602438" cy="3602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65307" y="2504842"/>
            <a:ext cx="4673600" cy="4636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 t="18486"/>
          <a:stretch>
            <a:fillRect/>
          </a:stretch>
        </p:blipFill>
        <p:spPr>
          <a:xfrm>
            <a:off x="199668" y="1390216"/>
            <a:ext cx="3932448" cy="54677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96606" y="126775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教学重难点</a:t>
            </a:r>
            <a:endParaRPr lang="zh-CN" altLang="en-US" sz="3200">
              <a:solidFill>
                <a:schemeClr val="tx1">
                  <a:lumMod val="90000"/>
                  <a:lumOff val="10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内容占位符 227329"/>
          <p:cNvSpPr txBox="1">
            <a:spLocks noChangeArrowheads="1"/>
          </p:cNvSpPr>
          <p:nvPr/>
        </p:nvSpPr>
        <p:spPr>
          <a:xfrm>
            <a:off x="2702507" y="2567458"/>
            <a:ext cx="7372222" cy="35639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200" b="1" dirty="0"/>
              <a:t>教学重点：</a:t>
            </a:r>
            <a:r>
              <a:rPr lang="zh-CN" altLang="zh-CN" sz="3200" dirty="0"/>
              <a:t>学习作者有序观察，</a:t>
            </a:r>
            <a:r>
              <a:rPr lang="zh-CN" altLang="zh-CN" sz="3200" dirty="0">
                <a:solidFill>
                  <a:srgbClr val="FF0000"/>
                </a:solidFill>
              </a:rPr>
              <a:t>抓特点</a:t>
            </a:r>
            <a:r>
              <a:rPr lang="zh-CN" altLang="zh-CN" sz="3200" dirty="0"/>
              <a:t>描写的写作方法。</a:t>
            </a:r>
            <a:endParaRPr lang="en-US" altLang="zh-CN" sz="3200" dirty="0"/>
          </a:p>
          <a:p>
            <a:pPr marL="0" indent="0">
              <a:buNone/>
            </a:pPr>
            <a:endParaRPr lang="zh-CN" altLang="zh-CN" sz="3200" dirty="0"/>
          </a:p>
          <a:p>
            <a:r>
              <a:rPr lang="zh-CN" altLang="zh-CN" sz="3200" b="1" dirty="0"/>
              <a:t>教学难点</a:t>
            </a:r>
            <a:r>
              <a:rPr lang="zh-CN" altLang="zh-CN" sz="3200" dirty="0"/>
              <a:t>：体会文章中</a:t>
            </a:r>
            <a:r>
              <a:rPr lang="zh-CN" altLang="zh-CN" sz="3200" dirty="0">
                <a:solidFill>
                  <a:srgbClr val="FF0000"/>
                </a:solidFill>
              </a:rPr>
              <a:t>想象</a:t>
            </a:r>
            <a:r>
              <a:rPr lang="zh-CN" altLang="zh-CN" sz="3200" dirty="0"/>
              <a:t>部分出现的景象及其对</a:t>
            </a:r>
            <a:r>
              <a:rPr lang="zh-CN" altLang="zh-CN" sz="3200" dirty="0">
                <a:solidFill>
                  <a:srgbClr val="FF0000"/>
                </a:solidFill>
              </a:rPr>
              <a:t>动态美</a:t>
            </a:r>
            <a:r>
              <a:rPr lang="zh-CN" altLang="zh-CN" sz="3200" dirty="0"/>
              <a:t>的叙述。</a:t>
            </a:r>
            <a:endParaRPr lang="zh-CN" altLang="en-US" sz="32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2983807" y="1523671"/>
            <a:ext cx="6224386" cy="159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>
            <a:off x="2769627" y="-1335783"/>
            <a:ext cx="7911958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00290" y="-85927"/>
            <a:ext cx="3204276" cy="3254343"/>
          </a:xfrm>
          <a:prstGeom prst="rect">
            <a:avLst/>
          </a:prstGeom>
        </p:spPr>
      </p:pic>
      <p:sp>
        <p:nvSpPr>
          <p:cNvPr id="4" name="内容占位符 226305"/>
          <p:cNvSpPr txBox="1">
            <a:spLocks noChangeArrowheads="1"/>
          </p:cNvSpPr>
          <p:nvPr/>
        </p:nvSpPr>
        <p:spPr>
          <a:xfrm>
            <a:off x="2089603" y="1643967"/>
            <a:ext cx="8012794" cy="44512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endParaRPr lang="en-US" altLang="zh-CN" sz="2400" dirty="0"/>
          </a:p>
          <a:p>
            <a:r>
              <a:rPr lang="zh-CN" altLang="zh-CN" sz="2400" b="1" dirty="0"/>
              <a:t>教法：</a:t>
            </a:r>
            <a:r>
              <a:rPr lang="zh-CN" altLang="zh-CN" sz="2400" dirty="0"/>
              <a:t>本篇课文的作者叶圣陶先生曾说过：“教学有法，但教无定法，贵在得法。”因此我采用了</a:t>
            </a:r>
            <a:r>
              <a:rPr lang="zh-CN" altLang="zh-CN" sz="2400" dirty="0">
                <a:solidFill>
                  <a:srgbClr val="FF0000"/>
                </a:solidFill>
              </a:rPr>
              <a:t>以读代讲法</a:t>
            </a:r>
            <a:r>
              <a:rPr lang="zh-CN" altLang="zh-CN" sz="2400" dirty="0"/>
              <a:t>和</a:t>
            </a:r>
            <a:r>
              <a:rPr lang="zh-CN" altLang="zh-CN" sz="2400" dirty="0">
                <a:solidFill>
                  <a:srgbClr val="FF0000"/>
                </a:solidFill>
              </a:rPr>
              <a:t>情境教学法</a:t>
            </a:r>
            <a:r>
              <a:rPr lang="zh-CN" altLang="zh-CN" sz="2400" dirty="0"/>
              <a:t>这两种教学方法，引导学生感受荷花美和语言美。</a:t>
            </a:r>
            <a:endParaRPr lang="zh-CN" altLang="zh-CN" sz="2400" dirty="0"/>
          </a:p>
          <a:p>
            <a:r>
              <a:rPr lang="zh-CN" altLang="zh-CN" sz="2400" b="1" dirty="0"/>
              <a:t>学法：</a:t>
            </a:r>
            <a:r>
              <a:rPr lang="zh-CN" altLang="zh-CN" sz="2400" dirty="0"/>
              <a:t>由于本课的主题是赞美了荷花生机盎然的美，所以本课的学法，我以</a:t>
            </a:r>
            <a:r>
              <a:rPr lang="zh-CN" altLang="zh-CN" sz="2400" dirty="0">
                <a:solidFill>
                  <a:srgbClr val="FF0000"/>
                </a:solidFill>
              </a:rPr>
              <a:t>“美”</a:t>
            </a:r>
            <a:r>
              <a:rPr lang="zh-CN" altLang="zh-CN" sz="2400" dirty="0"/>
              <a:t>字为纽带，通过</a:t>
            </a:r>
            <a:r>
              <a:rPr lang="zh-CN" altLang="zh-CN" sz="2400" dirty="0">
                <a:solidFill>
                  <a:srgbClr val="FF0000"/>
                </a:solidFill>
              </a:rPr>
              <a:t>创设情景、朗读品味、想象体验</a:t>
            </a:r>
            <a:r>
              <a:rPr lang="zh-CN" altLang="zh-CN" sz="2400" dirty="0"/>
              <a:t>等方法，让学生自主感受作者所描绘的美景。</a:t>
            </a:r>
            <a:endParaRPr lang="zh-CN" altLang="zh-CN" sz="2400" dirty="0"/>
          </a:p>
          <a:p>
            <a:endParaRPr lang="en-US" altLang="zh-CN" sz="2400" dirty="0"/>
          </a:p>
          <a:p>
            <a:pPr marL="0" indent="0">
              <a:buNone/>
            </a:pPr>
            <a:endParaRPr lang="zh-CN" altLang="zh-CN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1849384" y="1042216"/>
            <a:ext cx="35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四、教法学法</a:t>
            </a:r>
            <a:endParaRPr lang="zh-CN" altLang="en-US" sz="4000" b="1" dirty="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165" y="3518807"/>
            <a:ext cx="3602438" cy="3602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8307" y="286915"/>
            <a:ext cx="6081301" cy="61028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88720" y="526415"/>
            <a:ext cx="859790" cy="4506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spc="600">
                <a:latin typeface="禹卫书法行书简体" panose="02000603000000000000" pitchFamily="2" charset="-122"/>
                <a:ea typeface="禹卫书法行书简体" panose="02000603000000000000" pitchFamily="2" charset="-122"/>
                <a:cs typeface="+mn-ea"/>
                <a:sym typeface="+mn-lt"/>
              </a:rPr>
              <a:t>五、 教学过程</a:t>
            </a:r>
            <a:endParaRPr lang="zh-CN" altLang="en-US" sz="4400" b="1" spc="600">
              <a:latin typeface="禹卫书法行书简体" panose="02000603000000000000" pitchFamily="2" charset="-122"/>
              <a:ea typeface="禹卫书法行书简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812254"/>
            <a:ext cx="3237328" cy="30457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76569" y="4231064"/>
            <a:ext cx="2626936" cy="2626936"/>
          </a:xfrm>
          <a:prstGeom prst="rect">
            <a:avLst/>
          </a:prstGeom>
        </p:spPr>
      </p:pic>
      <p:sp>
        <p:nvSpPr>
          <p:cNvPr id="50186" name="椭圆 50185"/>
          <p:cNvSpPr/>
          <p:nvPr/>
        </p:nvSpPr>
        <p:spPr>
          <a:xfrm>
            <a:off x="2626360" y="343281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000">
                <a:latin typeface="Calibri" panose="020F0502020204030204" pitchFamily="34" charset="0"/>
              </a:rPr>
              <a:t>一、创设情境，</a:t>
            </a:r>
            <a:endParaRPr lang="zh-CN" altLang="en-US" sz="2000">
              <a:latin typeface="Calibri" panose="020F0502020204030204" pitchFamily="34" charset="0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</a:rPr>
              <a:t> 走进</a:t>
            </a:r>
            <a:r>
              <a:rPr lang="zh-CN" altLang="en-US" sz="2000">
                <a:solidFill>
                  <a:srgbClr val="990000"/>
                </a:solidFill>
                <a:latin typeface="Calibri" panose="020F0502020204030204" pitchFamily="34" charset="0"/>
              </a:rPr>
              <a:t>美</a:t>
            </a:r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626360" y="139065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二、游戏识字，</a:t>
            </a:r>
            <a:endParaRPr lang="zh-CN" altLang="en-US" sz="2000">
              <a:latin typeface="Calibri" panose="020F0502020204030204" pitchFamily="34" charset="0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积蓄</a:t>
            </a:r>
            <a:r>
              <a:rPr lang="zh-CN" altLang="en-US" sz="2000">
                <a:solidFill>
                  <a:srgbClr val="990000"/>
                </a:solidFill>
                <a:latin typeface="Calibri" panose="020F0502020204030204" pitchFamily="34" charset="0"/>
                <a:sym typeface="+mn-ea"/>
              </a:rPr>
              <a:t>美</a:t>
            </a:r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50195" name="矩形 50194"/>
          <p:cNvSpPr/>
          <p:nvPr/>
        </p:nvSpPr>
        <p:spPr>
          <a:xfrm>
            <a:off x="4895215" y="2490885"/>
            <a:ext cx="2243725" cy="16844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“美”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895215" y="36068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三、品味荷花，</a:t>
            </a:r>
            <a:endParaRPr lang="zh-CN" altLang="en-US" sz="2000">
              <a:latin typeface="Calibri" panose="020F0502020204030204" pitchFamily="34" charset="0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感悟</a:t>
            </a:r>
            <a:r>
              <a:rPr lang="zh-CN" altLang="en-US" sz="2000">
                <a:solidFill>
                  <a:srgbClr val="990000"/>
                </a:solidFill>
                <a:latin typeface="Calibri" panose="020F0502020204030204" pitchFamily="34" charset="0"/>
                <a:sym typeface="+mn-ea"/>
              </a:rPr>
              <a:t>美</a:t>
            </a:r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406005" y="139065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四、拓展延伸，</a:t>
            </a:r>
            <a:endParaRPr lang="zh-CN" altLang="en-US" sz="2000">
              <a:latin typeface="Calibri" panose="020F0502020204030204" pitchFamily="34" charset="0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深化</a:t>
            </a:r>
            <a:r>
              <a:rPr lang="zh-CN" altLang="en-US" sz="2000">
                <a:solidFill>
                  <a:srgbClr val="990000"/>
                </a:solidFill>
                <a:latin typeface="Calibri" panose="020F0502020204030204" pitchFamily="34" charset="0"/>
                <a:sym typeface="+mn-ea"/>
              </a:rPr>
              <a:t>美</a:t>
            </a:r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41590" y="3432810"/>
            <a:ext cx="2133600" cy="1600200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>
            <a:solidFill>
              <a:srgbClr val="F8520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>
              <a:latin typeface="Calibri" panose="020F0502020204030204" pitchFamily="34" charset="0"/>
              <a:sym typeface="+mn-ea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五、小练笔，</a:t>
            </a:r>
            <a:endParaRPr lang="zh-CN" altLang="en-US" sz="2000">
              <a:latin typeface="Calibri" panose="020F0502020204030204" pitchFamily="34" charset="0"/>
            </a:endParaRPr>
          </a:p>
          <a:p>
            <a:pPr algn="ctr"/>
            <a:r>
              <a:rPr lang="zh-CN" altLang="en-US" sz="2000">
                <a:latin typeface="Calibri" panose="020F0502020204030204" pitchFamily="34" charset="0"/>
                <a:sym typeface="+mn-ea"/>
              </a:rPr>
              <a:t>    我写</a:t>
            </a:r>
            <a:r>
              <a:rPr lang="zh-CN" altLang="en-US" sz="2000">
                <a:solidFill>
                  <a:srgbClr val="990000"/>
                </a:solidFill>
                <a:latin typeface="Calibri" panose="020F0502020204030204" pitchFamily="34" charset="0"/>
                <a:sym typeface="+mn-ea"/>
              </a:rPr>
              <a:t>美</a:t>
            </a:r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  <a:p>
            <a:pPr algn="ctr"/>
            <a:endParaRPr lang="zh-CN" altLang="en-US" sz="20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4" name="click.wav"/>
          </p:stSnd>
        </p:sndAc>
      </p:transition>
    </mc:Choice>
    <mc:Fallback>
      <p:transition spd="slow" advClick="0" advTm="2000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4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8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 animBg="1"/>
      <p:bldP spid="2" grpId="0" animBg="1"/>
      <p:bldP spid="50195" grpId="0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59760" y="315595"/>
            <a:ext cx="5399405" cy="5399405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87381" y="716379"/>
            <a:ext cx="579075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+mn-lt"/>
                <a:ea typeface="+mn-ea"/>
                <a:cs typeface="+mn-ea"/>
                <a:sym typeface="+mn-lt"/>
              </a:rPr>
              <a:t>（一）创设情境，走进美</a:t>
            </a:r>
            <a:endParaRPr lang="en-US" altLang="zh-CN" sz="36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340600" y="1536065"/>
            <a:ext cx="393636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出示荷花美景图。</a:t>
            </a: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178379" y="870627"/>
            <a:ext cx="4917621" cy="3814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132205" y="4897120"/>
            <a:ext cx="4963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 </a:t>
            </a:r>
            <a:r>
              <a:rPr lang="en-US" altLang="zh-CN" sz="2000"/>
              <a:t>1.</a:t>
            </a:r>
            <a:r>
              <a:rPr lang="zh-CN" altLang="en-US" sz="2000"/>
              <a:t>                    </a:t>
            </a:r>
            <a:r>
              <a:rPr lang="zh-CN" altLang="en-US" sz="2400"/>
              <a:t>   谜语</a:t>
            </a:r>
            <a:endParaRPr lang="en-US" altLang="zh-CN" sz="2400"/>
          </a:p>
          <a:p>
            <a:r>
              <a:rPr lang="en-US" altLang="zh-CN" sz="2400"/>
              <a:t>         </a:t>
            </a:r>
            <a:r>
              <a:rPr lang="zh-CN" altLang="en-US" sz="2400"/>
              <a:t>一个小姑娘，坐在水中央，</a:t>
            </a:r>
            <a:endParaRPr lang="en-US" altLang="zh-CN" sz="2400"/>
          </a:p>
          <a:p>
            <a:r>
              <a:rPr lang="en-US" altLang="zh-CN" sz="2400"/>
              <a:t>         </a:t>
            </a:r>
            <a:r>
              <a:rPr lang="zh-CN" altLang="en-US" sz="2400"/>
              <a:t>穿着粉红袄，阵阵放清香。</a:t>
            </a:r>
            <a:endParaRPr lang="zh-CN" altLang="en-US" sz="2400"/>
          </a:p>
        </p:txBody>
      </p:sp>
      <p:pic>
        <p:nvPicPr>
          <p:cNvPr id="5" name="图片 4" descr="2459320_165441068_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671560" y="2293620"/>
            <a:ext cx="1422400" cy="2490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3329688_114828034629_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093960" y="2293620"/>
            <a:ext cx="1475740" cy="2490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80" name="图片 79879" descr="453800_173341068_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46595" y="2293620"/>
            <a:ext cx="1624965" cy="2490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14:ripple dir="lu"/>
        <p:sndAc>
          <p:stSnd>
            <p:snd r:embed="rId6" name="click.wav"/>
          </p:stSnd>
        </p:sndAc>
      </p:transition>
    </mc:Choice>
    <mc:Fallback>
      <p:transition spd="slow" advClick="0" advTm="2000">
        <p:fade/>
        <p:sndAc>
          <p:stSnd>
            <p:snd r:embed="rId6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PRESENTATION_TITLE" val="商务35"/>
  <p:tag name="KSO_WPP_MARK_KEY" val="7202ae33-18ca-4b8d-95b4-a409c38e21b3"/>
</p:tagLst>
</file>

<file path=ppt/theme/theme1.xml><?xml version="1.0" encoding="utf-8"?>
<a:theme xmlns:a="http://schemas.openxmlformats.org/drawingml/2006/main" name="第一PPT模板网-WWW.1PPT.COM">
  <a:themeElements>
    <a:clrScheme name="自定义 7">
      <a:dk1>
        <a:srgbClr val="080808"/>
      </a:dk1>
      <a:lt1>
        <a:srgbClr val="FFFFFF"/>
      </a:lt1>
      <a:dk2>
        <a:srgbClr val="FF99CC"/>
      </a:dk2>
      <a:lt2>
        <a:srgbClr val="FF7C80"/>
      </a:lt2>
      <a:accent1>
        <a:srgbClr val="FF99CC"/>
      </a:accent1>
      <a:accent2>
        <a:srgbClr val="FF7C80"/>
      </a:accent2>
      <a:accent3>
        <a:srgbClr val="FF99CC"/>
      </a:accent3>
      <a:accent4>
        <a:srgbClr val="FF7C80"/>
      </a:accent4>
      <a:accent5>
        <a:srgbClr val="FF99CC"/>
      </a:accent5>
      <a:accent6>
        <a:srgbClr val="FF7C80"/>
      </a:accent6>
      <a:hlink>
        <a:srgbClr val="FF99CC"/>
      </a:hlink>
      <a:folHlink>
        <a:srgbClr val="FF7C80"/>
      </a:folHlink>
    </a:clrScheme>
    <a:fontScheme name="zoua3ls0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WPS 演示</Application>
  <PresentationFormat>自定义</PresentationFormat>
  <Paragraphs>204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禹卫书法行书简体</vt:lpstr>
      <vt:lpstr>微软雅黑</vt:lpstr>
      <vt:lpstr>Calibri</vt:lpstr>
      <vt:lpstr>Arial Unicode MS</vt:lpstr>
      <vt:lpstr>等线</vt:lpstr>
      <vt:lpstr>楷体_GB2312</vt:lpstr>
      <vt:lpstr>新宋体</vt:lpstr>
      <vt:lpstr>华文新魏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《荷花》PPT免费教学课件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2022-07-14T17:59:00Z</cp:lastPrinted>
  <dcterms:created xsi:type="dcterms:W3CDTF">2022-07-14T17:59:00Z</dcterms:created>
  <dcterms:modified xsi:type="dcterms:W3CDTF">2023-01-16T01:56:36Z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2BEFA1B0D0EF4CAEAA896C49434BE43C</vt:lpwstr>
  </property>
  <property fmtid="{D5CDD505-2E9C-101B-9397-08002B2CF9AE}" pid="3" name="KSOProductBuildVer">
    <vt:lpwstr>2052-11.1.0.13703</vt:lpwstr>
  </property>
</Properties>
</file>