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57" r:id="rId3"/>
    <p:sldId id="394" r:id="rId4"/>
    <p:sldId id="258" r:id="rId5"/>
    <p:sldId id="397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2" r:id="rId22"/>
    <p:sldId id="413" r:id="rId23"/>
    <p:sldId id="414" r:id="rId24"/>
    <p:sldId id="415" r:id="rId25"/>
    <p:sldId id="416" r:id="rId26"/>
    <p:sldId id="417" r:id="rId27"/>
    <p:sldId id="418" r:id="rId28"/>
    <p:sldId id="419" r:id="rId29"/>
    <p:sldId id="420" r:id="rId30"/>
    <p:sldId id="421" r:id="rId31"/>
    <p:sldId id="422" r:id="rId32"/>
    <p:sldId id="423" r:id="rId33"/>
    <p:sldId id="424" r:id="rId34"/>
    <p:sldId id="425" r:id="rId35"/>
    <p:sldId id="426" r:id="rId36"/>
    <p:sldId id="427" r:id="rId37"/>
    <p:sldId id="428" r:id="rId38"/>
    <p:sldId id="429" r:id="rId39"/>
    <p:sldId id="430" r:id="rId40"/>
    <p:sldId id="431" r:id="rId41"/>
    <p:sldId id="432" r:id="rId42"/>
    <p:sldId id="433" r:id="rId43"/>
    <p:sldId id="434" r:id="rId44"/>
    <p:sldId id="435" r:id="rId45"/>
    <p:sldId id="436" r:id="rId46"/>
    <p:sldId id="437" r:id="rId47"/>
    <p:sldId id="438" r:id="rId48"/>
    <p:sldId id="439" r:id="rId49"/>
    <p:sldId id="440" r:id="rId50"/>
    <p:sldId id="441" r:id="rId51"/>
    <p:sldId id="442" r:id="rId52"/>
    <p:sldId id="443" r:id="rId53"/>
    <p:sldId id="444" r:id="rId54"/>
    <p:sldId id="445" r:id="rId55"/>
  </p:sldIdLst>
  <p:sldSz cx="9144000" cy="5143500" type="screen16x9"/>
  <p:notesSz cx="6858000" cy="9144000"/>
  <p:custDataLst>
    <p:tags r:id="rId5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>
      <p:cViewPr>
        <p:scale>
          <a:sx n="110" d="100"/>
          <a:sy n="110" d="100"/>
        </p:scale>
        <p:origin x="-126" y="-63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9" Type="http://schemas.openxmlformats.org/officeDocument/2006/relationships/tags" Target="tags/tag1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08C4004E-2B24-4EBE-8709-992918054CE3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1419790B-367D-4789-A751-D33B32565E88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DD9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213934" y="193532"/>
            <a:ext cx="8733277" cy="47735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392258" y="369569"/>
            <a:ext cx="8376630" cy="4421507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slide" Target="slide14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slide" Target="slide52.xml"/><Relationship Id="rId4" Type="http://schemas.openxmlformats.org/officeDocument/2006/relationships/slide" Target="slide51.xml"/><Relationship Id="rId3" Type="http://schemas.openxmlformats.org/officeDocument/2006/relationships/slide" Target="slide50.xml"/><Relationship Id="rId2" Type="http://schemas.openxmlformats.org/officeDocument/2006/relationships/slide" Target="slide16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GIF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GIF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GIF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GIF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GIF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GIF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GIF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21.GIF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22.GIF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jpeg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jpeg"/><Relationship Id="rId1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jpeg"/><Relationship Id="rId1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jpeg"/><Relationship Id="rId1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jpeg"/><Relationship Id="rId1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jpeg"/><Relationship Id="rId1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jpeg"/><Relationship Id="rId1" Type="http://schemas.openxmlformats.org/officeDocument/2006/relationships/image" Target="../media/image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8.jpe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9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49179" y="1148314"/>
            <a:ext cx="3685909" cy="4025246"/>
            <a:chOff x="3429883" y="1475750"/>
            <a:chExt cx="5348108" cy="584047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29883" y="1475750"/>
              <a:ext cx="4705350" cy="584047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522275" y="3421923"/>
              <a:ext cx="2255716" cy="2164267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4583436" y="1535743"/>
            <a:ext cx="3564062" cy="1456841"/>
            <a:chOff x="655032" y="2493008"/>
            <a:chExt cx="4752082" cy="1942455"/>
          </a:xfrm>
        </p:grpSpPr>
        <p:sp>
          <p:nvSpPr>
            <p:cNvPr id="16" name="文本框 15"/>
            <p:cNvSpPr txBox="1"/>
            <p:nvPr/>
          </p:nvSpPr>
          <p:spPr>
            <a:xfrm>
              <a:off x="655032" y="2493008"/>
              <a:ext cx="4752082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5000" b="1" dirty="0">
                  <a:solidFill>
                    <a:prstClr val="black"/>
                  </a:solidFill>
                  <a:cs typeface="+mn-ea"/>
                  <a:sym typeface="+mn-lt"/>
                </a:rPr>
                <a:t>《</a:t>
              </a:r>
              <a:r>
                <a:rPr lang="zh-CN" altLang="en-US" sz="5000" b="1" dirty="0">
                  <a:solidFill>
                    <a:prstClr val="black"/>
                  </a:solidFill>
                  <a:cs typeface="+mn-ea"/>
                  <a:sym typeface="+mn-lt"/>
                </a:rPr>
                <a:t>古诗三首</a:t>
              </a:r>
              <a:r>
                <a:rPr lang="en-US" altLang="zh-CN" sz="5000" b="1" dirty="0">
                  <a:solidFill>
                    <a:prstClr val="black"/>
                  </a:solidFill>
                  <a:cs typeface="+mn-ea"/>
                  <a:sym typeface="+mn-lt"/>
                </a:rPr>
                <a:t>》</a:t>
              </a:r>
              <a:endParaRPr lang="en-US" altLang="zh-CN" sz="50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52564" y="3750784"/>
              <a:ext cx="4557018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部编版语文课</a:t>
              </a: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件 三年级下册</a:t>
              </a:r>
              <a:endPara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: 圆角 18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字词揭秘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163480" y="1829682"/>
            <a:ext cx="168812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100" b="1" dirty="0" err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tú</a:t>
            </a:r>
            <a:r>
              <a:rPr lang="en-US" altLang="zh-CN" sz="21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en-US" altLang="zh-CN" sz="2100" b="1" dirty="0" err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sū</a:t>
            </a:r>
            <a:r>
              <a:rPr lang="en-US" altLang="zh-CN" sz="21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                            </a:t>
            </a:r>
            <a:endParaRPr lang="en-US" altLang="zh-CN" sz="21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87749" y="2181382"/>
            <a:ext cx="5472521" cy="214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3000" b="1" dirty="0">
                <a:solidFill>
                  <a:srgbClr val="02025E"/>
                </a:solidFill>
                <a:latin typeface="+mn-lt"/>
                <a:ea typeface="+mn-ea"/>
                <a:cs typeface="+mn-ea"/>
                <a:sym typeface="+mn-lt"/>
              </a:rPr>
              <a:t>屠 苏    断 魂   酒 家    </a:t>
            </a:r>
            <a:endParaRPr lang="en-US" altLang="zh-CN" sz="3000" b="1" dirty="0">
              <a:solidFill>
                <a:srgbClr val="02025E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3000" b="1" dirty="0">
              <a:solidFill>
                <a:srgbClr val="02025E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000" b="1" dirty="0">
                <a:solidFill>
                  <a:srgbClr val="02025E"/>
                </a:solidFill>
                <a:latin typeface="+mn-lt"/>
                <a:ea typeface="+mn-ea"/>
                <a:cs typeface="+mn-ea"/>
                <a:sym typeface="+mn-lt"/>
              </a:rPr>
              <a:t>牧 童    兄 弟   倍 思 亲    </a:t>
            </a:r>
            <a:endParaRPr lang="zh-CN" altLang="en-US" sz="3000" b="1" dirty="0">
              <a:solidFill>
                <a:srgbClr val="02025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889354" y="1842728"/>
            <a:ext cx="78646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100" b="1" dirty="0" err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hún</a:t>
            </a:r>
            <a:r>
              <a:rPr lang="en-US" altLang="zh-CN" sz="21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                                  </a:t>
            </a:r>
            <a:endParaRPr lang="en-US" altLang="zh-CN" sz="21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373703" y="1842728"/>
            <a:ext cx="168812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1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en-US" altLang="zh-CN" sz="2100" b="1" dirty="0" err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jiǔ</a:t>
            </a:r>
            <a:r>
              <a:rPr lang="en-US" altLang="zh-CN" sz="21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                                   </a:t>
            </a:r>
            <a:endParaRPr lang="en-US" altLang="zh-CN" sz="21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13151" y="3182971"/>
            <a:ext cx="168812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1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en-US" altLang="zh-CN" sz="2100" b="1" dirty="0" err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mù</a:t>
            </a:r>
            <a:r>
              <a:rPr lang="en-US" altLang="zh-CN" sz="21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                                   </a:t>
            </a:r>
            <a:endParaRPr lang="en-US" altLang="zh-CN" sz="21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椭圆形标注 3"/>
          <p:cNvSpPr/>
          <p:nvPr/>
        </p:nvSpPr>
        <p:spPr>
          <a:xfrm>
            <a:off x="6075495" y="748813"/>
            <a:ext cx="2070587" cy="856490"/>
          </a:xfrm>
          <a:prstGeom prst="wedgeEllipseCallout">
            <a:avLst>
              <a:gd name="adj1" fmla="val 43543"/>
              <a:gd name="adj2" fmla="val 7377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2025E"/>
                </a:solidFill>
                <a:cs typeface="+mn-ea"/>
                <a:sym typeface="+mn-lt"/>
              </a:rPr>
              <a:t>我会认。</a:t>
            </a:r>
            <a:endParaRPr lang="zh-CN" altLang="en-US" sz="3000" b="1" dirty="0">
              <a:solidFill>
                <a:srgbClr val="02025E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425302" y="3194519"/>
            <a:ext cx="168812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1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en-US" altLang="zh-CN" sz="2100" b="1" dirty="0" err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xiōng</a:t>
            </a:r>
            <a:r>
              <a:rPr lang="en-US" altLang="zh-CN" sz="21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                                   </a:t>
            </a:r>
            <a:endParaRPr lang="en-US" altLang="zh-CN" sz="21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035606" y="3200361"/>
            <a:ext cx="168812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1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en-US" altLang="zh-CN" sz="2100" b="1" dirty="0" err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bèi</a:t>
            </a:r>
            <a:r>
              <a:rPr lang="en-US" altLang="zh-CN" sz="21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                                   </a:t>
            </a:r>
            <a:endParaRPr lang="en-US" altLang="zh-CN" sz="21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75792" y="2143125"/>
            <a:ext cx="1794782" cy="2633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字词揭秘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37037" y="1452850"/>
            <a:ext cx="830997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5B9BD5"/>
                </a:solidFill>
                <a:cs typeface="+mn-ea"/>
                <a:sym typeface="+mn-lt"/>
              </a:rPr>
              <a:t>我会写</a:t>
            </a:r>
            <a:endParaRPr lang="zh-CN" altLang="en-US" sz="1800" dirty="0">
              <a:solidFill>
                <a:srgbClr val="5B9BD5"/>
              </a:solidFill>
              <a:cs typeface="+mn-ea"/>
              <a:sym typeface="+mn-lt"/>
            </a:endParaRPr>
          </a:p>
        </p:txBody>
      </p:sp>
      <p:graphicFrame>
        <p:nvGraphicFramePr>
          <p:cNvPr id="7" name="Group 47"/>
          <p:cNvGraphicFramePr>
            <a:graphicFrameLocks noGrp="1"/>
          </p:cNvGraphicFramePr>
          <p:nvPr/>
        </p:nvGraphicFramePr>
        <p:xfrm>
          <a:off x="1146624" y="2060259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Group 47"/>
          <p:cNvGraphicFramePr>
            <a:graphicFrameLocks noGrp="1"/>
          </p:cNvGraphicFramePr>
          <p:nvPr/>
        </p:nvGraphicFramePr>
        <p:xfrm>
          <a:off x="2020514" y="2049410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Group 47"/>
          <p:cNvGraphicFramePr>
            <a:graphicFrameLocks noGrp="1"/>
          </p:cNvGraphicFramePr>
          <p:nvPr/>
        </p:nvGraphicFramePr>
        <p:xfrm>
          <a:off x="2858714" y="2049410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47"/>
          <p:cNvGraphicFramePr>
            <a:graphicFrameLocks noGrp="1"/>
          </p:cNvGraphicFramePr>
          <p:nvPr/>
        </p:nvGraphicFramePr>
        <p:xfrm>
          <a:off x="3687389" y="2049410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Group 47"/>
          <p:cNvGraphicFramePr>
            <a:graphicFrameLocks noGrp="1"/>
          </p:cNvGraphicFramePr>
          <p:nvPr/>
        </p:nvGraphicFramePr>
        <p:xfrm>
          <a:off x="4558926" y="2049410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Group 47"/>
          <p:cNvGraphicFramePr>
            <a:graphicFrameLocks noGrp="1"/>
          </p:cNvGraphicFramePr>
          <p:nvPr/>
        </p:nvGraphicFramePr>
        <p:xfrm>
          <a:off x="5436417" y="2049410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47"/>
          <p:cNvGraphicFramePr>
            <a:graphicFrameLocks noGrp="1"/>
          </p:cNvGraphicFramePr>
          <p:nvPr/>
        </p:nvGraphicFramePr>
        <p:xfrm>
          <a:off x="1125164" y="3006672"/>
          <a:ext cx="673894" cy="675085"/>
        </p:xfrm>
        <a:graphic>
          <a:graphicData uri="http://schemas.openxmlformats.org/drawingml/2006/table">
            <a:tbl>
              <a:tblPr/>
              <a:tblGrid>
                <a:gridCol w="334082"/>
                <a:gridCol w="3398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Group 47"/>
          <p:cNvGraphicFramePr>
            <a:graphicFrameLocks noGrp="1"/>
          </p:cNvGraphicFramePr>
          <p:nvPr/>
        </p:nvGraphicFramePr>
        <p:xfrm>
          <a:off x="2010981" y="2989500"/>
          <a:ext cx="673894" cy="675085"/>
        </p:xfrm>
        <a:graphic>
          <a:graphicData uri="http://schemas.openxmlformats.org/drawingml/2006/table">
            <a:tbl>
              <a:tblPr/>
              <a:tblGrid>
                <a:gridCol w="334082"/>
                <a:gridCol w="3398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474" marR="68474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Group 47"/>
          <p:cNvGraphicFramePr>
            <a:graphicFrameLocks noGrp="1"/>
          </p:cNvGraphicFramePr>
          <p:nvPr/>
        </p:nvGraphicFramePr>
        <p:xfrm>
          <a:off x="2851526" y="2994188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Group 47"/>
          <p:cNvGraphicFramePr>
            <a:graphicFrameLocks noGrp="1"/>
          </p:cNvGraphicFramePr>
          <p:nvPr/>
        </p:nvGraphicFramePr>
        <p:xfrm>
          <a:off x="3693263" y="3017775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Group 47"/>
          <p:cNvGraphicFramePr>
            <a:graphicFrameLocks noGrp="1"/>
          </p:cNvGraphicFramePr>
          <p:nvPr/>
        </p:nvGraphicFramePr>
        <p:xfrm>
          <a:off x="4563251" y="3017775"/>
          <a:ext cx="675085" cy="675085"/>
        </p:xfrm>
        <a:graphic>
          <a:graphicData uri="http://schemas.openxmlformats.org/drawingml/2006/table">
            <a:tbl>
              <a:tblPr/>
              <a:tblGrid>
                <a:gridCol w="334673"/>
                <a:gridCol w="340412"/>
              </a:tblGrid>
              <a:tr h="33595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391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95" marR="68595" marT="25727" marB="2572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矩形 17">
            <a:hlinkClick r:id="rId2" action="ppaction://hlinksldjump"/>
          </p:cNvPr>
          <p:cNvSpPr/>
          <p:nvPr/>
        </p:nvSpPr>
        <p:spPr>
          <a:xfrm>
            <a:off x="1153758" y="2065519"/>
            <a:ext cx="665888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cs typeface="+mn-ea"/>
                <a:sym typeface="+mn-lt"/>
              </a:rPr>
              <a:t>符</a:t>
            </a:r>
            <a:endParaRPr lang="zh-CN" altLang="en-US" sz="1500" dirty="0">
              <a:ln>
                <a:solidFill>
                  <a:prstClr val="white"/>
                </a:solidFill>
              </a:ln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2021088" y="2053202"/>
            <a:ext cx="665888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cs typeface="+mn-ea"/>
                <a:sym typeface="+mn-lt"/>
              </a:rPr>
              <a:t>欲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hlinkClick r:id="rId4" action="ppaction://hlinksldjump"/>
          </p:cNvPr>
          <p:cNvSpPr/>
          <p:nvPr/>
        </p:nvSpPr>
        <p:spPr>
          <a:xfrm>
            <a:off x="2866334" y="2053202"/>
            <a:ext cx="665888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cs typeface="+mn-ea"/>
                <a:sym typeface="+mn-lt"/>
              </a:rPr>
              <a:t>魂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1" name="矩形 20">
            <a:hlinkClick r:id="rId4" action="ppaction://hlinksldjump"/>
          </p:cNvPr>
          <p:cNvSpPr/>
          <p:nvPr/>
        </p:nvSpPr>
        <p:spPr>
          <a:xfrm>
            <a:off x="3687845" y="2053202"/>
            <a:ext cx="665888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cs typeface="+mn-ea"/>
                <a:sym typeface="+mn-lt"/>
              </a:rPr>
              <a:t>借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hlinkClick r:id="rId4" action="ppaction://hlinksldjump"/>
          </p:cNvPr>
          <p:cNvSpPr/>
          <p:nvPr/>
        </p:nvSpPr>
        <p:spPr>
          <a:xfrm>
            <a:off x="4567247" y="2053202"/>
            <a:ext cx="665888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cs typeface="+mn-ea"/>
                <a:sym typeface="+mn-lt"/>
              </a:rPr>
              <a:t>酒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hlinkClick r:id="rId5" action="ppaction://hlinksldjump"/>
          </p:cNvPr>
          <p:cNvSpPr/>
          <p:nvPr/>
        </p:nvSpPr>
        <p:spPr>
          <a:xfrm>
            <a:off x="5444077" y="2046133"/>
            <a:ext cx="665888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cs typeface="+mn-ea"/>
                <a:sym typeface="+mn-lt"/>
              </a:rPr>
              <a:t>何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4" name="矩形 23">
            <a:hlinkClick r:id="" action="ppaction://noaction"/>
          </p:cNvPr>
          <p:cNvSpPr/>
          <p:nvPr/>
        </p:nvSpPr>
        <p:spPr>
          <a:xfrm>
            <a:off x="1131972" y="2980792"/>
            <a:ext cx="665888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cs typeface="+mn-ea"/>
                <a:sym typeface="+mn-lt"/>
              </a:rPr>
              <a:t>牧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5" name="矩形 24">
            <a:hlinkClick r:id="" action="ppaction://noaction"/>
          </p:cNvPr>
          <p:cNvSpPr/>
          <p:nvPr/>
        </p:nvSpPr>
        <p:spPr>
          <a:xfrm>
            <a:off x="2027917" y="2936978"/>
            <a:ext cx="665888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cs typeface="+mn-ea"/>
                <a:sym typeface="+mn-lt"/>
              </a:rPr>
              <a:t>兄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6" name="矩形 25">
            <a:hlinkClick r:id="" action="ppaction://noaction"/>
          </p:cNvPr>
          <p:cNvSpPr/>
          <p:nvPr/>
        </p:nvSpPr>
        <p:spPr>
          <a:xfrm>
            <a:off x="2858930" y="2972086"/>
            <a:ext cx="665888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cs typeface="+mn-ea"/>
                <a:sym typeface="+mn-lt"/>
              </a:rPr>
              <a:t>独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7" name="矩形 26">
            <a:hlinkClick r:id="" action="ppaction://noaction"/>
          </p:cNvPr>
          <p:cNvSpPr/>
          <p:nvPr/>
        </p:nvSpPr>
        <p:spPr>
          <a:xfrm>
            <a:off x="3678760" y="2993443"/>
            <a:ext cx="665888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cs typeface="+mn-ea"/>
                <a:sym typeface="+mn-lt"/>
              </a:rPr>
              <a:t>异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8" name="矩形 27">
            <a:hlinkClick r:id="" action="ppaction://noaction"/>
          </p:cNvPr>
          <p:cNvSpPr/>
          <p:nvPr/>
        </p:nvSpPr>
        <p:spPr>
          <a:xfrm>
            <a:off x="4576988" y="2989264"/>
            <a:ext cx="665888" cy="7001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1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cs typeface="+mn-ea"/>
                <a:sym typeface="+mn-lt"/>
              </a:rPr>
              <a:t>佳</a:t>
            </a:r>
            <a:endParaRPr lang="zh-CN" altLang="en-US" sz="4100" b="1" dirty="0">
              <a:ln>
                <a:solidFill>
                  <a:prstClr val="white"/>
                </a:solidFill>
              </a:ln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668997" y="2143125"/>
            <a:ext cx="1794782" cy="2633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字词揭秘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Rectangle 31"/>
          <p:cNvSpPr>
            <a:spLocks noChangeArrowheads="1"/>
          </p:cNvSpPr>
          <p:nvPr/>
        </p:nvSpPr>
        <p:spPr bwMode="auto">
          <a:xfrm>
            <a:off x="865667" y="2662082"/>
            <a:ext cx="2885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3190875" y="3221923"/>
            <a:ext cx="3069014" cy="854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700" dirty="0">
                <a:solidFill>
                  <a:srgbClr val="0000FF"/>
                </a:solidFill>
                <a:cs typeface="+mn-ea"/>
                <a:sym typeface="+mn-lt"/>
              </a:rPr>
              <a:t>书写指导：</a:t>
            </a:r>
            <a:r>
              <a:rPr lang="zh-CN" altLang="en-US" sz="1700" dirty="0">
                <a:solidFill>
                  <a:prstClr val="black"/>
                </a:solidFill>
                <a:cs typeface="+mn-ea"/>
                <a:sym typeface="+mn-lt"/>
              </a:rPr>
              <a:t>竹字头的两部分分写在左右半格；“寸”横宜长，竖钩有力。</a:t>
            </a:r>
            <a:endParaRPr lang="zh-CN" altLang="en-US" sz="17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174547" y="1585321"/>
            <a:ext cx="1754981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结构：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上下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34"/>
          <p:cNvSpPr txBox="1">
            <a:spLocks noChangeArrowheads="1"/>
          </p:cNvSpPr>
          <p:nvPr/>
        </p:nvSpPr>
        <p:spPr bwMode="auto">
          <a:xfrm>
            <a:off x="3174546" y="2197303"/>
            <a:ext cx="2622947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组词：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符号   音符   符合</a:t>
            </a:r>
            <a:endParaRPr lang="zh-CN" altLang="en-US" sz="17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5"/>
          <p:cNvSpPr txBox="1">
            <a:spLocks noChangeArrowheads="1"/>
          </p:cNvSpPr>
          <p:nvPr/>
        </p:nvSpPr>
        <p:spPr bwMode="auto">
          <a:xfrm>
            <a:off x="3174547" y="2521153"/>
            <a:ext cx="3125390" cy="59247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造句：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一个个音符在琴键上跳动。 </a:t>
            </a:r>
            <a:endParaRPr lang="zh-CN" altLang="en-US" sz="17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3174546" y="1873452"/>
            <a:ext cx="2178844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部首：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竹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2" name="Group 47"/>
          <p:cNvGraphicFramePr>
            <a:graphicFrameLocks noGrp="1"/>
          </p:cNvGraphicFramePr>
          <p:nvPr/>
        </p:nvGraphicFramePr>
        <p:xfrm>
          <a:off x="708163" y="2242876"/>
          <a:ext cx="1871042" cy="1709738"/>
        </p:xfrm>
        <a:graphic>
          <a:graphicData uri="http://schemas.openxmlformats.org/drawingml/2006/table">
            <a:tbl>
              <a:tblPr/>
              <a:tblGrid>
                <a:gridCol w="927568"/>
                <a:gridCol w="943474"/>
              </a:tblGrid>
              <a:tr h="85085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742372" y="2053401"/>
            <a:ext cx="1735091" cy="1984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2500" dirty="0">
                <a:solidFill>
                  <a:srgbClr val="C00000"/>
                </a:solidFill>
                <a:cs typeface="+mn-ea"/>
                <a:sym typeface="+mn-lt"/>
              </a:rPr>
              <a:t>符</a:t>
            </a:r>
            <a:endParaRPr lang="en-US" altLang="zh-CN" sz="125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75959" y="1467531"/>
            <a:ext cx="491962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300" dirty="0" err="1">
                <a:solidFill>
                  <a:prstClr val="black"/>
                </a:solidFill>
                <a:cs typeface="+mn-ea"/>
                <a:sym typeface="+mn-lt"/>
              </a:rPr>
              <a:t>fú</a:t>
            </a:r>
            <a:endParaRPr lang="zh-CN" altLang="en-US" sz="33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500866" y="851775"/>
            <a:ext cx="1839902" cy="1839902"/>
            <a:chOff x="8667821" y="1135699"/>
            <a:chExt cx="2453203" cy="2453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667821" y="1135699"/>
              <a:ext cx="2453203" cy="2453203"/>
            </a:xfrm>
            <a:prstGeom prst="rect">
              <a:avLst/>
            </a:prstGeom>
          </p:spPr>
        </p:pic>
        <p:sp>
          <p:nvSpPr>
            <p:cNvPr id="17" name="直角三角形 16"/>
            <p:cNvSpPr/>
            <p:nvPr/>
          </p:nvSpPr>
          <p:spPr>
            <a:xfrm>
              <a:off x="10341735" y="2945973"/>
              <a:ext cx="677489" cy="564806"/>
            </a:xfrm>
            <a:prstGeom prst="rt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字词揭秘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Rectangle 31"/>
          <p:cNvSpPr>
            <a:spLocks noChangeArrowheads="1"/>
          </p:cNvSpPr>
          <p:nvPr/>
        </p:nvSpPr>
        <p:spPr bwMode="auto">
          <a:xfrm>
            <a:off x="865667" y="2662082"/>
            <a:ext cx="2885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3190875" y="3221923"/>
            <a:ext cx="2762250" cy="854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700" dirty="0">
                <a:solidFill>
                  <a:srgbClr val="0000FF"/>
                </a:solidFill>
                <a:cs typeface="+mn-ea"/>
                <a:sym typeface="+mn-lt"/>
              </a:rPr>
              <a:t>书写指导：</a:t>
            </a:r>
            <a:r>
              <a:rPr lang="zh-CN" altLang="en-US" sz="1700" dirty="0">
                <a:solidFill>
                  <a:prstClr val="black"/>
                </a:solidFill>
                <a:cs typeface="+mn-ea"/>
                <a:sym typeface="+mn-lt"/>
              </a:rPr>
              <a:t>“谷”第四笔捺改点，“口”小，“欠”捺舒展。</a:t>
            </a:r>
            <a:endParaRPr lang="zh-CN" altLang="en-US" sz="17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174547" y="1585321"/>
            <a:ext cx="1754981" cy="3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结构：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左右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34"/>
          <p:cNvSpPr txBox="1">
            <a:spLocks noChangeArrowheads="1"/>
          </p:cNvSpPr>
          <p:nvPr/>
        </p:nvSpPr>
        <p:spPr bwMode="auto">
          <a:xfrm>
            <a:off x="3174546" y="2197303"/>
            <a:ext cx="2622947" cy="59247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组词：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欲望   食欲   求知欲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5"/>
          <p:cNvSpPr txBox="1">
            <a:spLocks noChangeArrowheads="1"/>
          </p:cNvSpPr>
          <p:nvPr/>
        </p:nvSpPr>
        <p:spPr bwMode="auto">
          <a:xfrm>
            <a:off x="3174547" y="2521153"/>
            <a:ext cx="3125390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造句：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小明的求知欲很强。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3174546" y="1873452"/>
            <a:ext cx="2178844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部首：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欠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2" name="Group 47"/>
          <p:cNvGraphicFramePr>
            <a:graphicFrameLocks noGrp="1"/>
          </p:cNvGraphicFramePr>
          <p:nvPr/>
        </p:nvGraphicFramePr>
        <p:xfrm>
          <a:off x="708163" y="2242876"/>
          <a:ext cx="1871042" cy="1709738"/>
        </p:xfrm>
        <a:graphic>
          <a:graphicData uri="http://schemas.openxmlformats.org/drawingml/2006/table">
            <a:tbl>
              <a:tblPr/>
              <a:tblGrid>
                <a:gridCol w="927568"/>
                <a:gridCol w="943474"/>
              </a:tblGrid>
              <a:tr h="85085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742372" y="2053400"/>
            <a:ext cx="1735091" cy="19851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2500" dirty="0">
                <a:solidFill>
                  <a:srgbClr val="C00000"/>
                </a:solidFill>
                <a:cs typeface="+mn-ea"/>
                <a:sym typeface="+mn-lt"/>
              </a:rPr>
              <a:t>欲</a:t>
            </a:r>
            <a:endParaRPr lang="zh-CN" altLang="en-US" sz="125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41695" y="1506166"/>
            <a:ext cx="585737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300" dirty="0" err="1">
                <a:solidFill>
                  <a:prstClr val="black"/>
                </a:solidFill>
                <a:cs typeface="+mn-ea"/>
                <a:sym typeface="+mn-lt"/>
              </a:rPr>
              <a:t>yù</a:t>
            </a:r>
            <a:endParaRPr lang="en-US" altLang="zh-CN" sz="33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333846" y="949690"/>
            <a:ext cx="1927517" cy="1927517"/>
            <a:chOff x="8445127" y="1266252"/>
            <a:chExt cx="2570023" cy="257002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445127" y="1266252"/>
              <a:ext cx="2570023" cy="2570023"/>
            </a:xfrm>
            <a:prstGeom prst="rect">
              <a:avLst/>
            </a:prstGeom>
          </p:spPr>
        </p:pic>
        <p:sp>
          <p:nvSpPr>
            <p:cNvPr id="17" name="直角三角形 16"/>
            <p:cNvSpPr/>
            <p:nvPr/>
          </p:nvSpPr>
          <p:spPr>
            <a:xfrm>
              <a:off x="10233310" y="3297367"/>
              <a:ext cx="677489" cy="484846"/>
            </a:xfrm>
            <a:prstGeom prst="rt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 animBg="1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字词揭秘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Rectangle 31"/>
          <p:cNvSpPr>
            <a:spLocks noChangeArrowheads="1"/>
          </p:cNvSpPr>
          <p:nvPr/>
        </p:nvSpPr>
        <p:spPr bwMode="auto">
          <a:xfrm>
            <a:off x="865667" y="2662082"/>
            <a:ext cx="2885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3190875" y="3221923"/>
            <a:ext cx="2762250" cy="854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700" dirty="0">
                <a:solidFill>
                  <a:srgbClr val="0000FF"/>
                </a:solidFill>
                <a:cs typeface="+mn-ea"/>
                <a:sym typeface="+mn-lt"/>
              </a:rPr>
              <a:t>书写指导：</a:t>
            </a:r>
            <a:r>
              <a:rPr lang="zh-CN" altLang="en-US" sz="1700" dirty="0">
                <a:solidFill>
                  <a:prstClr val="black"/>
                </a:solidFill>
                <a:cs typeface="+mn-ea"/>
                <a:sym typeface="+mn-lt"/>
              </a:rPr>
              <a:t>右部长撇的撇尖伸向“云”下面，竖弯钩超出上部。</a:t>
            </a:r>
            <a:endParaRPr lang="zh-CN" altLang="en-US" sz="17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174547" y="1585321"/>
            <a:ext cx="1754981" cy="3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结构：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左右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34"/>
          <p:cNvSpPr txBox="1">
            <a:spLocks noChangeArrowheads="1"/>
          </p:cNvSpPr>
          <p:nvPr/>
        </p:nvSpPr>
        <p:spPr bwMode="auto">
          <a:xfrm>
            <a:off x="3174546" y="2197303"/>
            <a:ext cx="2622947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组词：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魂魄   灵魂   鬼混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5"/>
          <p:cNvSpPr txBox="1">
            <a:spLocks noChangeArrowheads="1"/>
          </p:cNvSpPr>
          <p:nvPr/>
        </p:nvSpPr>
        <p:spPr bwMode="auto">
          <a:xfrm>
            <a:off x="3174547" y="2521153"/>
            <a:ext cx="3125390" cy="59247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造句：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老师是人类灵魂的工程师。 </a:t>
            </a:r>
            <a:endParaRPr lang="zh-CN" altLang="en-US" sz="17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3174546" y="1873452"/>
            <a:ext cx="2178844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部首：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鬼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2" name="Group 47"/>
          <p:cNvGraphicFramePr>
            <a:graphicFrameLocks noGrp="1"/>
          </p:cNvGraphicFramePr>
          <p:nvPr/>
        </p:nvGraphicFramePr>
        <p:xfrm>
          <a:off x="708163" y="2242876"/>
          <a:ext cx="1871042" cy="1709738"/>
        </p:xfrm>
        <a:graphic>
          <a:graphicData uri="http://schemas.openxmlformats.org/drawingml/2006/table">
            <a:tbl>
              <a:tblPr/>
              <a:tblGrid>
                <a:gridCol w="927568"/>
                <a:gridCol w="943474"/>
              </a:tblGrid>
              <a:tr h="85085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742372" y="2053401"/>
            <a:ext cx="1735091" cy="1984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2500" dirty="0">
                <a:solidFill>
                  <a:srgbClr val="C00000"/>
                </a:solidFill>
                <a:cs typeface="+mn-ea"/>
                <a:sym typeface="+mn-lt"/>
              </a:rPr>
              <a:t>魂</a:t>
            </a:r>
            <a:endParaRPr lang="zh-CN" altLang="en-US" sz="125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0098" y="1409584"/>
            <a:ext cx="845424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300" dirty="0" err="1">
                <a:solidFill>
                  <a:prstClr val="black"/>
                </a:solidFill>
                <a:cs typeface="+mn-ea"/>
                <a:sym typeface="+mn-lt"/>
              </a:rPr>
              <a:t>hún</a:t>
            </a:r>
            <a:endParaRPr lang="zh-CN" altLang="en-US" sz="33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07788" y="858110"/>
            <a:ext cx="1897046" cy="1897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 animBg="1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字词揭秘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Rectangle 31"/>
          <p:cNvSpPr>
            <a:spLocks noChangeArrowheads="1"/>
          </p:cNvSpPr>
          <p:nvPr/>
        </p:nvSpPr>
        <p:spPr bwMode="auto">
          <a:xfrm>
            <a:off x="865667" y="2662082"/>
            <a:ext cx="2885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3190875" y="3221923"/>
            <a:ext cx="2762250" cy="854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700" dirty="0">
                <a:solidFill>
                  <a:srgbClr val="0000FF"/>
                </a:solidFill>
                <a:cs typeface="+mn-ea"/>
                <a:sym typeface="+mn-lt"/>
              </a:rPr>
              <a:t>书写指导：</a:t>
            </a:r>
            <a:r>
              <a:rPr lang="zh-CN" altLang="en-US" sz="1700" dirty="0">
                <a:solidFill>
                  <a:prstClr val="black"/>
                </a:solidFill>
                <a:cs typeface="+mn-ea"/>
                <a:sym typeface="+mn-lt"/>
              </a:rPr>
              <a:t>左窄右宽，右边上半部分两竖左短右长，末横长而盖下。</a:t>
            </a:r>
            <a:endParaRPr lang="zh-CN" altLang="en-US" sz="17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174547" y="1585321"/>
            <a:ext cx="1754981" cy="3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结构：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左右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34"/>
          <p:cNvSpPr txBox="1">
            <a:spLocks noChangeArrowheads="1"/>
          </p:cNvSpPr>
          <p:nvPr/>
        </p:nvSpPr>
        <p:spPr bwMode="auto">
          <a:xfrm>
            <a:off x="3174546" y="2197303"/>
            <a:ext cx="2622947" cy="59247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组词：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借书     借用    借问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5"/>
          <p:cNvSpPr txBox="1">
            <a:spLocks noChangeArrowheads="1"/>
          </p:cNvSpPr>
          <p:nvPr/>
        </p:nvSpPr>
        <p:spPr bwMode="auto">
          <a:xfrm>
            <a:off x="3174547" y="2521153"/>
            <a:ext cx="3125390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造句：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我经常去图书馆借书。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3174546" y="1873452"/>
            <a:ext cx="2178844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部首：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亻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2" name="Group 47"/>
          <p:cNvGraphicFramePr>
            <a:graphicFrameLocks noGrp="1"/>
          </p:cNvGraphicFramePr>
          <p:nvPr/>
        </p:nvGraphicFramePr>
        <p:xfrm>
          <a:off x="708163" y="2242876"/>
          <a:ext cx="1871042" cy="1709738"/>
        </p:xfrm>
        <a:graphic>
          <a:graphicData uri="http://schemas.openxmlformats.org/drawingml/2006/table">
            <a:tbl>
              <a:tblPr/>
              <a:tblGrid>
                <a:gridCol w="927568"/>
                <a:gridCol w="943474"/>
              </a:tblGrid>
              <a:tr h="85085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742372" y="2053400"/>
            <a:ext cx="1735091" cy="19851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2500" dirty="0">
                <a:solidFill>
                  <a:srgbClr val="C00000"/>
                </a:solidFill>
                <a:cs typeface="+mn-ea"/>
                <a:sym typeface="+mn-lt"/>
              </a:rPr>
              <a:t>借</a:t>
            </a:r>
            <a:endParaRPr lang="zh-CN" altLang="en-US" sz="125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0098" y="1409584"/>
            <a:ext cx="561692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300" dirty="0" err="1">
                <a:solidFill>
                  <a:prstClr val="black"/>
                </a:solidFill>
                <a:cs typeface="+mn-ea"/>
                <a:sym typeface="+mn-lt"/>
              </a:rPr>
              <a:t>jiè</a:t>
            </a:r>
            <a:endParaRPr lang="zh-CN" altLang="en-US" sz="33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170565" y="855329"/>
            <a:ext cx="1988244" cy="1988244"/>
            <a:chOff x="8227420" y="1140439"/>
            <a:chExt cx="2650992" cy="265099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227420" y="1140439"/>
              <a:ext cx="2650992" cy="2650992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9871688" y="3538850"/>
              <a:ext cx="782155" cy="1709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 animBg="1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字词揭秘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3190875" y="3221923"/>
            <a:ext cx="3623311" cy="5924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700" dirty="0">
                <a:solidFill>
                  <a:srgbClr val="0000FF"/>
                </a:solidFill>
                <a:cs typeface="+mn-ea"/>
                <a:sym typeface="+mn-lt"/>
              </a:rPr>
              <a:t>书写指导：</a:t>
            </a:r>
            <a:r>
              <a:rPr lang="zh-CN" altLang="en-US" sz="1700" dirty="0">
                <a:solidFill>
                  <a:prstClr val="black"/>
                </a:solidFill>
                <a:cs typeface="+mn-ea"/>
                <a:sym typeface="+mn-lt"/>
              </a:rPr>
              <a:t>左窄右宽，“酉”的撇与竖弯不宜写得太长。</a:t>
            </a:r>
            <a:endParaRPr lang="zh-CN" altLang="en-US" sz="17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TextBox 33"/>
          <p:cNvSpPr txBox="1">
            <a:spLocks noChangeArrowheads="1"/>
          </p:cNvSpPr>
          <p:nvPr/>
        </p:nvSpPr>
        <p:spPr bwMode="auto">
          <a:xfrm>
            <a:off x="3174547" y="1585321"/>
            <a:ext cx="1754981" cy="3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结构：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左右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3174546" y="2197303"/>
            <a:ext cx="2622947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组词：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喝酒    酒席    酒杯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3174547" y="2521152"/>
            <a:ext cx="3125390" cy="59247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造句：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这一桌酒席吃了三个小时才结束。 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3174546" y="1873452"/>
            <a:ext cx="2178844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部首：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氵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Rectangle 31"/>
          <p:cNvSpPr>
            <a:spLocks noChangeArrowheads="1"/>
          </p:cNvSpPr>
          <p:nvPr/>
        </p:nvSpPr>
        <p:spPr bwMode="auto">
          <a:xfrm>
            <a:off x="865667" y="2662082"/>
            <a:ext cx="2885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2" name="Group 47"/>
          <p:cNvGraphicFramePr>
            <a:graphicFrameLocks noGrp="1"/>
          </p:cNvGraphicFramePr>
          <p:nvPr/>
        </p:nvGraphicFramePr>
        <p:xfrm>
          <a:off x="708163" y="2242876"/>
          <a:ext cx="1871042" cy="1709738"/>
        </p:xfrm>
        <a:graphic>
          <a:graphicData uri="http://schemas.openxmlformats.org/drawingml/2006/table">
            <a:tbl>
              <a:tblPr/>
              <a:tblGrid>
                <a:gridCol w="927568"/>
                <a:gridCol w="943474"/>
              </a:tblGrid>
              <a:tr h="85085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742372" y="2053400"/>
            <a:ext cx="1735091" cy="19851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2500" dirty="0">
                <a:solidFill>
                  <a:srgbClr val="C00000"/>
                </a:solidFill>
                <a:cs typeface="+mn-ea"/>
                <a:sym typeface="+mn-lt"/>
              </a:rPr>
              <a:t>酒</a:t>
            </a:r>
            <a:endParaRPr lang="zh-CN" altLang="en-US" sz="125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56636" y="1472666"/>
            <a:ext cx="561692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300" dirty="0" err="1">
                <a:solidFill>
                  <a:prstClr val="black"/>
                </a:solidFill>
                <a:cs typeface="+mn-ea"/>
                <a:sym typeface="+mn-lt"/>
              </a:rPr>
              <a:t>jiǔ</a:t>
            </a:r>
            <a:endParaRPr lang="zh-CN" altLang="en-US" sz="33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404364" y="915569"/>
            <a:ext cx="1990103" cy="1990103"/>
            <a:chOff x="8539152" y="1220759"/>
            <a:chExt cx="2653470" cy="265347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539152" y="1220759"/>
              <a:ext cx="2653470" cy="265347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10207902" y="3620517"/>
              <a:ext cx="782155" cy="1709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7" grpId="0" bldLvl="0" animBg="1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字词揭秘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865667" y="2662082"/>
            <a:ext cx="2885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2"/>
          <p:cNvSpPr>
            <a:spLocks noChangeArrowheads="1"/>
          </p:cNvSpPr>
          <p:nvPr/>
        </p:nvSpPr>
        <p:spPr bwMode="auto">
          <a:xfrm>
            <a:off x="2958000" y="3242185"/>
            <a:ext cx="3521567" cy="5924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700" dirty="0">
                <a:solidFill>
                  <a:srgbClr val="0000FF"/>
                </a:solidFill>
                <a:cs typeface="+mn-ea"/>
                <a:sym typeface="+mn-lt"/>
              </a:rPr>
              <a:t>书写指导：</a:t>
            </a:r>
            <a:r>
              <a:rPr lang="zh-CN" altLang="en-US" sz="1700" dirty="0">
                <a:solidFill>
                  <a:prstClr val="black"/>
                </a:solidFill>
                <a:cs typeface="+mn-ea"/>
                <a:sym typeface="+mn-lt"/>
              </a:rPr>
              <a:t>左窄右宽，“可”首横长，“口”略小。</a:t>
            </a:r>
            <a:endParaRPr lang="zh-CN" altLang="en-US" sz="17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TextBox 33"/>
          <p:cNvSpPr txBox="1">
            <a:spLocks noChangeArrowheads="1"/>
          </p:cNvSpPr>
          <p:nvPr/>
        </p:nvSpPr>
        <p:spPr bwMode="auto">
          <a:xfrm>
            <a:off x="2941672" y="1605583"/>
            <a:ext cx="1754981" cy="3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结构：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左右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34"/>
          <p:cNvSpPr txBox="1">
            <a:spLocks noChangeArrowheads="1"/>
          </p:cNvSpPr>
          <p:nvPr/>
        </p:nvSpPr>
        <p:spPr bwMode="auto">
          <a:xfrm>
            <a:off x="2941671" y="2217565"/>
            <a:ext cx="3053023" cy="33086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组词：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何必   为何   任何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35"/>
          <p:cNvSpPr txBox="1">
            <a:spLocks noChangeArrowheads="1"/>
          </p:cNvSpPr>
          <p:nvPr/>
        </p:nvSpPr>
        <p:spPr bwMode="auto">
          <a:xfrm>
            <a:off x="2941672" y="2541415"/>
            <a:ext cx="3514642" cy="59247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造句：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任何人都不能凌驾于法律之上。 </a:t>
            </a:r>
            <a:endParaRPr lang="zh-CN" altLang="en-US" sz="17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36"/>
          <p:cNvSpPr txBox="1">
            <a:spLocks noChangeArrowheads="1"/>
          </p:cNvSpPr>
          <p:nvPr/>
        </p:nvSpPr>
        <p:spPr bwMode="auto">
          <a:xfrm>
            <a:off x="2941672" y="1893715"/>
            <a:ext cx="2178844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部首：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亻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36" name="Group 47"/>
          <p:cNvGraphicFramePr>
            <a:graphicFrameLocks noGrp="1"/>
          </p:cNvGraphicFramePr>
          <p:nvPr/>
        </p:nvGraphicFramePr>
        <p:xfrm>
          <a:off x="708163" y="2242876"/>
          <a:ext cx="1871042" cy="1709738"/>
        </p:xfrm>
        <a:graphic>
          <a:graphicData uri="http://schemas.openxmlformats.org/drawingml/2006/table">
            <a:tbl>
              <a:tblPr/>
              <a:tblGrid>
                <a:gridCol w="927568"/>
                <a:gridCol w="943474"/>
              </a:tblGrid>
              <a:tr h="85085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文本框 36"/>
          <p:cNvSpPr txBox="1"/>
          <p:nvPr/>
        </p:nvSpPr>
        <p:spPr>
          <a:xfrm>
            <a:off x="742372" y="2053400"/>
            <a:ext cx="1735091" cy="19851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2500" dirty="0">
                <a:solidFill>
                  <a:srgbClr val="C00000"/>
                </a:solidFill>
                <a:cs typeface="+mn-ea"/>
                <a:sym typeface="+mn-lt"/>
              </a:rPr>
              <a:t>何</a:t>
            </a:r>
            <a:endParaRPr lang="zh-CN" altLang="en-US" sz="125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98972" y="1523668"/>
            <a:ext cx="630221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300" dirty="0" err="1">
                <a:solidFill>
                  <a:prstClr val="black"/>
                </a:solidFill>
                <a:cs typeface="+mn-ea"/>
                <a:sym typeface="+mn-lt"/>
              </a:rPr>
              <a:t>hé</a:t>
            </a:r>
            <a:endParaRPr lang="zh-CN" altLang="en-US" sz="33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691778" y="781421"/>
            <a:ext cx="1860855" cy="1860855"/>
            <a:chOff x="8922371" y="1041894"/>
            <a:chExt cx="2481140" cy="2481140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922371" y="1041894"/>
              <a:ext cx="2481140" cy="2481140"/>
            </a:xfrm>
            <a:prstGeom prst="rect">
              <a:avLst/>
            </a:prstGeom>
          </p:spPr>
        </p:pic>
        <p:sp>
          <p:nvSpPr>
            <p:cNvPr id="41" name="矩形 40"/>
            <p:cNvSpPr/>
            <p:nvPr/>
          </p:nvSpPr>
          <p:spPr>
            <a:xfrm>
              <a:off x="10378781" y="3312705"/>
              <a:ext cx="782155" cy="1578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29214" y="2424156"/>
            <a:ext cx="842963" cy="178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/>
      <p:bldP spid="32" grpId="0" bldLvl="0" animBg="1"/>
      <p:bldP spid="33" grpId="0"/>
      <p:bldP spid="34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字词揭秘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Rectangle 31"/>
          <p:cNvSpPr>
            <a:spLocks noChangeArrowheads="1"/>
          </p:cNvSpPr>
          <p:nvPr/>
        </p:nvSpPr>
        <p:spPr bwMode="auto">
          <a:xfrm>
            <a:off x="865667" y="2662082"/>
            <a:ext cx="2885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3190875" y="3221923"/>
            <a:ext cx="3284982" cy="5924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700" dirty="0">
                <a:solidFill>
                  <a:srgbClr val="0000FF"/>
                </a:solidFill>
                <a:cs typeface="+mn-ea"/>
                <a:sym typeface="+mn-lt"/>
              </a:rPr>
              <a:t>书写指导：</a:t>
            </a:r>
            <a:r>
              <a:rPr lang="zh-CN" altLang="en-US" sz="1700" dirty="0">
                <a:solidFill>
                  <a:prstClr val="black"/>
                </a:solidFill>
                <a:cs typeface="+mn-ea"/>
                <a:sym typeface="+mn-lt"/>
              </a:rPr>
              <a:t>“牛”末笔改提，“攵”首撇收于田字格中心。</a:t>
            </a:r>
            <a:endParaRPr lang="zh-CN" altLang="en-US" sz="17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174547" y="1585321"/>
            <a:ext cx="1754981" cy="3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结构：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左右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34"/>
          <p:cNvSpPr txBox="1">
            <a:spLocks noChangeArrowheads="1"/>
          </p:cNvSpPr>
          <p:nvPr/>
        </p:nvSpPr>
        <p:spPr bwMode="auto">
          <a:xfrm>
            <a:off x="3174546" y="2197303"/>
            <a:ext cx="2622947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组词：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牧场    牧民    放牧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5"/>
          <p:cNvSpPr txBox="1">
            <a:spLocks noChangeArrowheads="1"/>
          </p:cNvSpPr>
          <p:nvPr/>
        </p:nvSpPr>
        <p:spPr bwMode="auto">
          <a:xfrm>
            <a:off x="3174547" y="2521153"/>
            <a:ext cx="3125390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造句：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草原上牧民在放牧牛羊。 </a:t>
            </a:r>
            <a:endParaRPr lang="zh-CN" altLang="en-US" sz="17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3174546" y="1873452"/>
            <a:ext cx="2178844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部首：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攵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2" name="Group 47"/>
          <p:cNvGraphicFramePr>
            <a:graphicFrameLocks noGrp="1"/>
          </p:cNvGraphicFramePr>
          <p:nvPr/>
        </p:nvGraphicFramePr>
        <p:xfrm>
          <a:off x="708163" y="2242876"/>
          <a:ext cx="1871042" cy="1709738"/>
        </p:xfrm>
        <a:graphic>
          <a:graphicData uri="http://schemas.openxmlformats.org/drawingml/2006/table">
            <a:tbl>
              <a:tblPr/>
              <a:tblGrid>
                <a:gridCol w="927568"/>
                <a:gridCol w="943474"/>
              </a:tblGrid>
              <a:tr h="85085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742372" y="2053400"/>
            <a:ext cx="1735091" cy="19851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2500" dirty="0">
                <a:solidFill>
                  <a:srgbClr val="C00000"/>
                </a:solidFill>
                <a:cs typeface="+mn-ea"/>
                <a:sym typeface="+mn-lt"/>
              </a:rPr>
              <a:t>牧</a:t>
            </a:r>
            <a:endParaRPr lang="zh-CN" altLang="en-US" sz="125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62435" y="1463836"/>
            <a:ext cx="726401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300" dirty="0">
                <a:solidFill>
                  <a:prstClr val="black"/>
                </a:solidFill>
                <a:cs typeface="+mn-ea"/>
                <a:sym typeface="+mn-lt"/>
              </a:rPr>
              <a:t>mù</a:t>
            </a:r>
            <a:endParaRPr lang="zh-CN" altLang="en-US" sz="33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567168" y="857366"/>
            <a:ext cx="1867864" cy="1867864"/>
            <a:chOff x="8756223" y="1143154"/>
            <a:chExt cx="2490485" cy="249048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756223" y="1143154"/>
              <a:ext cx="2490485" cy="2490485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10256050" y="3442429"/>
              <a:ext cx="782155" cy="1269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字词揭秘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Rectangle 31"/>
          <p:cNvSpPr>
            <a:spLocks noChangeArrowheads="1"/>
          </p:cNvSpPr>
          <p:nvPr/>
        </p:nvSpPr>
        <p:spPr bwMode="auto">
          <a:xfrm>
            <a:off x="865667" y="2662082"/>
            <a:ext cx="2885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3190875" y="3221923"/>
            <a:ext cx="3036694" cy="5924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700" dirty="0">
                <a:solidFill>
                  <a:srgbClr val="0000FF"/>
                </a:solidFill>
                <a:cs typeface="+mn-ea"/>
                <a:sym typeface="+mn-lt"/>
              </a:rPr>
              <a:t>书写指导：</a:t>
            </a:r>
            <a:r>
              <a:rPr lang="zh-CN" altLang="en-US" sz="1700" b="1" dirty="0">
                <a:solidFill>
                  <a:prstClr val="black"/>
                </a:solidFill>
                <a:cs typeface="+mn-ea"/>
                <a:sym typeface="+mn-lt"/>
              </a:rPr>
              <a:t>“口”上宽下窄；“儿”竖弯钩舒展，超出上部。</a:t>
            </a:r>
            <a:endParaRPr lang="zh-CN" altLang="en-US" sz="17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174547" y="1585321"/>
            <a:ext cx="1754981" cy="3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结构：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上下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34"/>
          <p:cNvSpPr txBox="1">
            <a:spLocks noChangeArrowheads="1"/>
          </p:cNvSpPr>
          <p:nvPr/>
        </p:nvSpPr>
        <p:spPr bwMode="auto">
          <a:xfrm>
            <a:off x="3174546" y="2197303"/>
            <a:ext cx="2622947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组词：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兄弟   兄妹    师兄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5"/>
          <p:cNvSpPr txBox="1">
            <a:spLocks noChangeArrowheads="1"/>
          </p:cNvSpPr>
          <p:nvPr/>
        </p:nvSpPr>
        <p:spPr bwMode="auto">
          <a:xfrm>
            <a:off x="3174546" y="2521152"/>
            <a:ext cx="4004029" cy="33086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造句：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孙悟空是猪八戒的师兄。 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3174546" y="1873452"/>
            <a:ext cx="2178844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部首：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口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2" name="Group 47"/>
          <p:cNvGraphicFramePr>
            <a:graphicFrameLocks noGrp="1"/>
          </p:cNvGraphicFramePr>
          <p:nvPr/>
        </p:nvGraphicFramePr>
        <p:xfrm>
          <a:off x="708163" y="2242876"/>
          <a:ext cx="1871042" cy="1709738"/>
        </p:xfrm>
        <a:graphic>
          <a:graphicData uri="http://schemas.openxmlformats.org/drawingml/2006/table">
            <a:tbl>
              <a:tblPr/>
              <a:tblGrid>
                <a:gridCol w="927568"/>
                <a:gridCol w="943474"/>
              </a:tblGrid>
              <a:tr h="85085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742372" y="2053400"/>
            <a:ext cx="1735091" cy="19851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2500" dirty="0">
                <a:solidFill>
                  <a:srgbClr val="C00000"/>
                </a:solidFill>
                <a:cs typeface="+mn-ea"/>
                <a:sym typeface="+mn-lt"/>
              </a:rPr>
              <a:t>兄</a:t>
            </a:r>
            <a:endParaRPr lang="zh-CN" altLang="en-US" sz="125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59441" y="1516481"/>
            <a:ext cx="1150796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300" dirty="0" err="1">
                <a:solidFill>
                  <a:prstClr val="black"/>
                </a:solidFill>
                <a:cs typeface="+mn-ea"/>
                <a:sym typeface="+mn-lt"/>
              </a:rPr>
              <a:t>xiōng</a:t>
            </a:r>
            <a:endParaRPr lang="zh-CN" altLang="en-US" sz="33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519269" y="921808"/>
            <a:ext cx="1785566" cy="1785566"/>
            <a:chOff x="8692358" y="1229076"/>
            <a:chExt cx="2380755" cy="238075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692358" y="1229076"/>
              <a:ext cx="2380755" cy="2380755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10129264" y="3441436"/>
              <a:ext cx="782155" cy="1173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49179" y="1148314"/>
            <a:ext cx="3685909" cy="4025246"/>
            <a:chOff x="3429883" y="1475750"/>
            <a:chExt cx="5348108" cy="584047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29883" y="1475750"/>
              <a:ext cx="4705350" cy="584047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522275" y="3421923"/>
              <a:ext cx="2255716" cy="2164267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4962526" y="799180"/>
            <a:ext cx="2376011" cy="684371"/>
            <a:chOff x="360" y="260"/>
            <a:chExt cx="4989" cy="1437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壹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课前导读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62526" y="1514372"/>
            <a:ext cx="2376011" cy="684371"/>
            <a:chOff x="360" y="260"/>
            <a:chExt cx="4989" cy="1437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797" y="561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字词揭秘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962526" y="2229565"/>
            <a:ext cx="2376011" cy="684371"/>
            <a:chOff x="360" y="260"/>
            <a:chExt cx="4989" cy="1437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97" y="561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962526" y="2944757"/>
            <a:ext cx="2376011" cy="684371"/>
            <a:chOff x="360" y="260"/>
            <a:chExt cx="4989" cy="1437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肆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797" y="561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课堂小结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962526" y="3659950"/>
            <a:ext cx="2376011" cy="684371"/>
            <a:chOff x="360" y="260"/>
            <a:chExt cx="4989" cy="1437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伍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797" y="561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课堂练习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字词揭秘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Rectangle 31"/>
          <p:cNvSpPr>
            <a:spLocks noChangeArrowheads="1"/>
          </p:cNvSpPr>
          <p:nvPr/>
        </p:nvSpPr>
        <p:spPr bwMode="auto">
          <a:xfrm>
            <a:off x="865667" y="2662082"/>
            <a:ext cx="2885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3190875" y="3221923"/>
            <a:ext cx="3109061" cy="5924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700" dirty="0">
                <a:solidFill>
                  <a:srgbClr val="0000FF"/>
                </a:solidFill>
                <a:cs typeface="+mn-ea"/>
                <a:sym typeface="+mn-lt"/>
              </a:rPr>
              <a:t>书写指导：</a:t>
            </a:r>
            <a:r>
              <a:rPr lang="zh-CN" altLang="en-US" sz="1700" dirty="0">
                <a:solidFill>
                  <a:prstClr val="black"/>
                </a:solidFill>
                <a:cs typeface="+mn-ea"/>
                <a:sym typeface="+mn-lt"/>
              </a:rPr>
              <a:t>左窄右宽，“虫”框扁，末笔改提。</a:t>
            </a:r>
            <a:endParaRPr lang="zh-CN" altLang="en-US" sz="17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174547" y="1585321"/>
            <a:ext cx="1754981" cy="3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结构：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左右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34"/>
          <p:cNvSpPr txBox="1">
            <a:spLocks noChangeArrowheads="1"/>
          </p:cNvSpPr>
          <p:nvPr/>
        </p:nvSpPr>
        <p:spPr bwMode="auto">
          <a:xfrm>
            <a:off x="3174546" y="2197303"/>
            <a:ext cx="2622947" cy="59247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组词：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独立    单独     独创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5"/>
          <p:cNvSpPr txBox="1">
            <a:spLocks noChangeArrowheads="1"/>
          </p:cNvSpPr>
          <p:nvPr/>
        </p:nvSpPr>
        <p:spPr bwMode="auto">
          <a:xfrm>
            <a:off x="3174547" y="2521152"/>
            <a:ext cx="3125390" cy="59247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造句：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小明能单独负责一方面的工作。 </a:t>
            </a:r>
            <a:endParaRPr lang="zh-CN" altLang="en-US" sz="17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3174546" y="1873452"/>
            <a:ext cx="2178844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部首：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犭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2" name="Group 47"/>
          <p:cNvGraphicFramePr>
            <a:graphicFrameLocks noGrp="1"/>
          </p:cNvGraphicFramePr>
          <p:nvPr/>
        </p:nvGraphicFramePr>
        <p:xfrm>
          <a:off x="708163" y="2242876"/>
          <a:ext cx="1871042" cy="1709738"/>
        </p:xfrm>
        <a:graphic>
          <a:graphicData uri="http://schemas.openxmlformats.org/drawingml/2006/table">
            <a:tbl>
              <a:tblPr/>
              <a:tblGrid>
                <a:gridCol w="927568"/>
                <a:gridCol w="943474"/>
              </a:tblGrid>
              <a:tr h="85085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742372" y="2053400"/>
            <a:ext cx="1735091" cy="19851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2500" dirty="0">
                <a:solidFill>
                  <a:srgbClr val="C00000"/>
                </a:solidFill>
                <a:cs typeface="+mn-ea"/>
                <a:sym typeface="+mn-lt"/>
              </a:rPr>
              <a:t>独</a:t>
            </a:r>
            <a:endParaRPr lang="zh-CN" altLang="en-US" sz="125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7823" y="1428930"/>
            <a:ext cx="609782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300" dirty="0" err="1">
                <a:solidFill>
                  <a:prstClr val="black"/>
                </a:solidFill>
                <a:cs typeface="+mn-ea"/>
                <a:sym typeface="+mn-lt"/>
              </a:rPr>
              <a:t>dú</a:t>
            </a:r>
            <a:endParaRPr lang="zh-CN" altLang="en-US" sz="33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548260" y="828277"/>
            <a:ext cx="1841761" cy="1841761"/>
            <a:chOff x="8731013" y="1104369"/>
            <a:chExt cx="2455681" cy="245568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731013" y="1104369"/>
              <a:ext cx="2455681" cy="2455681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10234758" y="3359630"/>
              <a:ext cx="782155" cy="1259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 animBg="1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字词揭秘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Rectangle 31"/>
          <p:cNvSpPr>
            <a:spLocks noChangeArrowheads="1"/>
          </p:cNvSpPr>
          <p:nvPr/>
        </p:nvSpPr>
        <p:spPr bwMode="auto">
          <a:xfrm>
            <a:off x="865667" y="2662082"/>
            <a:ext cx="2885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3190875" y="3221923"/>
            <a:ext cx="3036694" cy="5924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700" dirty="0">
                <a:solidFill>
                  <a:srgbClr val="0000FF"/>
                </a:solidFill>
                <a:cs typeface="+mn-ea"/>
                <a:sym typeface="+mn-lt"/>
              </a:rPr>
              <a:t>书写指导：</a:t>
            </a:r>
            <a:r>
              <a:rPr lang="zh-CN" altLang="en-US" sz="1700" dirty="0">
                <a:solidFill>
                  <a:prstClr val="black"/>
                </a:solidFill>
                <a:cs typeface="+mn-ea"/>
                <a:sym typeface="+mn-lt"/>
              </a:rPr>
              <a:t>上窄下宽，下部横长托起上部。</a:t>
            </a:r>
            <a:endParaRPr lang="zh-CN" altLang="en-US" sz="17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174547" y="1585321"/>
            <a:ext cx="1754981" cy="3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结构：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上下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34"/>
          <p:cNvSpPr txBox="1">
            <a:spLocks noChangeArrowheads="1"/>
          </p:cNvSpPr>
          <p:nvPr/>
        </p:nvSpPr>
        <p:spPr bwMode="auto">
          <a:xfrm>
            <a:off x="3174546" y="2197303"/>
            <a:ext cx="3390251" cy="33086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组词：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奇异   异地    异口同声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5"/>
          <p:cNvSpPr txBox="1">
            <a:spLocks noChangeArrowheads="1"/>
          </p:cNvSpPr>
          <p:nvPr/>
        </p:nvSpPr>
        <p:spPr bwMode="auto">
          <a:xfrm>
            <a:off x="3174547" y="2521152"/>
            <a:ext cx="3125390" cy="59247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造句：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同学们异口同声地说：老师辛苦了。 </a:t>
            </a:r>
            <a:endParaRPr lang="zh-CN" altLang="en-US" sz="17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3174546" y="1873452"/>
            <a:ext cx="2178844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部首：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巳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2" name="Group 47"/>
          <p:cNvGraphicFramePr>
            <a:graphicFrameLocks noGrp="1"/>
          </p:cNvGraphicFramePr>
          <p:nvPr/>
        </p:nvGraphicFramePr>
        <p:xfrm>
          <a:off x="708163" y="2242876"/>
          <a:ext cx="1871042" cy="1709738"/>
        </p:xfrm>
        <a:graphic>
          <a:graphicData uri="http://schemas.openxmlformats.org/drawingml/2006/table">
            <a:tbl>
              <a:tblPr/>
              <a:tblGrid>
                <a:gridCol w="927568"/>
                <a:gridCol w="943474"/>
              </a:tblGrid>
              <a:tr h="85085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742372" y="2053401"/>
            <a:ext cx="1735091" cy="1984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2500" dirty="0">
                <a:solidFill>
                  <a:srgbClr val="C00000"/>
                </a:solidFill>
                <a:cs typeface="+mn-ea"/>
                <a:sym typeface="+mn-lt"/>
              </a:rPr>
              <a:t>异</a:t>
            </a:r>
            <a:endParaRPr lang="zh-CN" altLang="en-US" sz="125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75058" y="1504513"/>
            <a:ext cx="475130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300" dirty="0" err="1">
                <a:solidFill>
                  <a:prstClr val="black"/>
                </a:solidFill>
                <a:cs typeface="+mn-ea"/>
                <a:sym typeface="+mn-lt"/>
              </a:rPr>
              <a:t>yì</a:t>
            </a:r>
            <a:endParaRPr lang="zh-CN" altLang="en-US" sz="33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426868" y="896860"/>
            <a:ext cx="1879523" cy="1879523"/>
            <a:chOff x="8569158" y="1195813"/>
            <a:chExt cx="2506030" cy="250603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569158" y="1195813"/>
              <a:ext cx="2506030" cy="250603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10217413" y="3532017"/>
              <a:ext cx="649207" cy="818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36578" y="2563958"/>
            <a:ext cx="842963" cy="178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 animBg="1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字词揭秘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Rectangle 31"/>
          <p:cNvSpPr>
            <a:spLocks noChangeArrowheads="1"/>
          </p:cNvSpPr>
          <p:nvPr/>
        </p:nvSpPr>
        <p:spPr bwMode="auto">
          <a:xfrm>
            <a:off x="865667" y="2662082"/>
            <a:ext cx="2885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defRPr/>
            </a:pPr>
            <a:r>
              <a:rPr lang="zh-CN" altLang="en-US" sz="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3190875" y="3221923"/>
            <a:ext cx="2762250" cy="5924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700" dirty="0">
                <a:solidFill>
                  <a:srgbClr val="0000FF"/>
                </a:solidFill>
                <a:cs typeface="+mn-ea"/>
                <a:sym typeface="+mn-lt"/>
              </a:rPr>
              <a:t>书写指导：</a:t>
            </a:r>
            <a:r>
              <a:rPr lang="zh-CN" altLang="en-US" sz="1700" dirty="0">
                <a:solidFill>
                  <a:prstClr val="black"/>
                </a:solidFill>
                <a:cs typeface="+mn-ea"/>
                <a:sym typeface="+mn-lt"/>
              </a:rPr>
              <a:t>左窄右宽。右部两个土字均首横短，末横长。</a:t>
            </a:r>
            <a:endParaRPr lang="zh-CN" altLang="en-US" sz="17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174547" y="1585321"/>
            <a:ext cx="1754981" cy="330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结构：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左右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34"/>
          <p:cNvSpPr txBox="1">
            <a:spLocks noChangeArrowheads="1"/>
          </p:cNvSpPr>
          <p:nvPr/>
        </p:nvSpPr>
        <p:spPr bwMode="auto">
          <a:xfrm>
            <a:off x="3174546" y="2197303"/>
            <a:ext cx="2622947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组词：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佳节    佳话    佳肴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5"/>
          <p:cNvSpPr txBox="1">
            <a:spLocks noChangeArrowheads="1"/>
          </p:cNvSpPr>
          <p:nvPr/>
        </p:nvSpPr>
        <p:spPr bwMode="auto">
          <a:xfrm>
            <a:off x="3174547" y="2521152"/>
            <a:ext cx="3125390" cy="59247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造句：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新春佳节，家家准备来临美味佳肴。 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3174546" y="1873452"/>
            <a:ext cx="2178844" cy="33086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7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部首：</a:t>
            </a:r>
            <a:r>
              <a:rPr lang="zh-CN" altLang="en-US" sz="17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亻</a:t>
            </a:r>
            <a:endParaRPr lang="zh-CN" altLang="en-US" sz="1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2" name="Group 47"/>
          <p:cNvGraphicFramePr>
            <a:graphicFrameLocks noGrp="1"/>
          </p:cNvGraphicFramePr>
          <p:nvPr/>
        </p:nvGraphicFramePr>
        <p:xfrm>
          <a:off x="708163" y="2242876"/>
          <a:ext cx="1871042" cy="1709738"/>
        </p:xfrm>
        <a:graphic>
          <a:graphicData uri="http://schemas.openxmlformats.org/drawingml/2006/table">
            <a:tbl>
              <a:tblPr/>
              <a:tblGrid>
                <a:gridCol w="927568"/>
                <a:gridCol w="943474"/>
              </a:tblGrid>
              <a:tr h="85085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8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7" marR="68587" marT="25724" marB="2572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742372" y="2053400"/>
            <a:ext cx="1735091" cy="19851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2500" dirty="0">
                <a:solidFill>
                  <a:srgbClr val="C00000"/>
                </a:solidFill>
                <a:cs typeface="+mn-ea"/>
                <a:sym typeface="+mn-lt"/>
              </a:rPr>
              <a:t>佳</a:t>
            </a:r>
            <a:endParaRPr lang="zh-CN" altLang="en-US" sz="125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6148" y="1534826"/>
            <a:ext cx="561692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300" dirty="0" err="1">
                <a:solidFill>
                  <a:prstClr val="black"/>
                </a:solidFill>
                <a:cs typeface="+mn-ea"/>
                <a:sym typeface="+mn-lt"/>
              </a:rPr>
              <a:t>jiā</a:t>
            </a:r>
            <a:endParaRPr lang="zh-CN" altLang="en-US" sz="33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56922" y="1019784"/>
            <a:ext cx="1821937" cy="182193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7663060" y="2726287"/>
            <a:ext cx="486905" cy="61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80476" y="2629230"/>
            <a:ext cx="842963" cy="178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 animBg="1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字词揭秘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50677" y="1413762"/>
            <a:ext cx="1292662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5B9BD5"/>
                </a:solidFill>
                <a:cs typeface="+mn-ea"/>
                <a:sym typeface="+mn-lt"/>
              </a:rPr>
              <a:t>词语学习：</a:t>
            </a:r>
            <a:endParaRPr lang="zh-CN" altLang="en-US" sz="1800" dirty="0">
              <a:solidFill>
                <a:srgbClr val="5B9BD5"/>
              </a:solidFill>
              <a:cs typeface="+mn-ea"/>
              <a:sym typeface="+mn-lt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135822" y="1767518"/>
            <a:ext cx="1444229" cy="214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1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元日</a:t>
            </a:r>
            <a:r>
              <a:rPr lang="en-US" altLang="zh-CN" sz="1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en-US" altLang="zh-CN" sz="1800" b="1" dirty="0">
              <a:solidFill>
                <a:srgbClr val="0000F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1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山东</a:t>
            </a:r>
            <a:r>
              <a:rPr lang="en-US" altLang="zh-CN" sz="1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en-US" altLang="zh-CN" sz="1800" b="1" dirty="0">
              <a:solidFill>
                <a:srgbClr val="0000F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1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屠苏</a:t>
            </a:r>
            <a:r>
              <a:rPr lang="en-US" altLang="zh-CN" sz="1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en-US" altLang="zh-CN" sz="1800" b="1" dirty="0">
              <a:solidFill>
                <a:srgbClr val="0000F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1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欲</a:t>
            </a:r>
            <a:r>
              <a:rPr lang="en-US" altLang="zh-CN" sz="1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en-US" altLang="zh-CN" sz="1800" b="1" dirty="0">
              <a:solidFill>
                <a:srgbClr val="0000F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【 </a:t>
            </a:r>
            <a:r>
              <a:rPr lang="zh-CN" altLang="en-US" sz="1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瞳瞳日 </a:t>
            </a:r>
            <a:r>
              <a:rPr lang="en-US" altLang="zh-CN" sz="1800" b="1" dirty="0" smtClean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en-US" altLang="zh-CN" sz="1800" b="1" dirty="0">
              <a:solidFill>
                <a:srgbClr val="0000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343343" y="2102910"/>
            <a:ext cx="1184621" cy="15032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12" idx="1"/>
          </p:cNvCxnSpPr>
          <p:nvPr/>
        </p:nvCxnSpPr>
        <p:spPr>
          <a:xfrm flipV="1">
            <a:off x="2228554" y="1989360"/>
            <a:ext cx="1327809" cy="49076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矩形 5"/>
          <p:cNvSpPr>
            <a:spLocks noChangeArrowheads="1"/>
          </p:cNvSpPr>
          <p:nvPr/>
        </p:nvSpPr>
        <p:spPr bwMode="auto">
          <a:xfrm>
            <a:off x="3537061" y="2984832"/>
            <a:ext cx="4064794" cy="30008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这里指一种酒，根据古代风俗，常在元日饮酒。</a:t>
            </a:r>
            <a:endParaRPr lang="zh-CN" altLang="en-US" sz="15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矩形 5"/>
          <p:cNvSpPr>
            <a:spLocks noChangeArrowheads="1"/>
          </p:cNvSpPr>
          <p:nvPr/>
        </p:nvSpPr>
        <p:spPr bwMode="auto">
          <a:xfrm>
            <a:off x="3512072" y="3512707"/>
            <a:ext cx="3913584" cy="40267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2625"/>
              </a:lnSpc>
              <a:defRPr/>
            </a:pP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指农历正月初一。</a:t>
            </a:r>
            <a:endParaRPr lang="zh-CN" altLang="en-US" sz="15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矩形 5"/>
          <p:cNvSpPr>
            <a:spLocks noChangeArrowheads="1"/>
          </p:cNvSpPr>
          <p:nvPr/>
        </p:nvSpPr>
        <p:spPr bwMode="auto">
          <a:xfrm>
            <a:off x="3556363" y="1839817"/>
            <a:ext cx="1236345" cy="29908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指华山以东。</a:t>
            </a:r>
            <a:endParaRPr lang="en-US" altLang="zh-CN" sz="15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2264297" y="2373445"/>
            <a:ext cx="1292066" cy="8158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矩形 5"/>
          <p:cNvSpPr>
            <a:spLocks noChangeArrowheads="1"/>
          </p:cNvSpPr>
          <p:nvPr/>
        </p:nvSpPr>
        <p:spPr bwMode="auto">
          <a:xfrm>
            <a:off x="3512048" y="2159689"/>
            <a:ext cx="3913584" cy="40267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2625"/>
              </a:lnSpc>
              <a:defRPr/>
            </a:pP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要，将要。</a:t>
            </a:r>
            <a:endParaRPr lang="zh-CN" altLang="en-US" sz="15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矩形 5"/>
          <p:cNvSpPr>
            <a:spLocks noChangeArrowheads="1"/>
          </p:cNvSpPr>
          <p:nvPr/>
        </p:nvSpPr>
        <p:spPr bwMode="auto">
          <a:xfrm>
            <a:off x="3541746" y="2541959"/>
            <a:ext cx="3198946" cy="40267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2625"/>
              </a:lnSpc>
              <a:defRPr/>
            </a:pP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形容太阳出来后天色渐亮的样子。</a:t>
            </a:r>
            <a:endParaRPr lang="zh-CN" altLang="en-US" sz="15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>
            <a:endCxn id="10" idx="1"/>
          </p:cNvCxnSpPr>
          <p:nvPr/>
        </p:nvCxnSpPr>
        <p:spPr>
          <a:xfrm>
            <a:off x="2287559" y="2858570"/>
            <a:ext cx="1249502" cy="27630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220257" y="2869178"/>
            <a:ext cx="1292066" cy="8158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00819" y="2338341"/>
            <a:ext cx="4126619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C00000"/>
                </a:solidFill>
                <a:cs typeface="+mn-ea"/>
                <a:sym typeface="+mn-lt"/>
              </a:rPr>
              <a:t>1. </a:t>
            </a: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知诗人          </a:t>
            </a:r>
            <a:r>
              <a:rPr lang="en-US" altLang="zh-CN" sz="2100" dirty="0">
                <a:solidFill>
                  <a:srgbClr val="C00000"/>
                </a:solidFill>
                <a:cs typeface="+mn-ea"/>
                <a:sym typeface="+mn-lt"/>
              </a:rPr>
              <a:t>2. </a:t>
            </a: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解诗题</a:t>
            </a:r>
            <a:endParaRPr lang="en-US" altLang="zh-CN" sz="2100" dirty="0">
              <a:solidFill>
                <a:srgbClr val="C0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C00000"/>
                </a:solidFill>
                <a:cs typeface="+mn-ea"/>
                <a:sym typeface="+mn-lt"/>
              </a:rPr>
              <a:t>3. </a:t>
            </a: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读诗文          </a:t>
            </a:r>
            <a:r>
              <a:rPr lang="en-US" altLang="zh-CN" sz="2100" dirty="0">
                <a:solidFill>
                  <a:srgbClr val="C00000"/>
                </a:solidFill>
                <a:cs typeface="+mn-ea"/>
                <a:sym typeface="+mn-lt"/>
              </a:rPr>
              <a:t>4.</a:t>
            </a: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 明诗意</a:t>
            </a:r>
            <a:endParaRPr lang="en-US" altLang="zh-CN" sz="2100" dirty="0">
              <a:solidFill>
                <a:srgbClr val="C0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C00000"/>
                </a:solidFill>
                <a:cs typeface="+mn-ea"/>
                <a:sym typeface="+mn-lt"/>
              </a:rPr>
              <a:t>5. </a:t>
            </a: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入诗境          </a:t>
            </a:r>
            <a:r>
              <a:rPr lang="en-US" altLang="zh-CN" sz="2100" dirty="0">
                <a:solidFill>
                  <a:srgbClr val="C00000"/>
                </a:solidFill>
                <a:cs typeface="+mn-ea"/>
                <a:sym typeface="+mn-lt"/>
              </a:rPr>
              <a:t>6.</a:t>
            </a: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悟诗情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9599" y="1620852"/>
            <a:ext cx="4139596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你还记得学习古诗的方法吗？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19875" y="2183212"/>
            <a:ext cx="1777603" cy="2608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906142" y="2388186"/>
            <a:ext cx="2399010" cy="10156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4100" dirty="0">
                <a:solidFill>
                  <a:srgbClr val="C00000"/>
                </a:solidFill>
                <a:cs typeface="+mn-ea"/>
                <a:sym typeface="+mn-lt"/>
              </a:rPr>
              <a:t>《</a:t>
            </a:r>
            <a:r>
              <a:rPr lang="zh-CN" altLang="en-US" sz="4100" dirty="0">
                <a:solidFill>
                  <a:srgbClr val="C00000"/>
                </a:solidFill>
                <a:cs typeface="+mn-ea"/>
                <a:sym typeface="+mn-lt"/>
              </a:rPr>
              <a:t>元  日</a:t>
            </a:r>
            <a:r>
              <a:rPr lang="en-US" altLang="zh-CN" sz="4100" dirty="0">
                <a:solidFill>
                  <a:srgbClr val="C00000"/>
                </a:solidFill>
                <a:cs typeface="+mn-ea"/>
                <a:sym typeface="+mn-lt"/>
              </a:rPr>
              <a:t>》</a:t>
            </a:r>
            <a:endParaRPr lang="zh-CN" altLang="en-US" sz="4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43086" y="1647674"/>
            <a:ext cx="1325123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3000" b="1" dirty="0">
                <a:solidFill>
                  <a:prstClr val="black"/>
                </a:solidFill>
                <a:cs typeface="+mn-ea"/>
                <a:sym typeface="+mn-lt"/>
              </a:rPr>
              <a:t>第一首</a:t>
            </a:r>
            <a:endParaRPr lang="zh-CN" altLang="en-US" sz="30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26471" y="1784327"/>
            <a:ext cx="4784665" cy="2310248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dashDot"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375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cs typeface="+mn-ea"/>
                <a:sym typeface="+mn-lt"/>
              </a:rPr>
              <a:t>王安石</a:t>
            </a:r>
            <a:endParaRPr lang="en-US" altLang="zh-CN" sz="2400" b="1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ts val="3525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cs typeface="+mn-ea"/>
                <a:sym typeface="+mn-lt"/>
              </a:rPr>
              <a:t>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1021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年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12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月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18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日－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1086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年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月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21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日），字介甫，号半山。抚州临川（今江西抚州）人 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。北宋著名思想家、政治家、文学家、改革家。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03542" y="1003282"/>
            <a:ext cx="1934664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solidFill>
                  <a:srgbClr val="0070C0"/>
                </a:solidFill>
                <a:cs typeface="+mn-ea"/>
                <a:sym typeface="+mn-lt"/>
              </a:rPr>
              <a:t>知   诗  人 </a:t>
            </a:r>
            <a:endParaRPr lang="zh-CN" altLang="en-US" sz="30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pic>
        <p:nvPicPr>
          <p:cNvPr id="8" name="Picture 2" descr="https://ss3.bdstatic.com/70cFv8Sh_Q1YnxGkpoWK1HF6hhy/it/u=2032474740,2072514597&amp;fm=26&amp;gp=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6253742" y="1878242"/>
            <a:ext cx="1689440" cy="200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054915" y="2065557"/>
            <a:ext cx="112194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3000" dirty="0">
                <a:solidFill>
                  <a:srgbClr val="C00000"/>
                </a:solidFill>
                <a:cs typeface="+mn-ea"/>
                <a:sym typeface="+mn-lt"/>
              </a:rPr>
              <a:t>元  日</a:t>
            </a:r>
            <a:endParaRPr lang="zh-CN" altLang="en-US" sz="30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2565" y="2930259"/>
            <a:ext cx="7138871" cy="1177245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       指农历正月初一。本诗是作者在“元日”这一天的所见所闻。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90594" y="1388041"/>
            <a:ext cx="117724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700" dirty="0">
                <a:solidFill>
                  <a:srgbClr val="0070C0"/>
                </a:solidFill>
                <a:cs typeface="+mn-ea"/>
                <a:sym typeface="+mn-lt"/>
              </a:rPr>
              <a:t>解诗题</a:t>
            </a:r>
            <a:endParaRPr lang="zh-CN" altLang="en-US" dirty="0">
              <a:solidFill>
                <a:srgbClr val="0070C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263270" y="1198121"/>
            <a:ext cx="2041665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3000" dirty="0">
                <a:solidFill>
                  <a:srgbClr val="0070C0"/>
                </a:solidFill>
                <a:cs typeface="+mn-ea"/>
                <a:sym typeface="+mn-lt"/>
              </a:rPr>
              <a:t>读   诗   文 </a:t>
            </a:r>
            <a:endParaRPr lang="zh-CN" altLang="en-US" sz="30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489" y="1759517"/>
            <a:ext cx="7117884" cy="2562240"/>
          </a:xfrm>
          <a:prstGeom prst="rect">
            <a:avLst/>
          </a:prstGeom>
          <a:ln w="2857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700" spc="450" dirty="0">
                <a:solidFill>
                  <a:prstClr val="black"/>
                </a:solidFill>
                <a:cs typeface="+mn-ea"/>
                <a:sym typeface="+mn-lt"/>
              </a:rPr>
              <a:t>元  日</a:t>
            </a:r>
            <a:endParaRPr lang="en-US" altLang="zh-CN" sz="2700" spc="45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2700" spc="450" dirty="0">
                <a:solidFill>
                  <a:prstClr val="black"/>
                </a:solidFill>
                <a:cs typeface="+mn-ea"/>
                <a:sym typeface="+mn-lt"/>
              </a:rPr>
              <a:t>[</a:t>
            </a:r>
            <a:r>
              <a:rPr lang="zh-CN" altLang="en-US" sz="2700" spc="450" dirty="0">
                <a:solidFill>
                  <a:prstClr val="black"/>
                </a:solidFill>
                <a:cs typeface="+mn-ea"/>
                <a:sym typeface="+mn-lt"/>
              </a:rPr>
              <a:t>宋  王安石</a:t>
            </a:r>
            <a:r>
              <a:rPr lang="en-US" altLang="zh-CN" sz="2700" spc="450" dirty="0">
                <a:solidFill>
                  <a:prstClr val="black"/>
                </a:solidFill>
                <a:cs typeface="+mn-ea"/>
                <a:sym typeface="+mn-lt"/>
              </a:rPr>
              <a:t>]</a:t>
            </a:r>
            <a:endParaRPr lang="en-US" altLang="zh-CN" sz="2700" spc="45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700" spc="450" dirty="0">
                <a:solidFill>
                  <a:prstClr val="black"/>
                </a:solidFill>
                <a:cs typeface="+mn-ea"/>
                <a:sym typeface="+mn-lt"/>
              </a:rPr>
              <a:t>爆竹声中一岁除，春风送暖入屠苏。 </a:t>
            </a:r>
            <a:endParaRPr lang="zh-CN" altLang="en-US" sz="2700" spc="45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700" spc="450" dirty="0">
                <a:solidFill>
                  <a:prstClr val="black"/>
                </a:solidFill>
                <a:cs typeface="+mn-ea"/>
                <a:sym typeface="+mn-lt"/>
              </a:rPr>
              <a:t>千门万户曈曈日，总把新桃换旧符。</a:t>
            </a:r>
            <a:endParaRPr lang="zh-CN" altLang="en-US" sz="2700" spc="45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1905270" y="3172439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722226" y="3190096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106356" y="3172439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914708" y="3171092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926224" y="3801968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675179" y="3785708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5681" y="3801967"/>
            <a:ext cx="146317" cy="397799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 flipH="1">
            <a:off x="5906054" y="3790836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604717" y="2864179"/>
            <a:ext cx="352500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FF0000"/>
                </a:solidFill>
                <a:cs typeface="+mn-ea"/>
                <a:sym typeface="+mn-lt"/>
              </a:rPr>
              <a:t>.</a:t>
            </a:r>
            <a:endParaRPr lang="zh-CN" altLang="en-US" sz="6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86790" y="2818258"/>
            <a:ext cx="352500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FF0000"/>
                </a:solidFill>
                <a:cs typeface="+mn-ea"/>
                <a:sym typeface="+mn-lt"/>
              </a:rPr>
              <a:t>.</a:t>
            </a:r>
            <a:endParaRPr lang="zh-CN" altLang="en-US" sz="6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35892" y="3495055"/>
            <a:ext cx="352500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FF0000"/>
                </a:solidFill>
                <a:cs typeface="+mn-ea"/>
                <a:sym typeface="+mn-lt"/>
              </a:rPr>
              <a:t>.</a:t>
            </a:r>
            <a:endParaRPr lang="zh-CN" altLang="en-US" sz="60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168153" y="1130918"/>
            <a:ext cx="156196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700" dirty="0">
                <a:solidFill>
                  <a:srgbClr val="0070C0"/>
                </a:solidFill>
                <a:cs typeface="+mn-ea"/>
                <a:sym typeface="+mn-lt"/>
              </a:rPr>
              <a:t>明  诗  意</a:t>
            </a:r>
            <a:endParaRPr lang="zh-CN" altLang="en-US" sz="27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7399" y="1936612"/>
            <a:ext cx="5841629" cy="553998"/>
          </a:xfrm>
          <a:prstGeom prst="rect">
            <a:avLst/>
          </a:prstGeom>
          <a:ln w="2857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spc="225" dirty="0">
                <a:solidFill>
                  <a:prstClr val="black"/>
                </a:solidFill>
                <a:cs typeface="+mn-ea"/>
                <a:sym typeface="+mn-lt"/>
              </a:rPr>
              <a:t>爆竹声中一岁除，春风送暖入屠苏。 </a:t>
            </a:r>
            <a:endParaRPr lang="zh-CN" altLang="en-US" sz="2100" spc="225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44334" y="3457085"/>
            <a:ext cx="4963776" cy="1038746"/>
          </a:xfrm>
          <a:prstGeom prst="rect">
            <a:avLst/>
          </a:prstGeom>
          <a:ln w="28575">
            <a:solidFill>
              <a:srgbClr val="0070C0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诗意：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一片爆竹声送走了旧的一年，饮着醇美的屠苏酒感受到了春天的气息。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708862" y="2009507"/>
            <a:ext cx="713685" cy="483267"/>
          </a:xfrm>
          <a:prstGeom prst="ellips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54040" y="2613010"/>
            <a:ext cx="121571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一种酒。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4" name="对话气泡: 椭圆形 23"/>
          <p:cNvSpPr/>
          <p:nvPr/>
        </p:nvSpPr>
        <p:spPr>
          <a:xfrm>
            <a:off x="1535239" y="2636646"/>
            <a:ext cx="1989786" cy="483267"/>
          </a:xfrm>
          <a:prstGeom prst="wedgeEllipseCallout">
            <a:avLst>
              <a:gd name="adj1" fmla="val 4384"/>
              <a:gd name="adj2" fmla="val -9102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一年已尽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05561" y="1980744"/>
            <a:ext cx="917189" cy="496834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6" name="Picture 2" descr="http://p0.qhimgs4.com/t0167410adf561bc3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34152" y="1214237"/>
            <a:ext cx="2579964" cy="1766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壹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课前导读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561778" y="1771474"/>
            <a:ext cx="3639458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中国的传统节日你知道哪些？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00260" y="3370381"/>
            <a:ext cx="104980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春     节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33757" y="3370381"/>
            <a:ext cx="94641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元宵节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275888" y="3319255"/>
            <a:ext cx="94641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清明节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8" grpId="0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194039" y="1072046"/>
            <a:ext cx="2041665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3000" dirty="0">
                <a:solidFill>
                  <a:srgbClr val="0070C0"/>
                </a:solidFill>
                <a:cs typeface="+mn-ea"/>
                <a:sym typeface="+mn-lt"/>
              </a:rPr>
              <a:t>明   诗    意</a:t>
            </a:r>
            <a:endParaRPr lang="zh-CN" altLang="en-US" sz="30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8177" y="1824378"/>
            <a:ext cx="5841629" cy="623248"/>
          </a:xfrm>
          <a:prstGeom prst="rect">
            <a:avLst/>
          </a:prstGeom>
          <a:ln w="2857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spc="450" dirty="0">
                <a:solidFill>
                  <a:prstClr val="black"/>
                </a:solidFill>
                <a:cs typeface="+mn-ea"/>
                <a:sym typeface="+mn-lt"/>
              </a:rPr>
              <a:t>千门万户曈曈日，总把新桃换旧符。</a:t>
            </a:r>
            <a:endParaRPr lang="zh-CN" altLang="en-US" sz="2400" spc="45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76316" y="1907659"/>
            <a:ext cx="1188077" cy="576934"/>
          </a:xfrm>
          <a:prstGeom prst="ellips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89950" y="2508249"/>
            <a:ext cx="2093094" cy="7155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太阳刚出来时光辉灿烂的样子。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2061" y="3464532"/>
            <a:ext cx="5051278" cy="1038746"/>
          </a:xfrm>
          <a:prstGeom prst="rect">
            <a:avLst/>
          </a:prstGeom>
          <a:ln w="28575">
            <a:solidFill>
              <a:srgbClr val="0070C0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诗意：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初升的太阳照耀着千家万户，家家门上的桃符都换成了新的。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87031" y="1012808"/>
            <a:ext cx="1934039" cy="2642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247590" y="1038922"/>
            <a:ext cx="1754327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700" dirty="0">
                <a:solidFill>
                  <a:srgbClr val="0070C0"/>
                </a:solidFill>
                <a:cs typeface="+mn-ea"/>
                <a:sym typeface="+mn-lt"/>
              </a:rPr>
              <a:t>入   诗   境</a:t>
            </a:r>
            <a:endParaRPr lang="zh-CN" altLang="en-US" sz="27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9171" y="1957466"/>
            <a:ext cx="3286689" cy="2285241"/>
          </a:xfrm>
          <a:prstGeom prst="rect">
            <a:avLst/>
          </a:prstGeom>
          <a:ln w="28575">
            <a:solidFill>
              <a:srgbClr val="0070C0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spc="225" dirty="0">
                <a:solidFill>
                  <a:prstClr val="black"/>
                </a:solidFill>
                <a:cs typeface="+mn-ea"/>
                <a:sym typeface="+mn-lt"/>
              </a:rPr>
              <a:t>爆竹声中一岁除，</a:t>
            </a:r>
            <a:endParaRPr lang="en-US" altLang="zh-CN" sz="2400" spc="225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400" spc="225" dirty="0">
                <a:solidFill>
                  <a:prstClr val="black"/>
                </a:solidFill>
                <a:cs typeface="+mn-ea"/>
                <a:sym typeface="+mn-lt"/>
              </a:rPr>
              <a:t>春风送暖入屠苏。 </a:t>
            </a:r>
            <a:endParaRPr lang="zh-CN" altLang="en-US" sz="2400" spc="225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400" spc="225" dirty="0">
                <a:solidFill>
                  <a:prstClr val="black"/>
                </a:solidFill>
                <a:cs typeface="+mn-ea"/>
                <a:sym typeface="+mn-lt"/>
              </a:rPr>
              <a:t>千门万户曈曈日，</a:t>
            </a:r>
            <a:endParaRPr lang="en-US" altLang="zh-CN" sz="2400" spc="225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400" spc="225" dirty="0">
                <a:solidFill>
                  <a:prstClr val="black"/>
                </a:solidFill>
                <a:cs typeface="+mn-ea"/>
                <a:sym typeface="+mn-lt"/>
              </a:rPr>
              <a:t>总把新桃换旧符。</a:t>
            </a:r>
            <a:endParaRPr lang="zh-CN" altLang="en-US" sz="2400" spc="225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5302" y="1575210"/>
            <a:ext cx="3689423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spc="-113" dirty="0">
                <a:solidFill>
                  <a:prstClr val="black"/>
                </a:solidFill>
                <a:cs typeface="+mn-ea"/>
                <a:sym typeface="+mn-lt"/>
              </a:rPr>
              <a:t>齐读古诗，感受节日的气息。</a:t>
            </a:r>
            <a:endParaRPr lang="zh-CN" altLang="en-US" sz="2100" spc="-113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896464" y="2290081"/>
            <a:ext cx="2598795" cy="1893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91016" y="1351459"/>
            <a:ext cx="156196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700" dirty="0">
                <a:solidFill>
                  <a:srgbClr val="0070C0"/>
                </a:solidFill>
                <a:cs typeface="+mn-ea"/>
                <a:sym typeface="+mn-lt"/>
              </a:rPr>
              <a:t>悟  诗  情</a:t>
            </a:r>
            <a:endParaRPr lang="zh-CN" altLang="en-US" sz="27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5058" y="2184384"/>
            <a:ext cx="7293884" cy="2008242"/>
          </a:xfrm>
          <a:prstGeom prst="rect">
            <a:avLst/>
          </a:prstGeom>
          <a:ln w="28575">
            <a:solidFill>
              <a:srgbClr val="0070C0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这是一首写古代迎接新年的即景之作，取材于民间习俗，敏感地摄取老百姓过春节时的典型素材，抓住有代表性的生活细节：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点燃爆竹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，</a:t>
            </a:r>
            <a:r>
              <a:rPr lang="zh-CN" altLang="en-US" sz="2100" dirty="0">
                <a:solidFill>
                  <a:srgbClr val="02025E"/>
                </a:solidFill>
                <a:cs typeface="+mn-ea"/>
                <a:sym typeface="+mn-lt"/>
              </a:rPr>
              <a:t>饮屠苏酒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，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换新桃符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，充分表现出年节的欢乐气氛，富有浓厚的生活气息。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292372" y="2685702"/>
            <a:ext cx="5152578" cy="10156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4100" dirty="0">
                <a:solidFill>
                  <a:srgbClr val="C00000"/>
                </a:solidFill>
                <a:cs typeface="+mn-ea"/>
                <a:sym typeface="+mn-lt"/>
              </a:rPr>
              <a:t>《</a:t>
            </a:r>
            <a:r>
              <a:rPr lang="zh-CN" altLang="en-US" sz="4100" dirty="0">
                <a:solidFill>
                  <a:srgbClr val="C00000"/>
                </a:solidFill>
                <a:cs typeface="+mn-ea"/>
                <a:sym typeface="+mn-lt"/>
              </a:rPr>
              <a:t>清    明</a:t>
            </a:r>
            <a:r>
              <a:rPr lang="en-US" altLang="zh-CN" sz="4100" dirty="0">
                <a:solidFill>
                  <a:srgbClr val="C00000"/>
                </a:solidFill>
                <a:cs typeface="+mn-ea"/>
                <a:sym typeface="+mn-lt"/>
              </a:rPr>
              <a:t>》</a:t>
            </a:r>
            <a:endParaRPr lang="zh-CN" altLang="en-US" sz="4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39383" y="1819720"/>
            <a:ext cx="1325123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3000" b="1" dirty="0">
                <a:solidFill>
                  <a:prstClr val="black"/>
                </a:solidFill>
                <a:cs typeface="+mn-ea"/>
                <a:sym typeface="+mn-lt"/>
              </a:rPr>
              <a:t>第二首</a:t>
            </a:r>
            <a:endParaRPr lang="zh-CN" altLang="en-US" sz="30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023686" y="2148137"/>
            <a:ext cx="5033837" cy="2249334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dashDot"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375"/>
              </a:lnSpc>
              <a:defRPr/>
            </a:pP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杜牧：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（公元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803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－约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852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年），字牧之，号樊川居士，汉族，京兆万年（今陕西西安）人，唐代诗人。杜牧人称“小杜”，以别于杜甫。与李商隐并称“小李杜”。因晚年居长安南樊川别墅，故后世称“杜樊川”，著有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《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樊川文集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。欧阳修并称“欧苏”，为“唐宋八大家”之一。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57809" y="1240167"/>
            <a:ext cx="16581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700" dirty="0">
                <a:solidFill>
                  <a:srgbClr val="C00000"/>
                </a:solidFill>
                <a:cs typeface="+mn-ea"/>
                <a:sym typeface="+mn-lt"/>
              </a:rPr>
              <a:t>知  诗  人 </a:t>
            </a:r>
            <a:endParaRPr lang="zh-CN" altLang="en-US" sz="27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04115" y="2016105"/>
            <a:ext cx="1667283" cy="2306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870250" y="1492156"/>
            <a:ext cx="1023358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700" dirty="0">
                <a:solidFill>
                  <a:srgbClr val="0070C0"/>
                </a:solidFill>
                <a:cs typeface="+mn-ea"/>
                <a:sym typeface="+mn-lt"/>
              </a:rPr>
              <a:t>清  明</a:t>
            </a:r>
            <a:endParaRPr lang="zh-CN" altLang="en-US" sz="27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0699" y="2465776"/>
            <a:ext cx="7222603" cy="1869743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清明节，又称踏青节、行清节、三月节、祭祖节等，节期在仲春与暮春之交。清明节源自上古时代的祖先信仰与春祭礼俗，兼具自然与人文两大内涵，既是自然节气点，也是传统节日。清明节是传统的重大春祭节日，扫墓祭祀、缅怀祖先都在这一天进行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103848" y="1832297"/>
            <a:ext cx="7098790" cy="2654573"/>
          </a:xfrm>
          <a:prstGeom prst="rect">
            <a:avLst/>
          </a:prstGeom>
          <a:ln w="2857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spc="450" dirty="0">
                <a:solidFill>
                  <a:prstClr val="black"/>
                </a:solidFill>
                <a:cs typeface="+mn-ea"/>
                <a:sym typeface="+mn-lt"/>
              </a:rPr>
              <a:t>清  明</a:t>
            </a:r>
            <a:endParaRPr lang="en-US" altLang="zh-CN" sz="2400" spc="45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2400" spc="450" dirty="0">
                <a:solidFill>
                  <a:prstClr val="black"/>
                </a:solidFill>
                <a:cs typeface="+mn-ea"/>
                <a:sym typeface="+mn-lt"/>
              </a:rPr>
              <a:t>[</a:t>
            </a:r>
            <a:r>
              <a:rPr lang="zh-CN" altLang="en-US" sz="2400" spc="450" dirty="0">
                <a:solidFill>
                  <a:prstClr val="black"/>
                </a:solidFill>
                <a:cs typeface="+mn-ea"/>
                <a:sym typeface="+mn-lt"/>
              </a:rPr>
              <a:t>唐  杜牧</a:t>
            </a:r>
            <a:r>
              <a:rPr lang="en-US" altLang="zh-CN" sz="2400" spc="450" dirty="0">
                <a:solidFill>
                  <a:prstClr val="black"/>
                </a:solidFill>
                <a:cs typeface="+mn-ea"/>
                <a:sym typeface="+mn-lt"/>
              </a:rPr>
              <a:t>]</a:t>
            </a:r>
            <a:endParaRPr lang="en-US" altLang="zh-CN" sz="2400" spc="45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  <a:defRPr/>
            </a:pPr>
            <a:r>
              <a:rPr lang="zh-CN" altLang="en-US" sz="2400" spc="450" dirty="0">
                <a:solidFill>
                  <a:prstClr val="black"/>
                </a:solidFill>
                <a:cs typeface="+mn-ea"/>
                <a:sym typeface="+mn-lt"/>
              </a:rPr>
              <a:t>清明时节雨纷纷，路上行人欲断魂。 </a:t>
            </a:r>
            <a:endParaRPr lang="zh-CN" altLang="en-US" sz="2400" spc="45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  <a:defRPr/>
            </a:pPr>
            <a:r>
              <a:rPr lang="zh-CN" altLang="en-US" sz="2400" spc="450" dirty="0">
                <a:solidFill>
                  <a:prstClr val="black"/>
                </a:solidFill>
                <a:cs typeface="+mn-ea"/>
                <a:sym typeface="+mn-lt"/>
              </a:rPr>
              <a:t>借问酒家何处有？牧童遥指杏花村。</a:t>
            </a:r>
            <a:endParaRPr lang="zh-CN" altLang="en-US" sz="2400" spc="45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411015" y="3186486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111327" y="3188816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294733" y="3214235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991395" y="3217709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458419" y="3927905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169989" y="3927905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80951" y="3923306"/>
            <a:ext cx="146317" cy="397799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flipH="1">
            <a:off x="6027305" y="3952328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601340" y="2881903"/>
            <a:ext cx="352500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FF0000"/>
                </a:solidFill>
                <a:cs typeface="+mn-ea"/>
                <a:sym typeface="+mn-lt"/>
              </a:rPr>
              <a:t>.</a:t>
            </a:r>
            <a:endParaRPr lang="zh-CN" altLang="en-US" sz="6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7273" y="2889526"/>
            <a:ext cx="352500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FF0000"/>
                </a:solidFill>
                <a:cs typeface="+mn-ea"/>
                <a:sym typeface="+mn-lt"/>
              </a:rPr>
              <a:t>.</a:t>
            </a:r>
            <a:endParaRPr lang="zh-CN" altLang="en-US" sz="6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19871" y="3643198"/>
            <a:ext cx="352500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FF0000"/>
                </a:solidFill>
                <a:cs typeface="+mn-ea"/>
                <a:sym typeface="+mn-lt"/>
              </a:rPr>
              <a:t>.</a:t>
            </a:r>
            <a:endParaRPr lang="zh-CN" altLang="en-US" sz="6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54412" y="3682480"/>
            <a:ext cx="352500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FF0000"/>
                </a:solidFill>
                <a:cs typeface="+mn-ea"/>
                <a:sym typeface="+mn-lt"/>
              </a:rPr>
              <a:t>.</a:t>
            </a:r>
            <a:endParaRPr lang="zh-CN" altLang="en-US" sz="6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48956" y="2889525"/>
            <a:ext cx="352500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FF0000"/>
                </a:solidFill>
                <a:cs typeface="+mn-ea"/>
                <a:sym typeface="+mn-lt"/>
              </a:rPr>
              <a:t>.</a:t>
            </a:r>
            <a:endParaRPr lang="zh-CN" altLang="en-US" sz="6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19374" y="1295224"/>
            <a:ext cx="1754327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700" dirty="0">
                <a:solidFill>
                  <a:srgbClr val="0070C0"/>
                </a:solidFill>
                <a:cs typeface="+mn-ea"/>
                <a:sym typeface="+mn-lt"/>
              </a:rPr>
              <a:t>读   诗   文</a:t>
            </a:r>
            <a:endParaRPr lang="zh-CN" altLang="en-US" sz="27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08770" y="3665753"/>
            <a:ext cx="352500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FF0000"/>
                </a:solidFill>
                <a:cs typeface="+mn-ea"/>
                <a:sym typeface="+mn-lt"/>
              </a:rPr>
              <a:t>.</a:t>
            </a:r>
            <a:endParaRPr lang="zh-CN" altLang="en-US" sz="6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66966" y="3682480"/>
            <a:ext cx="352500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FF0000"/>
                </a:solidFill>
                <a:cs typeface="+mn-ea"/>
                <a:sym typeface="+mn-lt"/>
              </a:rPr>
              <a:t>.</a:t>
            </a:r>
            <a:endParaRPr lang="zh-CN" altLang="en-US" sz="60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1" grpId="0"/>
      <p:bldP spid="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100547" y="1415095"/>
            <a:ext cx="1754327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700" dirty="0">
                <a:solidFill>
                  <a:srgbClr val="0070C0"/>
                </a:solidFill>
                <a:cs typeface="+mn-ea"/>
                <a:sym typeface="+mn-lt"/>
              </a:rPr>
              <a:t>明   诗   意</a:t>
            </a:r>
            <a:endParaRPr lang="zh-CN" altLang="en-US" sz="27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9138" y="3449557"/>
            <a:ext cx="5947657" cy="1038746"/>
          </a:xfrm>
          <a:prstGeom prst="rect">
            <a:avLst/>
          </a:prstGeom>
          <a:ln w="28575">
            <a:solidFill>
              <a:srgbClr val="0070C0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spc="-113" dirty="0">
                <a:solidFill>
                  <a:srgbClr val="C00000"/>
                </a:solidFill>
                <a:cs typeface="+mn-ea"/>
                <a:sym typeface="+mn-lt"/>
              </a:rPr>
              <a:t>诗意：</a:t>
            </a:r>
            <a:r>
              <a:rPr lang="zh-CN" altLang="en-US" sz="2100" spc="-113" dirty="0">
                <a:solidFill>
                  <a:srgbClr val="002060"/>
                </a:solidFill>
                <a:cs typeface="+mn-ea"/>
                <a:sym typeface="+mn-lt"/>
              </a:rPr>
              <a:t>清明节这一天，细雨绵绵，旅途中的人走在远离家乡的路上怀念着已故的亲人，心里哀伤、烦乱。</a:t>
            </a:r>
            <a:endParaRPr lang="en-US" altLang="zh-CN" sz="2100" spc="-113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1577" y="2068680"/>
            <a:ext cx="5356160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清明时节雨</a:t>
            </a:r>
            <a:r>
              <a:rPr lang="zh-CN" altLang="en-US" sz="2100" dirty="0">
                <a:solidFill>
                  <a:srgbClr val="0070C0"/>
                </a:solidFill>
                <a:cs typeface="+mn-ea"/>
                <a:sym typeface="+mn-lt"/>
              </a:rPr>
              <a:t>纷纷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，路上行人</a:t>
            </a:r>
            <a:r>
              <a:rPr lang="zh-CN" altLang="en-US" sz="2100" dirty="0">
                <a:solidFill>
                  <a:srgbClr val="0070C0"/>
                </a:solidFill>
                <a:cs typeface="+mn-ea"/>
                <a:sym typeface="+mn-lt"/>
              </a:rPr>
              <a:t>欲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断魂。 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对话气泡: 椭圆形 8"/>
          <p:cNvSpPr/>
          <p:nvPr/>
        </p:nvSpPr>
        <p:spPr>
          <a:xfrm>
            <a:off x="4233338" y="2782635"/>
            <a:ext cx="1279139" cy="389915"/>
          </a:xfrm>
          <a:prstGeom prst="wedgeEllipseCallout">
            <a:avLst>
              <a:gd name="adj1" fmla="val -2923"/>
              <a:gd name="adj2" fmla="val -7685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要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10" name="Picture 2" descr="http://img.bimg.126.net/photo/d8RuYD8bbIWvo8A9_yN-Dw==/5133259150289352587.jpg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5963085" y="1124676"/>
            <a:ext cx="2465036" cy="1874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对话气泡: 椭圆形 50"/>
          <p:cNvSpPr/>
          <p:nvPr/>
        </p:nvSpPr>
        <p:spPr>
          <a:xfrm>
            <a:off x="2229680" y="2712588"/>
            <a:ext cx="1430603" cy="389915"/>
          </a:xfrm>
          <a:prstGeom prst="wedgeEllipseCallout">
            <a:avLst>
              <a:gd name="adj1" fmla="val -2923"/>
              <a:gd name="adj2" fmla="val -7685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形容多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188744" y="1130917"/>
            <a:ext cx="1934664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3000" dirty="0">
                <a:solidFill>
                  <a:srgbClr val="0070C0"/>
                </a:solidFill>
                <a:cs typeface="+mn-ea"/>
                <a:sym typeface="+mn-lt"/>
              </a:rPr>
              <a:t>明   诗   意</a:t>
            </a:r>
            <a:endParaRPr lang="zh-CN" altLang="en-US" sz="30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5511" y="1924660"/>
            <a:ext cx="5841629" cy="553998"/>
          </a:xfrm>
          <a:prstGeom prst="rect">
            <a:avLst/>
          </a:prstGeom>
          <a:ln w="2857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spc="225" dirty="0">
                <a:solidFill>
                  <a:srgbClr val="0070C0"/>
                </a:solidFill>
                <a:cs typeface="+mn-ea"/>
                <a:sym typeface="+mn-lt"/>
              </a:rPr>
              <a:t>借问</a:t>
            </a:r>
            <a:r>
              <a:rPr lang="zh-CN" altLang="en-US" sz="2100" spc="225" dirty="0">
                <a:solidFill>
                  <a:prstClr val="black"/>
                </a:solidFill>
                <a:cs typeface="+mn-ea"/>
                <a:sym typeface="+mn-lt"/>
              </a:rPr>
              <a:t>酒家何处有？牧童</a:t>
            </a:r>
            <a:r>
              <a:rPr lang="zh-CN" altLang="en-US" sz="2100" spc="225" dirty="0">
                <a:solidFill>
                  <a:srgbClr val="0070C0"/>
                </a:solidFill>
                <a:cs typeface="+mn-ea"/>
                <a:sym typeface="+mn-lt"/>
              </a:rPr>
              <a:t>遥</a:t>
            </a:r>
            <a:r>
              <a:rPr lang="zh-CN" altLang="en-US" sz="2100" spc="225" dirty="0">
                <a:solidFill>
                  <a:prstClr val="black"/>
                </a:solidFill>
                <a:cs typeface="+mn-ea"/>
                <a:sym typeface="+mn-lt"/>
              </a:rPr>
              <a:t>指杏花村。</a:t>
            </a:r>
            <a:endParaRPr lang="zh-CN" altLang="en-US" sz="2100" spc="225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8090" y="3316377"/>
            <a:ext cx="4888547" cy="889987"/>
          </a:xfrm>
          <a:prstGeom prst="rect">
            <a:avLst/>
          </a:prstGeom>
          <a:ln w="28575">
            <a:solidFill>
              <a:srgbClr val="0070C0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3150"/>
              </a:lnSpc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诗意：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向人询问酒家哪里有，牧童远远地指了指杏花村。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对话气泡: 椭圆形 50"/>
          <p:cNvSpPr/>
          <p:nvPr/>
        </p:nvSpPr>
        <p:spPr>
          <a:xfrm>
            <a:off x="3454965" y="2531214"/>
            <a:ext cx="1279139" cy="389915"/>
          </a:xfrm>
          <a:prstGeom prst="wedgeEllipseCallout">
            <a:avLst>
              <a:gd name="adj1" fmla="val -2923"/>
              <a:gd name="adj2" fmla="val -7685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远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0" name="对话气泡: 椭圆形 50"/>
          <p:cNvSpPr/>
          <p:nvPr/>
        </p:nvSpPr>
        <p:spPr>
          <a:xfrm>
            <a:off x="599383" y="2583963"/>
            <a:ext cx="1279139" cy="389915"/>
          </a:xfrm>
          <a:prstGeom prst="wedgeEllipseCallout">
            <a:avLst>
              <a:gd name="adj1" fmla="val -2923"/>
              <a:gd name="adj2" fmla="val -7685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请问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5948844" y="1497622"/>
            <a:ext cx="2678710" cy="1725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409569" y="1295224"/>
            <a:ext cx="1754327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700" dirty="0">
                <a:solidFill>
                  <a:srgbClr val="0070C0"/>
                </a:solidFill>
                <a:cs typeface="+mn-ea"/>
                <a:sym typeface="+mn-lt"/>
              </a:rPr>
              <a:t>入   诗   境</a:t>
            </a:r>
            <a:endParaRPr lang="zh-CN" altLang="en-US" sz="27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0043" y="2005434"/>
            <a:ext cx="3286689" cy="2285241"/>
          </a:xfrm>
          <a:prstGeom prst="rect">
            <a:avLst/>
          </a:prstGeom>
          <a:ln w="2857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spc="225" dirty="0">
                <a:solidFill>
                  <a:prstClr val="black"/>
                </a:solidFill>
                <a:cs typeface="+mn-ea"/>
                <a:sym typeface="+mn-lt"/>
              </a:rPr>
              <a:t>清明时节雨纷纷，</a:t>
            </a:r>
            <a:endParaRPr lang="en-US" altLang="zh-CN" sz="2400" spc="225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400" spc="225" dirty="0">
                <a:solidFill>
                  <a:prstClr val="black"/>
                </a:solidFill>
                <a:cs typeface="+mn-ea"/>
                <a:sym typeface="+mn-lt"/>
              </a:rPr>
              <a:t>路上行人欲断魂。 </a:t>
            </a:r>
            <a:endParaRPr lang="zh-CN" altLang="en-US" sz="2400" spc="225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400" spc="225" dirty="0">
                <a:solidFill>
                  <a:prstClr val="black"/>
                </a:solidFill>
                <a:cs typeface="+mn-ea"/>
                <a:sym typeface="+mn-lt"/>
              </a:rPr>
              <a:t>借问酒家何处有？</a:t>
            </a:r>
            <a:endParaRPr lang="en-US" altLang="zh-CN" sz="2400" spc="225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400" spc="225" dirty="0">
                <a:solidFill>
                  <a:prstClr val="black"/>
                </a:solidFill>
                <a:cs typeface="+mn-ea"/>
                <a:sym typeface="+mn-lt"/>
              </a:rPr>
              <a:t>牧童遥指杏花村。</a:t>
            </a:r>
            <a:endParaRPr lang="zh-CN" altLang="en-US" sz="2400" spc="225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6732" y="1855833"/>
            <a:ext cx="3689423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spc="-113" dirty="0">
                <a:solidFill>
                  <a:prstClr val="black"/>
                </a:solidFill>
                <a:cs typeface="+mn-ea"/>
                <a:sym typeface="+mn-lt"/>
              </a:rPr>
              <a:t>齐读古诗，感受忧伤的气息。</a:t>
            </a:r>
            <a:endParaRPr lang="zh-CN" altLang="en-US" sz="2100" spc="-113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17466" y="2554334"/>
            <a:ext cx="2679425" cy="17283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壹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课前导读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392972" y="2123861"/>
            <a:ext cx="94641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端午节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04531" y="2113942"/>
            <a:ext cx="94641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中秋节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75797" y="2088639"/>
            <a:ext cx="94641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重阳节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33839" y="3420720"/>
            <a:ext cx="4547901" cy="5539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今天我们学三首关于节日的古诗。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8" grpId="0"/>
      <p:bldP spid="31" grpId="0"/>
      <p:bldP spid="3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722667" y="1457093"/>
            <a:ext cx="156196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700" dirty="0">
                <a:solidFill>
                  <a:srgbClr val="0070C0"/>
                </a:solidFill>
                <a:cs typeface="+mn-ea"/>
                <a:sym typeface="+mn-lt"/>
              </a:rPr>
              <a:t>悟  诗  情</a:t>
            </a:r>
            <a:endParaRPr lang="zh-CN" altLang="en-US" sz="27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25859" y="2639903"/>
            <a:ext cx="6692283" cy="1038746"/>
          </a:xfrm>
          <a:prstGeom prst="rect">
            <a:avLst/>
          </a:prstGeom>
          <a:ln w="28575">
            <a:solidFill>
              <a:schemeClr val="accent3">
                <a:lumMod val="50000"/>
              </a:schemeClr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本诗描写了清明雨中所见，色彩清淡，心境凄冷，好在找到了解脱的形式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----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饮酒。</a:t>
            </a: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361149" y="2673070"/>
            <a:ext cx="4155858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000" dirty="0">
                <a:solidFill>
                  <a:srgbClr val="C00000"/>
                </a:solidFill>
                <a:cs typeface="+mn-ea"/>
                <a:sym typeface="+mn-lt"/>
              </a:rPr>
              <a:t>《</a:t>
            </a:r>
            <a:r>
              <a:rPr lang="zh-CN" altLang="en-US" sz="3000" dirty="0">
                <a:solidFill>
                  <a:srgbClr val="C00000"/>
                </a:solidFill>
                <a:cs typeface="+mn-ea"/>
                <a:sym typeface="+mn-lt"/>
              </a:rPr>
              <a:t>九月九日忆山东兄弟</a:t>
            </a:r>
            <a:r>
              <a:rPr lang="en-US" altLang="zh-CN" sz="3000" dirty="0">
                <a:solidFill>
                  <a:srgbClr val="C00000"/>
                </a:solidFill>
                <a:cs typeface="+mn-ea"/>
                <a:sym typeface="+mn-lt"/>
              </a:rPr>
              <a:t>》</a:t>
            </a:r>
            <a:endParaRPr lang="zh-CN" altLang="en-US" sz="30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39848" y="1908346"/>
            <a:ext cx="1398460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700" b="1" dirty="0">
                <a:solidFill>
                  <a:prstClr val="black"/>
                </a:solidFill>
                <a:cs typeface="+mn-ea"/>
                <a:sym typeface="+mn-lt"/>
              </a:rPr>
              <a:t>第 三 首</a:t>
            </a:r>
            <a:endParaRPr lang="zh-CN" altLang="en-US" sz="27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892458" y="2091374"/>
            <a:ext cx="5538640" cy="2195473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dashDot"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王维：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(706—761)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，</a:t>
            </a:r>
            <a:endParaRPr lang="en-US" altLang="zh-CN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ts val="315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       唐朝河东蒲州（今山西运城）人，祖籍山西祁县，唐朝著名诗人、画家，字摩诘，号摩诘居士。安禄山攻陷长安时，王维被迫受伪职。长安收复后，被责授太子中允。唐肃宗乾元年间任尚书右丞，故世称“王右丞”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9919" y="1219845"/>
            <a:ext cx="16581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700" dirty="0">
                <a:solidFill>
                  <a:srgbClr val="C00000"/>
                </a:solidFill>
                <a:cs typeface="+mn-ea"/>
                <a:sym typeface="+mn-lt"/>
              </a:rPr>
              <a:t>知  诗  人 </a:t>
            </a:r>
            <a:endParaRPr lang="zh-CN" altLang="en-US" sz="27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6704" y="1966598"/>
            <a:ext cx="2020548" cy="2242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771507" y="1682795"/>
            <a:ext cx="3600986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3000" dirty="0">
                <a:cs typeface="+mn-ea"/>
                <a:sym typeface="+mn-lt"/>
              </a:rPr>
              <a:t>九月九日亿山东兄弟</a:t>
            </a:r>
            <a:endParaRPr lang="zh-CN" altLang="en-US" sz="3000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0655" y="2880975"/>
            <a:ext cx="7682691" cy="623248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      九月九日即重阳节这一天，作者怀念山东边的亲人。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375389" y="1849725"/>
            <a:ext cx="6528657" cy="2654573"/>
          </a:xfrm>
          <a:prstGeom prst="rect">
            <a:avLst/>
          </a:prstGeom>
          <a:ln w="2857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spc="225" dirty="0">
                <a:solidFill>
                  <a:prstClr val="black"/>
                </a:solidFill>
                <a:cs typeface="+mn-ea"/>
                <a:sym typeface="+mn-lt"/>
              </a:rPr>
              <a:t>九月九日忆山东兄弟</a:t>
            </a:r>
            <a:endParaRPr lang="en-US" altLang="zh-CN" sz="2400" spc="225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2400" spc="225" dirty="0">
                <a:solidFill>
                  <a:prstClr val="black"/>
                </a:solidFill>
                <a:cs typeface="+mn-ea"/>
                <a:sym typeface="+mn-lt"/>
              </a:rPr>
              <a:t>[</a:t>
            </a:r>
            <a:r>
              <a:rPr lang="zh-CN" altLang="en-US" sz="2400" spc="225" dirty="0">
                <a:solidFill>
                  <a:prstClr val="black"/>
                </a:solidFill>
                <a:cs typeface="+mn-ea"/>
                <a:sym typeface="+mn-lt"/>
              </a:rPr>
              <a:t>唐</a:t>
            </a:r>
            <a:r>
              <a:rPr lang="en-US" altLang="zh-CN" sz="2400" spc="225" dirty="0">
                <a:solidFill>
                  <a:prstClr val="black"/>
                </a:solidFill>
                <a:cs typeface="+mn-ea"/>
                <a:sym typeface="+mn-lt"/>
              </a:rPr>
              <a:t>]  </a:t>
            </a:r>
            <a:r>
              <a:rPr lang="zh-CN" altLang="en-US" sz="2400" spc="225" dirty="0">
                <a:solidFill>
                  <a:prstClr val="black"/>
                </a:solidFill>
                <a:cs typeface="+mn-ea"/>
                <a:sym typeface="+mn-lt"/>
              </a:rPr>
              <a:t>王维</a:t>
            </a:r>
            <a:endParaRPr lang="zh-CN" altLang="en-US" sz="2400" spc="225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  <a:defRPr/>
            </a:pPr>
            <a:r>
              <a:rPr lang="zh-CN" altLang="en-US" sz="2400" spc="450" dirty="0">
                <a:solidFill>
                  <a:prstClr val="black"/>
                </a:solidFill>
                <a:cs typeface="+mn-ea"/>
                <a:sym typeface="+mn-lt"/>
              </a:rPr>
              <a:t> 独在异乡为异客，每逢佳节倍思亲。 </a:t>
            </a:r>
            <a:endParaRPr lang="zh-CN" altLang="en-US" sz="2400" spc="45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  <a:defRPr/>
            </a:pPr>
            <a:r>
              <a:rPr lang="zh-CN" altLang="en-US" sz="2400" spc="450" dirty="0">
                <a:solidFill>
                  <a:prstClr val="black"/>
                </a:solidFill>
                <a:cs typeface="+mn-ea"/>
                <a:sym typeface="+mn-lt"/>
              </a:rPr>
              <a:t> 遥知兄弟登高处，遍插茱萸少一人。</a:t>
            </a:r>
            <a:endParaRPr lang="zh-CN" altLang="en-US" sz="2400" spc="45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443589" y="3229118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167052" y="3212750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370986" y="3221285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077888" y="3201626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808054" y="2922688"/>
            <a:ext cx="352500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FF0000"/>
                </a:solidFill>
                <a:cs typeface="+mn-ea"/>
                <a:sym typeface="+mn-lt"/>
              </a:rPr>
              <a:t>.</a:t>
            </a:r>
            <a:endParaRPr lang="zh-CN" altLang="en-US" sz="6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04668" y="1248876"/>
            <a:ext cx="1934664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3000" dirty="0">
                <a:solidFill>
                  <a:srgbClr val="0070C0"/>
                </a:solidFill>
                <a:cs typeface="+mn-ea"/>
                <a:sym typeface="+mn-lt"/>
              </a:rPr>
              <a:t>读   诗   文</a:t>
            </a:r>
            <a:endParaRPr lang="zh-CN" altLang="en-US" sz="30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27628" y="2908168"/>
            <a:ext cx="352500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FF0000"/>
                </a:solidFill>
                <a:cs typeface="+mn-ea"/>
                <a:sym typeface="+mn-lt"/>
              </a:rPr>
              <a:t>.</a:t>
            </a:r>
            <a:endParaRPr lang="zh-CN" altLang="en-US" sz="6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31581" y="2908168"/>
            <a:ext cx="352500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FF0000"/>
                </a:solidFill>
                <a:cs typeface="+mn-ea"/>
                <a:sym typeface="+mn-lt"/>
              </a:rPr>
              <a:t>.</a:t>
            </a:r>
            <a:endParaRPr lang="zh-CN" altLang="en-US" sz="6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73672" y="2882916"/>
            <a:ext cx="352500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FF0000"/>
                </a:solidFill>
                <a:cs typeface="+mn-ea"/>
                <a:sym typeface="+mn-lt"/>
              </a:rPr>
              <a:t>.</a:t>
            </a:r>
            <a:endParaRPr lang="zh-CN" altLang="en-US" sz="6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60293" y="3676237"/>
            <a:ext cx="352500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FF0000"/>
                </a:solidFill>
                <a:cs typeface="+mn-ea"/>
                <a:sym typeface="+mn-lt"/>
              </a:rPr>
              <a:t>.</a:t>
            </a:r>
            <a:endParaRPr lang="zh-CN" altLang="en-US" sz="6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2500289" y="3970681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174035" y="3970681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5361251" y="3964199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108957" y="3964199"/>
            <a:ext cx="118752" cy="37875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171450" y="3684875"/>
            <a:ext cx="352500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FF0000"/>
                </a:solidFill>
                <a:cs typeface="+mn-ea"/>
                <a:sym typeface="+mn-lt"/>
              </a:rPr>
              <a:t>.</a:t>
            </a:r>
            <a:endParaRPr lang="zh-CN" altLang="en-US" sz="60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2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124407" y="1130918"/>
            <a:ext cx="1754327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700" dirty="0">
                <a:solidFill>
                  <a:srgbClr val="0070C0"/>
                </a:solidFill>
                <a:cs typeface="+mn-ea"/>
                <a:sym typeface="+mn-lt"/>
              </a:rPr>
              <a:t>明   诗   意</a:t>
            </a:r>
            <a:endParaRPr lang="zh-CN" altLang="en-US" sz="27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1262" y="3652819"/>
            <a:ext cx="4826504" cy="838691"/>
          </a:xfrm>
          <a:prstGeom prst="rect">
            <a:avLst/>
          </a:prstGeom>
          <a:ln w="28575">
            <a:solidFill>
              <a:srgbClr val="0070C0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000"/>
              </a:lnSpc>
              <a:defRPr/>
            </a:pPr>
            <a:r>
              <a:rPr lang="zh-CN" altLang="en-US" sz="2100" spc="-113" dirty="0">
                <a:solidFill>
                  <a:srgbClr val="C00000"/>
                </a:solidFill>
                <a:cs typeface="+mn-ea"/>
                <a:sym typeface="+mn-lt"/>
              </a:rPr>
              <a:t>诗意：</a:t>
            </a:r>
            <a:r>
              <a:rPr lang="zh-CN" altLang="en-US" sz="2100" spc="-113" dirty="0">
                <a:solidFill>
                  <a:prstClr val="black"/>
                </a:solidFill>
                <a:cs typeface="+mn-ea"/>
                <a:sym typeface="+mn-lt"/>
              </a:rPr>
              <a:t>独自漂泊在外作异乡之客，每逢佳节到来就更加思念亲人。</a:t>
            </a:r>
            <a:endParaRPr lang="en-US" altLang="zh-CN" sz="2100" spc="-113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对话气泡: 椭圆形 7"/>
          <p:cNvSpPr/>
          <p:nvPr/>
        </p:nvSpPr>
        <p:spPr>
          <a:xfrm>
            <a:off x="1615158" y="3041262"/>
            <a:ext cx="1108530" cy="390361"/>
          </a:xfrm>
          <a:prstGeom prst="wedgeEllipseCallout">
            <a:avLst>
              <a:gd name="adj1" fmla="val -2923"/>
              <a:gd name="adj2" fmla="val -7685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>
              <a:defRPr/>
            </a:pP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他乡。</a:t>
            </a:r>
            <a:endParaRPr lang="zh-CN" altLang="en-US" sz="15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0620" y="2389353"/>
            <a:ext cx="5356160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独在</a:t>
            </a:r>
            <a:r>
              <a:rPr lang="zh-CN" altLang="en-US" sz="2100" dirty="0">
                <a:solidFill>
                  <a:srgbClr val="0070C0"/>
                </a:solidFill>
                <a:cs typeface="+mn-ea"/>
                <a:sym typeface="+mn-lt"/>
              </a:rPr>
              <a:t>异乡</a:t>
            </a:r>
            <a:r>
              <a:rPr lang="zh-CN" altLang="en-US" sz="2100" dirty="0">
                <a:solidFill>
                  <a:srgbClr val="990000"/>
                </a:solidFill>
                <a:cs typeface="+mn-ea"/>
                <a:sym typeface="+mn-lt"/>
              </a:rPr>
              <a:t>为异客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，每逢佳节</a:t>
            </a:r>
            <a:r>
              <a:rPr lang="zh-CN" altLang="en-US" sz="2100" dirty="0">
                <a:solidFill>
                  <a:srgbClr val="0070C0"/>
                </a:solidFill>
                <a:cs typeface="+mn-ea"/>
                <a:sym typeface="+mn-lt"/>
              </a:rPr>
              <a:t>倍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思亲。 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对话气泡: 椭圆形 9"/>
          <p:cNvSpPr/>
          <p:nvPr/>
        </p:nvSpPr>
        <p:spPr>
          <a:xfrm>
            <a:off x="4146101" y="3041708"/>
            <a:ext cx="988395" cy="389915"/>
          </a:xfrm>
          <a:prstGeom prst="wedgeEllipseCallout">
            <a:avLst>
              <a:gd name="adj1" fmla="val 901"/>
              <a:gd name="adj2" fmla="val -9091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>
              <a:defRPr/>
            </a:pP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更加</a:t>
            </a:r>
            <a:endParaRPr lang="zh-CN" altLang="en-US" sz="15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1" name="对话气泡: 椭圆形 3"/>
          <p:cNvSpPr/>
          <p:nvPr/>
        </p:nvSpPr>
        <p:spPr>
          <a:xfrm>
            <a:off x="1969721" y="1679399"/>
            <a:ext cx="1655028" cy="692337"/>
          </a:xfrm>
          <a:prstGeom prst="wedgeEllipseCallout">
            <a:avLst>
              <a:gd name="adj1" fmla="val 2025"/>
              <a:gd name="adj2" fmla="val 6674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>
              <a:defRPr/>
            </a:pPr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做他乡的客人。</a:t>
            </a:r>
            <a:endParaRPr lang="zh-CN" altLang="en-US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69512" y="1348070"/>
            <a:ext cx="2314152" cy="2314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876063" y="1488763"/>
            <a:ext cx="1934664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3000" dirty="0">
                <a:solidFill>
                  <a:srgbClr val="0070C0"/>
                </a:solidFill>
                <a:cs typeface="+mn-ea"/>
                <a:sym typeface="+mn-lt"/>
              </a:rPr>
              <a:t>明   诗   意</a:t>
            </a:r>
            <a:endParaRPr lang="zh-CN" altLang="en-US" sz="30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9078" y="2320215"/>
            <a:ext cx="4558448" cy="484748"/>
          </a:xfrm>
          <a:prstGeom prst="rect">
            <a:avLst/>
          </a:prstGeom>
          <a:ln w="2857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800" spc="225" dirty="0">
                <a:solidFill>
                  <a:prstClr val="black"/>
                </a:solidFill>
                <a:cs typeface="+mn-ea"/>
                <a:sym typeface="+mn-lt"/>
              </a:rPr>
              <a:t>遥知兄弟登高处，遍插茱萸少一人。</a:t>
            </a:r>
            <a:endParaRPr lang="zh-CN" altLang="en-US" sz="1800" spc="225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9077" y="3360010"/>
            <a:ext cx="4091670" cy="900246"/>
          </a:xfrm>
          <a:prstGeom prst="rect">
            <a:avLst/>
          </a:prstGeom>
          <a:ln w="28575">
            <a:solidFill>
              <a:srgbClr val="0070C0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诗意：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遥想兄弟们登高的地方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插遍茱萸只少我一个人。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550169" y="1420449"/>
            <a:ext cx="2824754" cy="1809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604668" y="1124573"/>
            <a:ext cx="1934664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3000" dirty="0">
                <a:solidFill>
                  <a:srgbClr val="0070C0"/>
                </a:solidFill>
                <a:cs typeface="+mn-ea"/>
                <a:sym typeface="+mn-lt"/>
              </a:rPr>
              <a:t>入   诗   境</a:t>
            </a:r>
            <a:endParaRPr lang="zh-CN" altLang="en-US" sz="30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00819" y="1866388"/>
            <a:ext cx="3165698" cy="2285241"/>
          </a:xfrm>
          <a:prstGeom prst="rect">
            <a:avLst/>
          </a:prstGeom>
          <a:ln w="2857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独在异乡为异客，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每逢佳节倍思亲。 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遥知兄弟登高处，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遍插茱萸少一人。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5292565" y="1976836"/>
            <a:ext cx="1833224" cy="21149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叁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课文讲解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791017" y="1323323"/>
            <a:ext cx="156196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700" dirty="0">
                <a:cs typeface="+mn-ea"/>
                <a:sym typeface="+mn-lt"/>
              </a:rPr>
              <a:t>悟  诗  情</a:t>
            </a:r>
            <a:endParaRPr lang="zh-CN" altLang="en-US" sz="27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90564" y="2179820"/>
            <a:ext cx="5220012" cy="2146742"/>
          </a:xfrm>
          <a:prstGeom prst="rect">
            <a:avLst/>
          </a:prstGeom>
          <a:ln w="28575">
            <a:solidFill>
              <a:schemeClr val="accent3">
                <a:lumMod val="50000"/>
              </a:schemeClr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 此诗写出了游子的思乡怀亲之情。诗一开头便紧切题目，写异乡异土生活的孤独凄然，因而时时怀乡思人，遇到佳节良辰，思念倍加。接着诗一跃而写远在家乡的兄弟，按照重阳节的风俗而登高时，也在怀念自己。</a:t>
            </a: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04114" y="2063403"/>
            <a:ext cx="2026539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肆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课堂小结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98135" y="2064092"/>
            <a:ext cx="440889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1.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背诵三首古诗，说说每首古诗的意思。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8135" y="3177927"/>
            <a:ext cx="4639732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2.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说一说，你还知道哪些描写节日的古诗。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壹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课前导读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572000" y="1305782"/>
            <a:ext cx="3189042" cy="2977739"/>
          </a:xfrm>
          <a:prstGeom prst="rect">
            <a:avLst/>
          </a:prstGeom>
          <a:ln w="28575">
            <a:solidFill>
              <a:schemeClr val="accent3">
                <a:lumMod val="50000"/>
              </a:schemeClr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元  日</a:t>
            </a:r>
            <a:endParaRPr lang="en-US" altLang="zh-CN" sz="2100" b="1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2100" b="1" dirty="0">
                <a:solidFill>
                  <a:prstClr val="black"/>
                </a:solidFill>
                <a:cs typeface="+mn-ea"/>
                <a:sym typeface="+mn-lt"/>
              </a:rPr>
              <a:t>[</a:t>
            </a: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宋</a:t>
            </a:r>
            <a:r>
              <a:rPr lang="en-US" altLang="zh-CN" sz="2100" b="1" dirty="0">
                <a:solidFill>
                  <a:prstClr val="black"/>
                </a:solidFill>
                <a:cs typeface="+mn-ea"/>
                <a:sym typeface="+mn-lt"/>
              </a:rPr>
              <a:t>]  </a:t>
            </a: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王安石</a:t>
            </a:r>
            <a:endParaRPr lang="en-US" altLang="zh-CN" sz="2100" b="1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spc="450" dirty="0">
                <a:solidFill>
                  <a:prstClr val="black"/>
                </a:solidFill>
                <a:cs typeface="+mn-ea"/>
                <a:sym typeface="+mn-lt"/>
              </a:rPr>
              <a:t> 爆竹声中一岁除，</a:t>
            </a:r>
            <a:endParaRPr lang="en-US" altLang="zh-CN" sz="2100" spc="45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spc="450" dirty="0">
                <a:solidFill>
                  <a:prstClr val="black"/>
                </a:solidFill>
                <a:cs typeface="+mn-ea"/>
                <a:sym typeface="+mn-lt"/>
              </a:rPr>
              <a:t> 春风送暖入屠苏。 </a:t>
            </a:r>
            <a:endParaRPr lang="zh-CN" altLang="en-US" sz="2100" spc="45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spc="450" dirty="0">
                <a:solidFill>
                  <a:prstClr val="black"/>
                </a:solidFill>
                <a:cs typeface="+mn-ea"/>
                <a:sym typeface="+mn-lt"/>
              </a:rPr>
              <a:t> 千门万户曈曈日，</a:t>
            </a:r>
            <a:endParaRPr lang="en-US" altLang="zh-CN" sz="2100" spc="45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spc="450" dirty="0">
                <a:solidFill>
                  <a:prstClr val="black"/>
                </a:solidFill>
                <a:cs typeface="+mn-ea"/>
                <a:sym typeface="+mn-lt"/>
              </a:rPr>
              <a:t> 总把新桃换旧符。</a:t>
            </a:r>
            <a:endParaRPr lang="zh-CN" altLang="en-US" sz="2100" spc="45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7" name="Picture 2" descr="https://timgsa.baidu.com/timg?image&amp;quality=80&amp;size=b9999_10000&amp;sec=1577862444579&amp;di=ced05b2f9781db35d5b330d10882018e&amp;imgtype=0&amp;src=http%3A%2F%2Fa4.att.hudong.com%2F76%2F07%2F012000000128811171507286438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7514" y="2217837"/>
            <a:ext cx="2808515" cy="1872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九月九日忆山东兄弟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1395" y="3684719"/>
            <a:ext cx="568963" cy="568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6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伍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课堂练习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矩形 17"/>
          <p:cNvSpPr/>
          <p:nvPr/>
        </p:nvSpPr>
        <p:spPr>
          <a:xfrm>
            <a:off x="515900" y="1687218"/>
            <a:ext cx="7201853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比一比，组词语。</a:t>
            </a:r>
            <a:endParaRPr lang="en-US" altLang="zh-CN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150000"/>
              </a:lnSpc>
              <a:defRPr/>
            </a:pP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</a:t>
            </a:r>
            <a:endParaRPr lang="en-US" altLang="zh-CN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旧 （           ）        符（        ）        异（        ）        佳 （        ）        </a:t>
            </a:r>
            <a:endParaRPr lang="en-US" altLang="zh-CN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</a:t>
            </a: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就</a:t>
            </a: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（           ）</a:t>
            </a: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   </a:t>
            </a: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服（        ）</a:t>
            </a: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   </a:t>
            </a: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导（        ）</a:t>
            </a: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   </a:t>
            </a: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家</a:t>
            </a: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（        ）</a:t>
            </a: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endParaRPr lang="zh-CN" altLang="en-US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21225" y="2715052"/>
            <a:ext cx="60016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符号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37521" y="3243240"/>
            <a:ext cx="60016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就是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07590" y="2703792"/>
            <a:ext cx="60016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新旧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21225" y="3242041"/>
            <a:ext cx="60016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服务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83661" y="2719179"/>
            <a:ext cx="60016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异同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80615" y="3272269"/>
            <a:ext cx="60016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领导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26713" y="2703792"/>
            <a:ext cx="60016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佳话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42695" y="3271206"/>
            <a:ext cx="66248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大家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伍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dist"/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课堂练习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17"/>
          <p:cNvSpPr/>
          <p:nvPr/>
        </p:nvSpPr>
        <p:spPr>
          <a:xfrm>
            <a:off x="635288" y="1346771"/>
            <a:ext cx="8022954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2. </a:t>
            </a: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写出下面加点词语的意思。</a:t>
            </a:r>
            <a:endParaRPr lang="en-US" altLang="zh-CN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（</a:t>
            </a: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）千门万户曈曈日                                             </a:t>
            </a:r>
            <a:endParaRPr lang="en-US" altLang="zh-CN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      瞳瞳：  </a:t>
            </a:r>
            <a:r>
              <a:rPr lang="zh-CN" altLang="en-US" u="sng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                                                      </a:t>
            </a: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）路上行人欲断魂</a:t>
            </a:r>
            <a:endParaRPr lang="en-US" altLang="zh-CN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     </a:t>
            </a: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欲：  </a:t>
            </a:r>
            <a:r>
              <a:rPr lang="zh-CN" altLang="en-US" u="sng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                    </a:t>
            </a:r>
            <a:r>
              <a:rPr lang="zh-CN" altLang="en-US" dirty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。 </a:t>
            </a:r>
            <a:endParaRPr lang="en-US" altLang="zh-CN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5132" y="2571750"/>
            <a:ext cx="4062651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形容太阳出来后，天色渐亮那个的样子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1394" y="3654322"/>
            <a:ext cx="60016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将要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07836" y="2129287"/>
            <a:ext cx="223860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.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47945" y="2129287"/>
            <a:ext cx="223860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.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62322" y="3268132"/>
            <a:ext cx="223860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.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49179" y="1148314"/>
            <a:ext cx="3685909" cy="4025246"/>
            <a:chOff x="3429883" y="1475750"/>
            <a:chExt cx="5348108" cy="584047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29883" y="1475750"/>
              <a:ext cx="4705350" cy="584047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522275" y="3421923"/>
              <a:ext cx="2255716" cy="2164267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4583436" y="1890857"/>
            <a:ext cx="3564062" cy="1101727"/>
            <a:chOff x="655032" y="2966494"/>
            <a:chExt cx="4752082" cy="1468969"/>
          </a:xfrm>
        </p:grpSpPr>
        <p:sp>
          <p:nvSpPr>
            <p:cNvPr id="16" name="文本框 15"/>
            <p:cNvSpPr txBox="1"/>
            <p:nvPr/>
          </p:nvSpPr>
          <p:spPr>
            <a:xfrm>
              <a:off x="655032" y="2966494"/>
              <a:ext cx="4752082" cy="96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4100" b="1" dirty="0">
                  <a:solidFill>
                    <a:prstClr val="black"/>
                  </a:solidFill>
                  <a:cs typeface="+mn-ea"/>
                  <a:sym typeface="+mn-lt"/>
                </a:rPr>
                <a:t>感谢各位聆听</a:t>
              </a:r>
              <a:endParaRPr lang="en-US" altLang="zh-CN" sz="4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: 圆角 18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壹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课前导读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995904" y="1314930"/>
            <a:ext cx="3189042" cy="2977738"/>
          </a:xfrm>
          <a:prstGeom prst="rect">
            <a:avLst/>
          </a:prstGeom>
          <a:ln w="28575">
            <a:solidFill>
              <a:schemeClr val="accent3">
                <a:lumMod val="50000"/>
              </a:schemeClr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清   明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[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唐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]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杜牧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spc="225" dirty="0">
                <a:solidFill>
                  <a:prstClr val="black"/>
                </a:solidFill>
                <a:cs typeface="+mn-ea"/>
                <a:sym typeface="+mn-lt"/>
              </a:rPr>
              <a:t>清明时节雨纷纷，</a:t>
            </a:r>
            <a:endParaRPr lang="en-US" altLang="zh-CN" sz="2100" spc="225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spc="225" dirty="0">
                <a:solidFill>
                  <a:prstClr val="black"/>
                </a:solidFill>
                <a:cs typeface="+mn-ea"/>
                <a:sym typeface="+mn-lt"/>
              </a:rPr>
              <a:t>路上行人欲断魂。 </a:t>
            </a:r>
            <a:endParaRPr lang="zh-CN" altLang="en-US" sz="2100" spc="225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spc="225" dirty="0">
                <a:solidFill>
                  <a:prstClr val="black"/>
                </a:solidFill>
                <a:cs typeface="+mn-ea"/>
                <a:sym typeface="+mn-lt"/>
              </a:rPr>
              <a:t>借问酒家何处有？</a:t>
            </a:r>
            <a:endParaRPr lang="en-US" altLang="zh-CN" sz="2100" spc="225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spc="225" dirty="0">
                <a:solidFill>
                  <a:prstClr val="black"/>
                </a:solidFill>
                <a:cs typeface="+mn-ea"/>
                <a:sym typeface="+mn-lt"/>
              </a:rPr>
              <a:t>牧童遥指杏花村。</a:t>
            </a:r>
            <a:endParaRPr lang="zh-CN" altLang="en-US" sz="2100" spc="225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7" name="Picture 2" descr="https://timgsa.baidu.com/timg?image&amp;quality=80&amp;size=b9999_10000&amp;sec=1577862511071&amp;di=e2106fb4c8254598015a8af7f8a9b031&amp;imgtype=0&amp;src=http%3A%2F%2Fdingyue.nosdn.127.net%2FolVf8TdDgN5wLZx0Sqj6tyHzDD50Q4CPic90T9W0NMUZN1546389475904compressfla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35801" y="1944823"/>
            <a:ext cx="3342307" cy="218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清明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55291" y="807068"/>
            <a:ext cx="543959" cy="5439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3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壹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课前导读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117606" y="1358295"/>
            <a:ext cx="3189042" cy="2977738"/>
          </a:xfrm>
          <a:prstGeom prst="rect">
            <a:avLst/>
          </a:prstGeom>
          <a:ln w="28575">
            <a:solidFill>
              <a:schemeClr val="accent3">
                <a:lumMod val="50000"/>
              </a:schemeClr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九月九日忆山东兄弟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[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唐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]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王维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spc="450" dirty="0">
                <a:solidFill>
                  <a:prstClr val="black"/>
                </a:solidFill>
                <a:cs typeface="+mn-ea"/>
                <a:sym typeface="+mn-lt"/>
              </a:rPr>
              <a:t> 独在异乡为异客，</a:t>
            </a:r>
            <a:endParaRPr lang="en-US" altLang="zh-CN" sz="2100" spc="45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spc="450" dirty="0">
                <a:solidFill>
                  <a:prstClr val="black"/>
                </a:solidFill>
                <a:cs typeface="+mn-ea"/>
                <a:sym typeface="+mn-lt"/>
              </a:rPr>
              <a:t> 每逢佳节倍思亲。 </a:t>
            </a:r>
            <a:endParaRPr lang="zh-CN" altLang="en-US" sz="2100" spc="45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spc="450" dirty="0">
                <a:solidFill>
                  <a:prstClr val="black"/>
                </a:solidFill>
                <a:cs typeface="+mn-ea"/>
                <a:sym typeface="+mn-lt"/>
              </a:rPr>
              <a:t> 遥知兄弟登高处，</a:t>
            </a:r>
            <a:endParaRPr lang="en-US" altLang="zh-CN" sz="2100" spc="45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spc="450" dirty="0">
                <a:solidFill>
                  <a:prstClr val="black"/>
                </a:solidFill>
                <a:cs typeface="+mn-ea"/>
                <a:sym typeface="+mn-lt"/>
              </a:rPr>
              <a:t> 遍插茱萸少一人。</a:t>
            </a:r>
            <a:endParaRPr lang="zh-CN" altLang="en-US" sz="2100" spc="45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00819" y="1411063"/>
            <a:ext cx="2153992" cy="2819879"/>
          </a:xfrm>
          <a:prstGeom prst="rect">
            <a:avLst/>
          </a:prstGeom>
        </p:spPr>
      </p:pic>
      <p:pic>
        <p:nvPicPr>
          <p:cNvPr id="8" name="九月九日忆山东兄弟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43182" y="835331"/>
            <a:ext cx="665615" cy="665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6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壹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课前导读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04114" y="1531025"/>
            <a:ext cx="337015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cs typeface="+mn-ea"/>
                <a:sym typeface="+mn-lt"/>
              </a:rPr>
              <a:t>带着问题，仔细阅读课文：</a:t>
            </a:r>
            <a:endParaRPr lang="zh-CN" altLang="en-US" sz="2100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3791" y="2182611"/>
            <a:ext cx="4947508" cy="214674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250000"/>
              </a:lnSpc>
              <a:defRPr/>
            </a:pPr>
            <a:r>
              <a:rPr lang="en-US" altLang="zh-CN" sz="1800" dirty="0">
                <a:cs typeface="+mn-ea"/>
                <a:sym typeface="+mn-lt"/>
              </a:rPr>
              <a:t>1.</a:t>
            </a:r>
            <a:r>
              <a:rPr lang="zh-CN" altLang="en-US" sz="1800" dirty="0">
                <a:cs typeface="+mn-ea"/>
                <a:sym typeface="+mn-lt"/>
              </a:rPr>
              <a:t>标注出文中不认识的字。</a:t>
            </a:r>
            <a:endParaRPr lang="en-US" altLang="zh-CN" sz="1800" dirty="0">
              <a:cs typeface="+mn-ea"/>
              <a:sym typeface="+mn-lt"/>
            </a:endParaRPr>
          </a:p>
          <a:p>
            <a:pPr>
              <a:lnSpc>
                <a:spcPct val="250000"/>
              </a:lnSpc>
              <a:defRPr/>
            </a:pPr>
            <a:r>
              <a:rPr lang="en-US" altLang="zh-CN" sz="1800" dirty="0">
                <a:cs typeface="+mn-ea"/>
                <a:sym typeface="+mn-lt"/>
              </a:rPr>
              <a:t>2.</a:t>
            </a:r>
            <a:r>
              <a:rPr lang="zh-CN" altLang="en-US" sz="1800" dirty="0">
                <a:cs typeface="+mn-ea"/>
                <a:sym typeface="+mn-lt"/>
              </a:rPr>
              <a:t>思考每首诗中写了那些景物。</a:t>
            </a:r>
            <a:endParaRPr lang="en-US" altLang="zh-CN" sz="1800" dirty="0">
              <a:cs typeface="+mn-ea"/>
              <a:sym typeface="+mn-lt"/>
            </a:endParaRPr>
          </a:p>
          <a:p>
            <a:pPr>
              <a:lnSpc>
                <a:spcPct val="250000"/>
              </a:lnSpc>
              <a:defRPr/>
            </a:pPr>
            <a:r>
              <a:rPr lang="en-US" altLang="zh-CN" sz="1800" dirty="0">
                <a:cs typeface="+mn-ea"/>
                <a:sym typeface="+mn-lt"/>
              </a:rPr>
              <a:t>3.</a:t>
            </a:r>
            <a:r>
              <a:rPr lang="zh-CN" altLang="en-US" sz="1800" dirty="0">
                <a:cs typeface="+mn-ea"/>
                <a:sym typeface="+mn-lt"/>
              </a:rPr>
              <a:t>初步了解古诗的内容，体会作者的思想感情。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16448" y="447023"/>
            <a:ext cx="2376011" cy="684371"/>
            <a:chOff x="360" y="260"/>
            <a:chExt cx="4989" cy="143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email">
              <a:grayscl/>
            </a:blip>
            <a:srcRect/>
            <a:stretch>
              <a:fillRect/>
            </a:stretch>
          </p:blipFill>
          <p:spPr>
            <a:xfrm>
              <a:off x="360" y="260"/>
              <a:ext cx="1437" cy="1437"/>
            </a:xfrm>
            <a:prstGeom prst="ellipse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83" y="639"/>
              <a:ext cx="191" cy="6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壹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797" y="580"/>
              <a:ext cx="3552" cy="8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课前导读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09841" y="1469449"/>
            <a:ext cx="148502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cs typeface="+mn-ea"/>
                <a:sym typeface="+mn-lt"/>
              </a:rPr>
              <a:t>自读检查：</a:t>
            </a:r>
            <a:endParaRPr lang="zh-CN" altLang="en-US" sz="21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9841" y="1824334"/>
            <a:ext cx="4255011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300000"/>
              </a:lnSpc>
              <a:defRPr/>
            </a:pPr>
            <a:r>
              <a:rPr lang="en-US" altLang="zh-CN" sz="1800" dirty="0">
                <a:cs typeface="+mn-ea"/>
                <a:sym typeface="+mn-lt"/>
              </a:rPr>
              <a:t>1.</a:t>
            </a:r>
            <a:r>
              <a:rPr lang="zh-CN" altLang="en-US" sz="1800" dirty="0">
                <a:cs typeface="+mn-ea"/>
                <a:sym typeface="+mn-lt"/>
              </a:rPr>
              <a:t>指名读课文，同学检查字音是否正确。</a:t>
            </a:r>
            <a:endParaRPr lang="en-US" altLang="zh-CN" sz="18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9840" y="2572675"/>
            <a:ext cx="5409173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300000"/>
              </a:lnSpc>
              <a:defRPr/>
            </a:pPr>
            <a:r>
              <a:rPr lang="en-US" altLang="zh-CN" sz="1800" dirty="0">
                <a:cs typeface="+mn-ea"/>
                <a:sym typeface="+mn-lt"/>
              </a:rPr>
              <a:t>2.</a:t>
            </a:r>
            <a:r>
              <a:rPr lang="zh-CN" altLang="en-US" sz="1800" dirty="0">
                <a:cs typeface="+mn-ea"/>
                <a:sym typeface="+mn-lt"/>
              </a:rPr>
              <a:t>分小组讨论：读完古诗，每个节日的特点是什么？</a:t>
            </a:r>
            <a:endParaRPr lang="en-US" altLang="zh-CN" sz="18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PP_MARK_KEY" val="712cfa30-29d5-4410-ad1b-a44ffb21894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4f0iosu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3915</Words>
  <Application>WPS 演示</Application>
  <PresentationFormat>全屏显示(16:9)</PresentationFormat>
  <Paragraphs>739</Paragraphs>
  <Slides>52</Slides>
  <Notes>49</Notes>
  <HiddenSlides>0</HiddenSlides>
  <MMClips>3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3" baseType="lpstr">
      <vt:lpstr>Arial</vt:lpstr>
      <vt:lpstr>宋体</vt:lpstr>
      <vt:lpstr>Wingdings</vt:lpstr>
      <vt:lpstr>FandolFang R</vt:lpstr>
      <vt:lpstr>微软雅黑</vt:lpstr>
      <vt:lpstr>Calibri</vt:lpstr>
      <vt:lpstr>思源黑体 CN Regular</vt:lpstr>
      <vt:lpstr>黑体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2020-07-24T16:31:00Z</dcterms:created>
  <dcterms:modified xsi:type="dcterms:W3CDTF">2023-01-16T02:24:57Z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AEB42BC6D622437C90DF6DEFBBA91BEC</vt:lpwstr>
  </property>
</Properties>
</file>