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80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9" r:id="rId15"/>
    <p:sldId id="27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32"/>
      </p:cViewPr>
      <p:guideLst>
        <p:guide orient="horz" pos="2185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3.png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9.xml"/><Relationship Id="rId4" Type="http://schemas.openxmlformats.org/officeDocument/2006/relationships/image" Target="../media/image9.png"/><Relationship Id="rId3" Type="http://schemas.openxmlformats.org/officeDocument/2006/relationships/image" Target="../media/image3.png"/><Relationship Id="rId2" Type="http://schemas.openxmlformats.org/officeDocument/2006/relationships/tags" Target="../tags/tag78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0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05" y="2706386"/>
            <a:ext cx="12190095" cy="1420770"/>
          </a:xfrm>
        </p:spPr>
        <p:txBody>
          <a:bodyPr>
            <a:normAutofit/>
          </a:bodyPr>
          <a:lstStyle/>
          <a:p>
            <a:r>
              <a:rPr lang="zh-CN" sz="7200" b="0" dirty="0">
                <a:solidFill>
                  <a:schemeClr val="accent6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  <a:cs typeface="楷体_GB2312" panose="02010609030101010101" charset="-122"/>
                <a:sym typeface="+mn-ea"/>
              </a:rPr>
              <a:t>惠崇春江晚景</a:t>
            </a:r>
            <a:endParaRPr lang="zh-CN" altLang="zh-CN" sz="7200" b="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 t="-3075"/>
          <a:stretch>
            <a:fillRect/>
          </a:stretch>
        </p:blipFill>
        <p:spPr>
          <a:xfrm>
            <a:off x="1905" y="2602230"/>
            <a:ext cx="2938145" cy="44653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32205" y="2644140"/>
            <a:ext cx="3818255" cy="3169285"/>
          </a:xfrm>
          <a:prstGeom prst="rect">
            <a:avLst/>
          </a:prstGeom>
          <a:solidFill>
            <a:srgbClr val="FBF4EA">
              <a:alpha val="95000"/>
            </a:srgbClr>
          </a:solidFill>
        </p:spPr>
        <p:txBody>
          <a:bodyPr wrap="square" rtlCol="0">
            <a:spAutoFit/>
          </a:bodyPr>
          <a:lstStyle/>
          <a:p>
            <a:pPr algn="ctr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蒌蒿满地芦芽短，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endParaRPr lang="en-US" altLang="zh-CN" sz="4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正是河豚欲上时。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5828030" y="2692400"/>
            <a:ext cx="44697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河滩上已经满是蒌蒿，芦笋也开始抽芽。</a:t>
            </a:r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3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河豚此时正要逆流而上，从大海回游到江河里来了。</a:t>
            </a:r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42985" y="1073785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解诗意</a:t>
            </a:r>
            <a:endParaRPr lang="zh-CN" altLang="en-US" sz="460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749425" y="5017135"/>
            <a:ext cx="1817370" cy="1636395"/>
          </a:xfrm>
          <a:prstGeom prst="rect">
            <a:avLst/>
          </a:prstGeom>
          <a:effectLst>
            <a:softEdge rad="152400"/>
          </a:effectLst>
        </p:spPr>
      </p:pic>
    </p:spTree>
    <p:custDataLst>
      <p:tags r:id="rId3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7785" y="1036320"/>
            <a:ext cx="7025005" cy="5077460"/>
          </a:xfrm>
          <a:prstGeom prst="rect">
            <a:avLst/>
          </a:prstGeom>
          <a:solidFill>
            <a:srgbClr val="FBF4EA">
              <a:alpha val="95000"/>
            </a:srgbClr>
          </a:solidFill>
        </p:spPr>
        <p:txBody>
          <a:bodyPr wrap="square" rtlCol="0">
            <a:spAutoFit/>
          </a:bodyPr>
          <a:lstStyle/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  <a:p>
            <a:pPr algn="just"/>
            <a:endParaRPr lang="zh-CN" altLang="en-US"/>
          </a:p>
        </p:txBody>
      </p:sp>
      <p:sp>
        <p:nvSpPr>
          <p:cNvPr id="35" name="文本框 6"/>
          <p:cNvSpPr txBox="1"/>
          <p:nvPr/>
        </p:nvSpPr>
        <p:spPr>
          <a:xfrm>
            <a:off x="2767724" y="1881704"/>
            <a:ext cx="762005" cy="34150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3600" noProof="1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惠崇春江晚景</a:t>
            </a:r>
            <a:endParaRPr lang="zh-CN" altLang="en-US" sz="3600" noProof="1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3839610" y="2100782"/>
            <a:ext cx="49530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竹子 桃花 水暖 鸭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4030111" y="4203281"/>
            <a:ext cx="3619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蒌蒿 芦芽 河豚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8543925" y="1797685"/>
            <a:ext cx="849630" cy="375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生机勃勃的春景</a:t>
            </a:r>
            <a:r>
              <a:rPr lang="zh-CN" altLang="en-US" sz="340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endParaRPr lang="zh-CN" altLang="en-US" sz="3400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5570" y="63627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结构梳理</a:t>
            </a:r>
            <a:endParaRPr lang="zh-CN" altLang="en-US" sz="460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839845" y="2406650"/>
            <a:ext cx="124460" cy="2157095"/>
          </a:xfrm>
          <a:prstGeom prst="leftBrac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 rot="10800000">
            <a:off x="8166100" y="2406650"/>
            <a:ext cx="124460" cy="2157095"/>
          </a:xfrm>
          <a:prstGeom prst="leftBrac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8580" y="2113915"/>
            <a:ext cx="7012940" cy="3412490"/>
          </a:xfrm>
          <a:prstGeom prst="rect">
            <a:avLst/>
          </a:prstGeom>
          <a:solidFill>
            <a:srgbClr val="FBF4EA">
              <a:alpha val="95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惠崇春江晚景</a:t>
            </a: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这首诗成功地写出了早春时节的</a:t>
            </a: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_________</a:t>
            </a: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，作者以其细致、敏锐的感受，捕捉住季节转换时的景物特征，抒发对早春的</a:t>
            </a: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___________</a:t>
            </a:r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之情。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49740" y="1627505"/>
            <a:ext cx="2037715" cy="4706620"/>
          </a:xfrm>
          <a:prstGeom prst="rect">
            <a:avLst/>
          </a:prstGeom>
          <a:solidFill>
            <a:srgbClr val="FBF4EA"/>
          </a:solidFill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9005570" y="63627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主旨概括</a:t>
            </a:r>
            <a:endParaRPr lang="zh-CN" altLang="en-US" sz="4600" dirty="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8870" y="2837811"/>
            <a:ext cx="2286016" cy="64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春江景色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3391" y="4786631"/>
            <a:ext cx="2780809" cy="64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喜悦和礼赞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005570" y="636270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课堂训练</a:t>
            </a:r>
            <a:endParaRPr lang="zh-CN" altLang="en-US" sz="460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98370" y="3468370"/>
            <a:ext cx="72224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芦（    ）    豚（    ）</a:t>
            </a:r>
            <a:endParaRPr lang="zh-CN" altLang="en-US" sz="48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/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 庐（    ）    逐（    ）
</a:t>
            </a:r>
            <a:endParaRPr lang="zh-CN" altLang="en-US" sz="48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5205" y="3549015"/>
            <a:ext cx="122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芦笋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2405" y="4959350"/>
            <a:ext cx="122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追逐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5205" y="4980940"/>
            <a:ext cx="122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庐山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3195" y="3549015"/>
            <a:ext cx="122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海豚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267710" y="3161665"/>
            <a:ext cx="6163310" cy="1199515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再</a:t>
            </a:r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  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见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 t="-3075"/>
          <a:stretch>
            <a:fillRect/>
          </a:stretch>
        </p:blipFill>
        <p:spPr>
          <a:xfrm>
            <a:off x="1905" y="2602230"/>
            <a:ext cx="2938145" cy="4465320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988800" y="10325100"/>
            <a:ext cx="3048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969375" y="679450"/>
            <a:ext cx="755015" cy="559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000" b="1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惠崇春江晚景</a:t>
            </a:r>
            <a:endParaRPr lang="zh-CN" altLang="en-US" sz="4400" b="1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3020"/>
              </a:lnSpc>
            </a:pPr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endParaRPr lang="zh-CN" altLang="en-US" sz="36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2560"/>
              </a:lnSpc>
            </a:pP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宋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2560"/>
              </a:lnSpc>
            </a:pPr>
            <a:endParaRPr lang="zh-CN" altLang="en-US" sz="28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3000"/>
              </a:lnSpc>
            </a:pP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苏轼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7920" y="1046480"/>
            <a:ext cx="4707255" cy="4765040"/>
          </a:xfrm>
          <a:prstGeom prst="rect">
            <a:avLst/>
          </a:prstGeom>
          <a:solidFill>
            <a:srgbClr val="FBF4EA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2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竹外桃花三两枝，</a:t>
            </a:r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r>
              <a:rPr lang="zh-CN" altLang="en-US" sz="42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春江水暖鸭先知。</a:t>
            </a:r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r>
              <a:rPr lang="zh-CN" altLang="en-US" sz="42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蒌蒿满地芦芽短，</a:t>
            </a:r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r>
              <a:rPr lang="zh-CN" altLang="en-US" sz="42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正是河豚欲上时。</a:t>
            </a:r>
            <a:endParaRPr lang="zh-CN" altLang="en-US" sz="42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7515860" y="836930"/>
            <a:ext cx="2235200" cy="797560"/>
          </a:xfrm>
          <a:prstGeom prst="rect">
            <a:avLst/>
          </a:prstGeom>
          <a:solidFill>
            <a:srgbClr val="FB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我会认</a:t>
            </a:r>
            <a:endParaRPr lang="zh-CN" altLang="en-US" sz="4600" b="1"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3898265" y="4272280"/>
            <a:ext cx="26797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崇</a:t>
            </a:r>
            <a:r>
              <a:rPr kumimoji="1" lang="zh-CN" altLang="en-US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尚</a:t>
            </a:r>
            <a:endParaRPr kumimoji="1" lang="zh-CN" altLang="en-US" sz="8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804545" y="4272280"/>
            <a:ext cx="269494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优</a:t>
            </a:r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惠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1867680" y="3412144"/>
            <a:ext cx="144034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000" b="1" err="1"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huì</a:t>
            </a:r>
            <a:endParaRPr lang="zh-CN" altLang="en-US" sz="5000" b="1">
              <a:latin typeface="黑体" panose="02010609060101010101" charset="-122"/>
              <a:ea typeface="黑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704590" y="3411855"/>
            <a:ext cx="202819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000" b="1" err="1"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chóng</a:t>
            </a:r>
            <a:endParaRPr lang="zh-CN" altLang="en-US" sz="5000" b="1">
              <a:latin typeface="黑体" panose="02010609060101010101" charset="-122"/>
              <a:ea typeface="黑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3910" y="4330700"/>
            <a:ext cx="1049020" cy="1136015"/>
          </a:xfrm>
          <a:prstGeom prst="rect">
            <a:avLst/>
          </a:prstGeom>
          <a:gradFill flip="none" rotWithShape="0">
            <a:gsLst>
              <a:gs pos="100000">
                <a:srgbClr val="FBF4EA"/>
              </a:gs>
              <a:gs pos="0">
                <a:srgbClr val="CB954D"/>
              </a:gs>
            </a:gsLst>
            <a:path path="rect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865">
              <a:solidFill>
                <a:srgbClr val="FF0000"/>
              </a:solidFill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7067550" y="4272280"/>
            <a:ext cx="27705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>
                <a:latin typeface="楷体" panose="02010609060101010101" charset="-122"/>
                <a:ea typeface="楷体" panose="02010609060101010101" charset="-122"/>
              </a:rPr>
              <a:t>海</a:t>
            </a:r>
            <a:r>
              <a:rPr kumimoji="1"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豚</a:t>
            </a:r>
            <a:endParaRPr kumimoji="1"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7956894" y="3441067"/>
            <a:ext cx="144034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000" b="1" err="1"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tún</a:t>
            </a:r>
            <a:endParaRPr lang="zh-CN" altLang="en-US" sz="5000" b="1">
              <a:latin typeface="黑体" panose="02010609060101010101" charset="-122"/>
              <a:ea typeface="黑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6280" y="4330700"/>
            <a:ext cx="1049020" cy="1136015"/>
          </a:xfrm>
          <a:prstGeom prst="rect">
            <a:avLst/>
          </a:prstGeom>
          <a:gradFill flip="none" rotWithShape="0">
            <a:gsLst>
              <a:gs pos="100000">
                <a:srgbClr val="FBF4EA"/>
              </a:gs>
              <a:gs pos="0">
                <a:srgbClr val="CB954D"/>
              </a:gs>
            </a:gsLst>
            <a:path path="rect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865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7455" y="4272280"/>
            <a:ext cx="1049020" cy="1136015"/>
          </a:xfrm>
          <a:prstGeom prst="rect">
            <a:avLst/>
          </a:prstGeom>
          <a:gradFill flip="none" rotWithShape="0">
            <a:gsLst>
              <a:gs pos="100000">
                <a:srgbClr val="FBF4EA"/>
              </a:gs>
              <a:gs pos="0">
                <a:srgbClr val="CB954D"/>
              </a:gs>
            </a:gsLst>
            <a:path path="rect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865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3" grpId="0"/>
      <p:bldP spid="33" grpId="1"/>
      <p:bldP spid="34" grpId="0" animBg="1"/>
      <p:bldP spid="32" grpId="0"/>
      <p:bldP spid="32" grpId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7515860" y="836930"/>
            <a:ext cx="2235200" cy="797560"/>
          </a:xfrm>
          <a:prstGeom prst="rect">
            <a:avLst/>
          </a:prstGeom>
          <a:solidFill>
            <a:srgbClr val="FB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我会写</a:t>
            </a:r>
            <a:endParaRPr lang="zh-CN" altLang="en-US" sz="4600" b="1"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6249670" y="4000500"/>
            <a:ext cx="1303655" cy="1182370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5" name="文本框 64"/>
          <p:cNvSpPr txBox="1"/>
          <p:nvPr/>
        </p:nvSpPr>
        <p:spPr>
          <a:xfrm>
            <a:off x="6388735" y="4116070"/>
            <a:ext cx="815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惠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6" name="组合 7"/>
          <p:cNvGrpSpPr/>
          <p:nvPr/>
        </p:nvGrpSpPr>
        <p:grpSpPr>
          <a:xfrm>
            <a:off x="7993380" y="4014470"/>
            <a:ext cx="1325880" cy="1190625"/>
            <a:chOff x="2437" y="2032"/>
            <a:chExt cx="1244" cy="1264"/>
          </a:xfrm>
        </p:grpSpPr>
        <p:sp>
          <p:nvSpPr>
            <p:cNvPr id="6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0" name="文本框 64"/>
          <p:cNvSpPr txBox="1"/>
          <p:nvPr/>
        </p:nvSpPr>
        <p:spPr>
          <a:xfrm>
            <a:off x="8094345" y="4100830"/>
            <a:ext cx="815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崇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6" name="文本框 64"/>
          <p:cNvSpPr txBox="1"/>
          <p:nvPr/>
        </p:nvSpPr>
        <p:spPr>
          <a:xfrm>
            <a:off x="765810" y="4124960"/>
            <a:ext cx="815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 eaLnBrk="1" hangingPunct="1">
              <a:buClrTx/>
              <a:buSzTx/>
              <a:buFontTx/>
            </a:pPr>
            <a:r>
              <a:rPr lang="zh-CN" altLang="en-US" sz="7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芦</a:t>
            </a:r>
            <a:endParaRPr lang="zh-CN" altLang="en-US" sz="7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4" name="文本框 64"/>
          <p:cNvSpPr txBox="1"/>
          <p:nvPr/>
        </p:nvSpPr>
        <p:spPr>
          <a:xfrm>
            <a:off x="2566035" y="4037330"/>
            <a:ext cx="815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芽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9" name="文本框 64"/>
          <p:cNvSpPr txBox="1"/>
          <p:nvPr/>
        </p:nvSpPr>
        <p:spPr>
          <a:xfrm>
            <a:off x="4527550" y="4053205"/>
            <a:ext cx="8153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/>
            <a:r>
              <a:rPr lang="zh-CN" altLang="en-US" sz="7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短</a:t>
            </a:r>
            <a:endParaRPr lang="zh-CN" altLang="en-US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4390390" y="4003675"/>
            <a:ext cx="1303655" cy="1182370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" name="组合 7"/>
          <p:cNvGrpSpPr/>
          <p:nvPr/>
        </p:nvGrpSpPr>
        <p:grpSpPr>
          <a:xfrm>
            <a:off x="2492375" y="3997960"/>
            <a:ext cx="1303655" cy="118237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652145" y="3996055"/>
            <a:ext cx="1303655" cy="118237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  <p:custDataLst>
      <p:tags r:id="rId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1557015" y="4284723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" name="TextBox 23"/>
          <p:cNvSpPr txBox="1"/>
          <p:nvPr/>
        </p:nvSpPr>
        <p:spPr>
          <a:xfrm>
            <a:off x="1607462" y="4153110"/>
            <a:ext cx="1894023" cy="2225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崇</a:t>
            </a:r>
            <a:endParaRPr lang="zh-CN" altLang="en-US" sz="13865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1476140" y="3239757"/>
            <a:ext cx="2838216" cy="11169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5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ch</a:t>
            </a:r>
            <a:r>
              <a:rPr lang="en-US" altLang="zh-CN" sz="6665" err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汉语拼音" panose="02010600030101010101" pitchFamily="34" charset="0"/>
              </a:rPr>
              <a:t>óng</a:t>
            </a:r>
            <a:endParaRPr lang="zh-CN" altLang="en-US" sz="6665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41" name="线形标注 2 40"/>
          <p:cNvSpPr/>
          <p:nvPr/>
        </p:nvSpPr>
        <p:spPr>
          <a:xfrm>
            <a:off x="4725882" y="3086735"/>
            <a:ext cx="4410287" cy="719667"/>
          </a:xfrm>
          <a:prstGeom prst="borderCallout2">
            <a:avLst>
              <a:gd name="adj1" fmla="val 18639"/>
              <a:gd name="adj2" fmla="val 88"/>
              <a:gd name="adj3" fmla="val 18750"/>
              <a:gd name="adj4" fmla="val -16667"/>
              <a:gd name="adj5" fmla="val 87882"/>
              <a:gd name="adj6" fmla="val -23708"/>
            </a:avLst>
          </a:prstGeom>
          <a:no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不要读成“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cóng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64930" y="5386505"/>
            <a:ext cx="2667019" cy="6223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崇山峻岭</a:t>
            </a:r>
            <a:endParaRPr lang="zh-CN" altLang="en-US" sz="4265" b="1"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1410" y="6059805"/>
            <a:ext cx="3549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高大徒峻的山岭</a:t>
            </a:r>
            <a:endParaRPr lang="zh-CN" altLang="en-US" sz="360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7515860" y="836930"/>
            <a:ext cx="2235200" cy="797560"/>
          </a:xfrm>
          <a:prstGeom prst="rect">
            <a:avLst/>
          </a:prstGeom>
          <a:solidFill>
            <a:srgbClr val="FB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4" rIns="91430" bIns="4571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颜真卿楷书" panose="02010600010101010101" charset="-122"/>
                <a:ea typeface="颜真卿楷书" panose="02010600010101010101" charset="-122"/>
              </a:rPr>
              <a:t>易读错</a:t>
            </a:r>
            <a:endParaRPr lang="zh-CN" altLang="en-US" sz="4600" b="1"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颜真卿楷书" panose="02010600010101010101" charset="-122"/>
              <a:ea typeface="颜真卿楷书" panose="0201060001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 animBg="1"/>
      <p:bldP spid="4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26785" y="1189990"/>
            <a:ext cx="4072890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60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cs typeface="楷体_GB2312" panose="02010609030101010101" charset="-122"/>
                <a:sym typeface="+mn-ea"/>
              </a:rPr>
              <a:t>惠崇春江晚景</a:t>
            </a:r>
            <a:endParaRPr lang="en-US" altLang="zh-CN" sz="46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宋</a:t>
            </a:r>
            <a:r>
              <a:rPr lang="en-US" altLang="zh-CN" sz="32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苏轼</a:t>
            </a:r>
            <a:endParaRPr lang="en-US" altLang="zh-CN" sz="32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竹外桃花三两枝，</a:t>
            </a:r>
            <a:endParaRPr lang="en-US" altLang="zh-CN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春江水暖鸭先知。</a:t>
            </a:r>
            <a:endParaRPr lang="en-US" altLang="zh-CN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蒌蒿满地芦芽短，</a:t>
            </a:r>
            <a:endParaRPr lang="en-US" altLang="zh-CN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正是河豚欲上时。</a:t>
            </a:r>
            <a:endParaRPr lang="zh-CN" altLang="en-US" sz="40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35790" y="2520092"/>
            <a:ext cx="2061926" cy="3053938"/>
            <a:chOff x="10775" y="3524"/>
            <a:chExt cx="3247" cy="4809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12525" y="3540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文本框 8"/>
            <p:cNvSpPr txBox="1">
              <a:spLocks noChangeArrowheads="1"/>
            </p:cNvSpPr>
            <p:nvPr/>
          </p:nvSpPr>
          <p:spPr bwMode="auto">
            <a:xfrm>
              <a:off x="12397" y="4756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文本框 9"/>
            <p:cNvSpPr txBox="1">
              <a:spLocks noChangeArrowheads="1"/>
            </p:cNvSpPr>
            <p:nvPr/>
          </p:nvSpPr>
          <p:spPr bwMode="auto">
            <a:xfrm>
              <a:off x="12432" y="6051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文本框 11"/>
            <p:cNvSpPr txBox="1">
              <a:spLocks noChangeArrowheads="1"/>
            </p:cNvSpPr>
            <p:nvPr/>
          </p:nvSpPr>
          <p:spPr bwMode="auto">
            <a:xfrm>
              <a:off x="12389" y="7220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10775" y="3524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文本框 6"/>
            <p:cNvSpPr txBox="1">
              <a:spLocks noChangeArrowheads="1"/>
            </p:cNvSpPr>
            <p:nvPr/>
          </p:nvSpPr>
          <p:spPr bwMode="auto">
            <a:xfrm>
              <a:off x="10832" y="4794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10848" y="6063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文本框 6"/>
            <p:cNvSpPr txBox="1">
              <a:spLocks noChangeArrowheads="1"/>
            </p:cNvSpPr>
            <p:nvPr/>
          </p:nvSpPr>
          <p:spPr bwMode="auto">
            <a:xfrm>
              <a:off x="10786" y="7216"/>
              <a:ext cx="1497" cy="1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 eaLnBrk="1" hangingPunct="1"/>
              <a:r>
                <a:rPr lang="zh-CN" altLang="en-US" sz="4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／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72665" y="661035"/>
            <a:ext cx="3144520" cy="5700395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3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>
            <a:alphaModFix amt="9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140460" y="472440"/>
            <a:ext cx="10012680" cy="6123940"/>
          </a:xfrm>
          <a:solidFill>
            <a:srgbClr val="FBF4EA">
              <a:alpha val="97000"/>
            </a:srgbClr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zh-CN" altLang="en-US" sz="18400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</a:rPr>
              <a:t>作者简介</a:t>
            </a:r>
            <a:endParaRPr lang="zh-CN" altLang="en-US" sz="18400" dirty="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</a:endParaRPr>
          </a:p>
          <a:p>
            <a:pPr lvl="0" algn="dist" eaLnBrk="0" fontAlgn="base" hangingPunct="0">
              <a:spcBef>
                <a:spcPts val="1200"/>
              </a:spcBef>
            </a:pPr>
            <a:r>
              <a:rPr lang="zh-CN" altLang="en-US" sz="10400" dirty="0" smtClean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苏轼</a:t>
            </a:r>
            <a:r>
              <a:rPr lang="zh-CN" altLang="zh-CN" sz="10400" b="1" dirty="0" smtClean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zh-CN" sz="10400" b="1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                                             </a:t>
            </a:r>
            <a:endParaRPr lang="zh-CN" altLang="zh-CN" sz="10400" b="1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104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字子瞻，号东坡居士，北宋著名的文学家、书画家，唐宋八大家之一。</a:t>
            </a:r>
            <a:endParaRPr lang="en-US" altLang="zh-CN" sz="104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104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他学识渊博，多才多艺，在书法绘画、诗词、散文等各方面有很高的造诣。</a:t>
            </a:r>
            <a:endParaRPr lang="en-US" altLang="zh-CN" sz="104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104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他的书法与蔡襄、黄庭坚、米芾合称“宋四家” ；散文与欧阳修齐名，诗歌与黄庭坚齐名。他与南宋辛弃疾合称“苏辛” 。</a:t>
            </a:r>
            <a:endParaRPr lang="zh-CN" altLang="en-US" sz="104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endParaRPr lang="zh-CN" altLang="zh-CN" sz="10400" b="1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 cstate="email">
            <a:clrChange>
              <a:clrFrom>
                <a:srgbClr val="CE9A46">
                  <a:alpha val="100000"/>
                </a:srgbClr>
              </a:clrFrom>
              <a:clrTo>
                <a:srgbClr val="CE9A4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7720" y="472440"/>
            <a:ext cx="1455420" cy="1972945"/>
          </a:xfrm>
          <a:prstGeom prst="rect">
            <a:avLst/>
          </a:prstGeom>
          <a:solidFill>
            <a:srgbClr val="FBF4EA"/>
          </a:solidFill>
          <a:ln w="9525">
            <a:noFill/>
          </a:ln>
          <a:effectLst>
            <a:softEdge rad="25400"/>
          </a:effectLst>
        </p:spPr>
      </p:pic>
    </p:spTree>
    <p:custDataLst>
      <p:tags r:id="rId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405380" y="3785957"/>
            <a:ext cx="7589722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800"/>
              </a:spcAft>
            </a:pP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大声朗读，读准字音，读通诗句，</a:t>
            </a: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划分好节奏。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5220" y="5055886"/>
            <a:ext cx="7377796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zh-CN" altLang="en-US" sz="280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同桌互相正音。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52845" y="3445413"/>
            <a:ext cx="847816" cy="1229656"/>
            <a:chOff x="2905706" y="2391215"/>
            <a:chExt cx="847816" cy="122965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905706" y="2391215"/>
              <a:ext cx="847816" cy="122965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057745" y="2701665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壹</a:t>
              </a:r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7655" y="4853940"/>
            <a:ext cx="847090" cy="1229360"/>
            <a:chOff x="3143" y="5666"/>
            <a:chExt cx="1334" cy="19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143" y="5666"/>
              <a:ext cx="1335" cy="1936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383" y="6244"/>
              <a:ext cx="856" cy="82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chemeClr val="bg1">
                      <a:lumMod val="9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贰</a:t>
              </a:r>
              <a:endParaRPr lang="zh-CN" altLang="en-US" sz="2800">
                <a:solidFill>
                  <a:schemeClr val="bg1">
                    <a:lumMod val="9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313420" y="1076960"/>
            <a:ext cx="26568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zh-CN" altLang="en-US" sz="460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初读要求</a:t>
            </a:r>
            <a:endParaRPr lang="zh-CN" altLang="en-US" sz="4600"/>
          </a:p>
        </p:txBody>
      </p:sp>
    </p:spTree>
    <p:custDataLst>
      <p:tags r:id="rId3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42985" y="1073785"/>
            <a:ext cx="258000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dirty="0">
                <a:solidFill>
                  <a:schemeClr val="accent6">
                    <a:lumMod val="50000"/>
                  </a:schemeClr>
                </a:solidFill>
                <a:latin typeface="颜真卿楷书" panose="02010600010101010101" charset="-122"/>
                <a:ea typeface="颜真卿楷书" panose="02010600010101010101" charset="-122"/>
                <a:sym typeface="+mn-ea"/>
              </a:rPr>
              <a:t>解诗意</a:t>
            </a:r>
            <a:endParaRPr lang="zh-CN" altLang="en-US" sz="4600" dirty="0">
              <a:solidFill>
                <a:schemeClr val="accent6">
                  <a:lumMod val="50000"/>
                </a:schemeClr>
              </a:solidFill>
              <a:latin typeface="颜真卿楷书" panose="02010600010101010101" charset="-122"/>
              <a:ea typeface="颜真卿楷书" panose="0201060001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230" y="3267710"/>
            <a:ext cx="38182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竹外桃花三两枝，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algn="ctr" fontAlgn="auto">
              <a:lnSpc>
                <a:spcPts val="6000"/>
              </a:lnSpc>
            </a:pPr>
            <a:endParaRPr lang="en-US" altLang="zh-CN" sz="4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ts val="6000"/>
              </a:lnSpc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春江水暖鸭先知。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5412740" y="3502025"/>
            <a:ext cx="44697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竹林外两三枝桃花初放。</a:t>
            </a:r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3000" dirty="0">
                <a:solidFill>
                  <a:schemeClr val="accent6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鸭子在水中游戏，它们最先察觉了初春江水的回暖。</a:t>
            </a:r>
            <a:endParaRPr lang="zh-CN" altLang="en-US" sz="3000" dirty="0">
              <a:solidFill>
                <a:schemeClr val="accent6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UNIT_PLACING_PICTURE_USER_VIEWPORT" val="{&quot;height&quot;:6639,&quot;width&quot;:1047}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d310414-40a5-4117-ab3b-9a90d9360d3e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</Words>
  <Application>WPS 演示</Application>
  <PresentationFormat>自定义</PresentationFormat>
  <Paragraphs>169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华文新魏</vt:lpstr>
      <vt:lpstr>楷体_GB2312</vt:lpstr>
      <vt:lpstr>微软雅黑</vt:lpstr>
      <vt:lpstr>颜真卿楷书</vt:lpstr>
      <vt:lpstr>楷体</vt:lpstr>
      <vt:lpstr>Calibri</vt:lpstr>
      <vt:lpstr>黑体</vt:lpstr>
      <vt:lpstr>汉语拼音</vt:lpstr>
      <vt:lpstr>华文楷体</vt:lpstr>
      <vt:lpstr>Verdana</vt:lpstr>
      <vt:lpstr>新宋体</vt:lpstr>
      <vt:lpstr>华文隶书</vt:lpstr>
      <vt:lpstr>Arial</vt:lpstr>
      <vt:lpstr>Arial Unicode MS</vt:lpstr>
      <vt:lpstr>第一PPT模板网-WWW.1PPT.COM</vt:lpstr>
      <vt:lpstr>惠崇春江晚景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见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2022-07-22T09:44:00Z</cp:lastPrinted>
  <dcterms:created xsi:type="dcterms:W3CDTF">2022-07-22T09:44:00Z</dcterms:created>
  <dcterms:modified xsi:type="dcterms:W3CDTF">2023-01-16T01:53:29Z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7BCEE51BEBCF4AF697AD90A0E4963877</vt:lpwstr>
  </property>
  <property fmtid="{D5CDD505-2E9C-101B-9397-08002B2CF9AE}" pid="3" name="KSOProductBuildVer">
    <vt:lpwstr>2052-11.1.0.13703</vt:lpwstr>
  </property>
</Properties>
</file>