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3"/>
    <p:sldId id="518" r:id="rId4"/>
    <p:sldId id="370" r:id="rId5"/>
    <p:sldId id="794" r:id="rId6"/>
    <p:sldId id="519" r:id="rId7"/>
    <p:sldId id="701" r:id="rId8"/>
    <p:sldId id="724" r:id="rId10"/>
    <p:sldId id="726" r:id="rId11"/>
    <p:sldId id="578" r:id="rId12"/>
    <p:sldId id="749" r:id="rId13"/>
    <p:sldId id="750" r:id="rId14"/>
    <p:sldId id="753" r:id="rId15"/>
    <p:sldId id="755" r:id="rId16"/>
    <p:sldId id="754" r:id="rId1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2"/>
    </p:embeddedFont>
    <p:embeddedFont>
      <p:font typeface="Calibri" panose="020F050202020403020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文鼎CS魏碑" panose="020B0604020202020204" charset="0"/>
      <p:regular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GB Pinyinok-D" panose="02010601030101010101" charset="-122"/>
      <p:regular r:id="rId34"/>
    </p:embeddedFont>
    <p:embeddedFont>
      <p:font typeface="楷体_GB2312" panose="02010609030101010101" pitchFamily="49" charset="-122"/>
      <p:regular r:id="rId35"/>
    </p:embeddedFont>
  </p:embeddedFontLst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E98B3"/>
    <a:srgbClr val="D04350"/>
    <a:srgbClr val="95319F"/>
    <a:srgbClr val="FD7A8A"/>
    <a:srgbClr val="FB9E44"/>
    <a:srgbClr val="DF8021"/>
    <a:srgbClr val="3F6BAD"/>
    <a:srgbClr val="BEC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60" autoAdjust="0"/>
  </p:normalViewPr>
  <p:slideViewPr>
    <p:cSldViewPr snapToGrid="0">
      <p:cViewPr>
        <p:scale>
          <a:sx n="130" d="100"/>
          <a:sy n="130" d="100"/>
        </p:scale>
        <p:origin x="-1380" y="-486"/>
      </p:cViewPr>
      <p:guideLst>
        <p:guide orient="horz" pos="4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47" d="100"/>
        <a:sy n="47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45.xml"/><Relationship Id="rId35" Type="http://schemas.openxmlformats.org/officeDocument/2006/relationships/font" Target="fonts/font14.fntdata"/><Relationship Id="rId34" Type="http://schemas.openxmlformats.org/officeDocument/2006/relationships/font" Target="fonts/font13.fntdata"/><Relationship Id="rId33" Type="http://schemas.openxmlformats.org/officeDocument/2006/relationships/font" Target="fonts/font12.fntdata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48EB80B0-FCED-4F4A-AEB0-3EB1BB6DEC7F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797F1269-9085-4E06-88F6-C27778357C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67500" tIns="35100" rIns="67500" bIns="351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7284264-868B-4C6A-980A-ABE99625E0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FDDC12-1E1A-4A4A-94B6-8BD0D87EFC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lIns="67500" tIns="35100" rIns="67500" bIns="351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908A429-B425-4BC5-BB04-DBE45EA8AA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FC5FFB2-4802-4AF0-A92E-0C67353150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7C6BE6D-2DCD-44F3-8F51-472ACE670A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C4E57DE-DE02-49D0-A47D-3E4EC79A26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D8E18A6-EF75-413B-A4F6-9360D328AD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FC3FD76-6793-4759-9373-CC1CA43692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F867D1E-489D-4B94-887D-227079EA12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E0E1FA2-4F51-4337-8024-60F1C1B807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7459AD-F15D-449A-8BDC-847EC3A41F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67500" tIns="35100" rIns="67500" bIns="351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00FE03E-8F2D-4FBE-BFB2-CBE2BD2A0B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3C3810-3B97-43CF-B00F-0256A9AE36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619768A-3082-4C66-9554-3202AFB69B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C09FB0B-82E2-4A3C-A10B-3BD9883A23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C4E8DBE-6BFF-4E55-B7A9-30A69B6F45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421B344-378D-4D6A-B785-A87A762AC5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0B62585-7239-4B99-93F6-A1D7AE27C2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D58C6C6-7BB0-4512-941A-7D5A9F61FA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7834583-12AE-43EB-B7C8-A2A9E5FB29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F1CD8A7-3D90-4660-8B9A-97ED4CED30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047DA81-AC1C-407B-9B64-FF45FD523B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67500" tIns="35100" rIns="67500" bIns="351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4DA8DBD-D47F-4E9C-9145-418E86E533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C660CF9-12C6-41B6-8179-8EEECC213F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ABFA7A8-8C7D-40BC-8F8F-5B40C45418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2D538F2-ECE6-4C26-9BC8-4D542A64DC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7AEE1B-5120-48D4-A4F1-437C215F0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256AB67-4FC0-42B8-AD9F-51156589EE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A1A4F67-B3CD-494B-81D6-7FF9D386B0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4A36653-B838-48B7-832C-645D8E326F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8CB36DB-ADA4-426E-87A1-3F04EA3111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241883-ABA4-4562-B7AE-A5DAAF753C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1AEBD1E-177B-4448-A8A5-3C3D9EDB5D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67500" tIns="35100" rIns="67500" bIns="351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E8BFED8-43A7-44B6-A6CD-2347C5D99C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A041408-48E7-4FF0-8922-85BC4D481A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E16E2C8-6AD5-4F71-9507-9D9B047BA7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033F12D-F130-4912-B6FE-FA00917ABC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19E0BE7-258D-41A1-9394-316DBE6994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0DD21A1-6FA2-4AC8-9E28-02E3053215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7D9CE3E-30D2-4F4A-A4B8-573ECAC1F8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83202D3-88A3-4C0D-B72E-E90CAF77AD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67500" tIns="35100" rIns="67500" bIns="351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76200" tIns="28575" rIns="57150" bIns="28575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lIns="76200" tIns="0" rIns="61913" bIns="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lIns="76200" tIns="28575" rIns="57150" bIns="28575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lIns="76200" tIns="0" rIns="61913" bIns="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37F0FB8-776E-4F24-8B27-D8EE0DB8E9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67500" tIns="35100" rIns="67500" bIns="351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D44D0B-4380-4F2E-8C4D-CCAC765F26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A9731DF-E1D0-4816-8542-E5723BE363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8A42A6-5B1D-49A1-A95A-EF15AB24CA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67500" tIns="35100" rIns="67500" bIns="351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35100" rIns="351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2E31BDB-4413-4C74-A4D4-D0041AFD77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3" Type="http://schemas.openxmlformats.org/officeDocument/2006/relationships/theme" Target="../theme/theme1.xml"/><Relationship Id="rId52" Type="http://schemas.openxmlformats.org/officeDocument/2006/relationships/tags" Target="../tags/tag144.xml"/><Relationship Id="rId51" Type="http://schemas.openxmlformats.org/officeDocument/2006/relationships/tags" Target="../tags/tag143.xml"/><Relationship Id="rId50" Type="http://schemas.openxmlformats.org/officeDocument/2006/relationships/tags" Target="../tags/tag142.xml"/><Relationship Id="rId5" Type="http://schemas.openxmlformats.org/officeDocument/2006/relationships/slideLayout" Target="../slideLayouts/slideLayout5.xml"/><Relationship Id="rId49" Type="http://schemas.openxmlformats.org/officeDocument/2006/relationships/tags" Target="../tags/tag141.xml"/><Relationship Id="rId48" Type="http://schemas.openxmlformats.org/officeDocument/2006/relationships/tags" Target="../tags/tag140.xml"/><Relationship Id="rId47" Type="http://schemas.openxmlformats.org/officeDocument/2006/relationships/tags" Target="../tags/tag139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7"/>
            </p:custDataLst>
          </p:nvPr>
        </p:nvSpPr>
        <p:spPr bwMode="auto">
          <a:xfrm>
            <a:off x="456010" y="456010"/>
            <a:ext cx="82272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7628" tIns="35243" rIns="67628" bIns="35243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8"/>
            </p:custDataLst>
          </p:nvPr>
        </p:nvSpPr>
        <p:spPr bwMode="auto">
          <a:xfrm>
            <a:off x="456010" y="1117998"/>
            <a:ext cx="8227219" cy="356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7500" tIns="35100" rIns="67500" bIns="351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9"/>
            </p:custDataLst>
          </p:nvPr>
        </p:nvSpPr>
        <p:spPr>
          <a:xfrm>
            <a:off x="459581" y="4736307"/>
            <a:ext cx="2024063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8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0"/>
            </p:custDataLst>
          </p:nvPr>
        </p:nvSpPr>
        <p:spPr>
          <a:xfrm>
            <a:off x="3087291" y="4736307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80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1"/>
            </p:custDataLst>
          </p:nvPr>
        </p:nvSpPr>
        <p:spPr>
          <a:xfrm>
            <a:off x="6657975" y="4736307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800">
                <a:solidFill>
                  <a:srgbClr val="898989"/>
                </a:solidFill>
              </a:defRPr>
            </a:lvl1pPr>
          </a:lstStyle>
          <a:p>
            <a:fld id="{09F00B3C-8886-4BB9-9E01-1D04BA7BB47D}" type="slidenum">
              <a:rPr lang="zh-CN" altLang="en-US"/>
            </a:fld>
            <a:endParaRPr lang="zh-CN" altLang="en-US"/>
          </a:p>
        </p:txBody>
      </p:sp>
    </p:spTree>
    <p:custDataLst>
      <p:tags r:id="rId5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l" rtl="0" fontAlgn="base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fontAlgn="base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fontAlgn="base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fontAlgn="base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  <a:tab pos="1207135" algn="l"/>
          <a:tab pos="1207135" algn="l"/>
          <a:tab pos="1207135" algn="l"/>
        </a:tabLst>
        <a:defRPr sz="11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fontAlgn="base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  <a:tab pos="1207135" algn="l"/>
          <a:tab pos="1207135" algn="l"/>
          <a:tab pos="1207135" algn="l"/>
        </a:tabLst>
        <a:defRPr sz="11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3" descr="火烧云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2381" y="0"/>
            <a:ext cx="914638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834628" y="1329928"/>
            <a:ext cx="7472363" cy="1003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文鼎CS魏碑" panose="020B0604020202020204" charset="0"/>
              </a:rPr>
              <a:t>24 </a:t>
            </a:r>
            <a:r>
              <a:rPr lang="zh-CN" altLang="en-US" sz="6600" b="1" dirty="0">
                <a:solidFill>
                  <a:schemeClr val="bg1"/>
                </a:solidFill>
                <a:latin typeface="文鼎CS魏碑" panose="020B0604020202020204" charset="0"/>
              </a:rPr>
              <a:t>火烧云</a:t>
            </a:r>
            <a:endParaRPr lang="zh-CN" altLang="en-US" sz="6600" b="1" dirty="0">
              <a:solidFill>
                <a:schemeClr val="bg1"/>
              </a:solidFill>
              <a:latin typeface="文鼎CS魏碑" panose="020B0604020202020204" charset="0"/>
            </a:endParaRPr>
          </a:p>
        </p:txBody>
      </p:sp>
      <p:sp>
        <p:nvSpPr>
          <p:cNvPr id="5" name="上箭头标注 4"/>
          <p:cNvSpPr/>
          <p:nvPr/>
        </p:nvSpPr>
        <p:spPr>
          <a:xfrm>
            <a:off x="2562225" y="1683544"/>
            <a:ext cx="4020741" cy="1314450"/>
          </a:xfrm>
          <a:prstGeom prst="upArrow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日出或日落时出现在天边的红霞。</a:t>
            </a:r>
            <a:endParaRPr lang="zh-CN" altLang="en-US" sz="2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 rot="10800000" flipH="1" flipV="1">
            <a:off x="-221456" y="2312194"/>
            <a:ext cx="7614047" cy="57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dist">
              <a:defRPr/>
            </a:pPr>
            <a:endParaRPr lang="zh-CN" altLang="en-US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: 圆角 18"/>
          <p:cNvSpPr/>
          <p:nvPr/>
        </p:nvSpPr>
        <p:spPr>
          <a:xfrm rot="10800000" flipH="1">
            <a:off x="1529953" y="2780110"/>
            <a:ext cx="7614047" cy="571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dist">
              <a:defRPr/>
            </a:pPr>
            <a:endParaRPr lang="zh-CN" altLang="en-US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8" name="文本框 2"/>
          <p:cNvSpPr txBox="1">
            <a:spLocks noChangeArrowheads="1"/>
          </p:cNvSpPr>
          <p:nvPr/>
        </p:nvSpPr>
        <p:spPr bwMode="auto">
          <a:xfrm>
            <a:off x="278606" y="259557"/>
            <a:ext cx="3625454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三年级语文下册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19" grpId="0" animBg="1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 txBox="1">
            <a:spLocks noChangeArrowheads="1"/>
          </p:cNvSpPr>
          <p:nvPr/>
        </p:nvSpPr>
        <p:spPr bwMode="auto">
          <a:xfrm>
            <a:off x="509588" y="969169"/>
            <a:ext cx="4819650" cy="95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/>
              <a:t>火烧云上来后，地面上的事物发生了哪些变化呢？</a:t>
            </a:r>
            <a:endParaRPr lang="zh-CN" altLang="en-US" sz="24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9587" y="2107406"/>
            <a:ext cx="7978379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霞光照得小孩子的脸红红的。大白狗变成红的了。红公鸡变成金的了。黑母鸡变成紫檀色的了。喂猪的老头儿在墙根靠着，笑盈盈地看着他的两头小白猪变成小金猪了。他刚想说：“你们也变了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”，旁边走来个乘凉的人对他说：“您老人家必要高寿，您老是金胡子了。”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088856" y="2115741"/>
            <a:ext cx="661988" cy="400050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70385" y="2477691"/>
            <a:ext cx="686990" cy="421481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10013" y="2494360"/>
            <a:ext cx="686991" cy="421481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68654" y="2840832"/>
            <a:ext cx="688181" cy="416719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613548" y="2459832"/>
            <a:ext cx="1321594" cy="2381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554142" y="2882504"/>
            <a:ext cx="1468040" cy="1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179219" y="3943351"/>
            <a:ext cx="1235869" cy="2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文本框 1"/>
          <p:cNvSpPr txBox="1">
            <a:spLocks noChangeArrowheads="1"/>
          </p:cNvSpPr>
          <p:nvPr/>
        </p:nvSpPr>
        <p:spPr bwMode="auto">
          <a:xfrm>
            <a:off x="509587" y="4064794"/>
            <a:ext cx="8262938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绿色的树叶变得金黄；湖面上出现了一道道银光闪闪的绸缎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5479257" y="1035844"/>
            <a:ext cx="2769394" cy="844154"/>
          </a:xfrm>
          <a:prstGeom prst="wedgeRoundRectCallout">
            <a:avLst>
              <a:gd name="adj1" fmla="val -66611"/>
              <a:gd name="adj2" fmla="val 9921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 sz="2100">
                <a:solidFill>
                  <a:srgbClr val="5B9BD5"/>
                </a:solidFill>
                <a:sym typeface="Arial" panose="020B0604020202020204" pitchFamily="34" charset="0"/>
              </a:rPr>
              <a:t>     </a:t>
            </a:r>
            <a:r>
              <a:rPr lang="en-US" altLang="zh-CN" sz="21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1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火烧云还会带来哪些事物的变化？</a:t>
            </a:r>
            <a:endParaRPr lang="zh-CN" altLang="en-US" sz="2100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bldLvl="0" animBg="1"/>
      <p:bldP spid="7" grpId="0" bldLvl="0" animBg="1"/>
      <p:bldP spid="8" grpId="0" bldLvl="0" animBg="1"/>
      <p:bldP spid="9" grpId="0" bldLvl="0" animBg="1"/>
      <p:bldP spid="20486" grpId="0"/>
      <p:bldP spid="20486" grpId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33375" y="883444"/>
            <a:ext cx="852487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晚饭过后，火烧云上来了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霞光照得小孩子的脸红红的。大白狗变成红的了。红公鸡变成金的了。黑母鸡变成紫檀色的了。喂猪的老头儿在墙根靠着，笑盈盈地看着他的两头小白猪变成小金猪了。他刚想说：“你们也变了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”，旁边走来个乘凉的人对他说：“您老人家必要高寿，您老是金胡子了。”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8619" y="4616054"/>
            <a:ext cx="421719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人们看火烧云时很欢乐。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4552950" y="3817144"/>
            <a:ext cx="3826669" cy="1069181"/>
          </a:xfrm>
          <a:prstGeom prst="wedgeRoundRectCallout">
            <a:avLst>
              <a:gd name="adj1" fmla="val -22843"/>
              <a:gd name="adj2" fmla="val -62287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>
                <a:solidFill>
                  <a:srgbClr val="5B9BD5"/>
                </a:solidFill>
                <a:sym typeface="Arial" panose="020B0604020202020204" pitchFamily="34" charset="0"/>
              </a:rPr>
              <a:t>      </a:t>
            </a: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霞光使地上的人和物都发生了变化，烘托出火烧云的“红”和“美”。我们一起美美地读一读！</a:t>
            </a:r>
            <a:endParaRPr lang="zh-CN" altLang="en-US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498872" y="3814762"/>
            <a:ext cx="3642122" cy="844154"/>
          </a:xfrm>
          <a:prstGeom prst="wedgeRoundRectCallout">
            <a:avLst>
              <a:gd name="adj1" fmla="val -18889"/>
              <a:gd name="adj2" fmla="val -66486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 sz="21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1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你感受到文中的人物什么心情？从哪里看出来的？</a:t>
            </a:r>
            <a:endParaRPr lang="zh-CN" altLang="en-US" sz="2100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31857" y="1887141"/>
            <a:ext cx="118205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笑盈盈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2" grpId="1"/>
      <p:bldP spid="3" grpId="0" bldLvl="0" animBg="1"/>
      <p:bldP spid="3" grpId="1" bldLvl="0" animBg="1"/>
      <p:bldP spid="5" grpId="0" bldLvl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6785" y="1378264"/>
            <a:ext cx="3229928" cy="31784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05375" y="2562225"/>
            <a:ext cx="303728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笑盈盈</a:t>
            </a:r>
            <a:endParaRPr lang="zh-CN" altLang="en-US" sz="30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905375" y="3169444"/>
            <a:ext cx="3200400" cy="159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笑哈哈、乐呵呵、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喜滋滋、甜蜜蜜、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……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6109098" y="1816894"/>
            <a:ext cx="2982515" cy="956072"/>
          </a:xfrm>
          <a:prstGeom prst="wedgeRoundRectCallout">
            <a:avLst>
              <a:gd name="adj1" fmla="val -29657"/>
              <a:gd name="adj2" fmla="val 78782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 sz="2400">
                <a:solidFill>
                  <a:srgbClr val="5B9BD5"/>
                </a:solidFill>
                <a:sym typeface="Arial" panose="020B0604020202020204" pitchFamily="34" charset="0"/>
              </a:rPr>
              <a:t>     </a:t>
            </a:r>
            <a:r>
              <a:rPr lang="en-US" altLang="zh-CN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这样的词，你还知道哪些？</a:t>
            </a:r>
            <a:endParaRPr lang="zh-CN" altLang="en-US" sz="2400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>
            <a:spLocks noChangeArrowheads="1"/>
          </p:cNvSpPr>
          <p:nvPr/>
        </p:nvSpPr>
        <p:spPr bwMode="auto">
          <a:xfrm>
            <a:off x="4435078" y="721519"/>
            <a:ext cx="3299222" cy="956072"/>
          </a:xfrm>
          <a:prstGeom prst="wedgeRoundRectCallout">
            <a:avLst>
              <a:gd name="adj1" fmla="val -50500"/>
              <a:gd name="adj2" fmla="val 107495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请你带着笑意再读第1自然段。</a:t>
            </a:r>
            <a:endParaRPr lang="zh-CN" altLang="en-US" sz="2400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3" grpId="0" bldLvl="0" animBg="1"/>
      <p:bldP spid="3" grpId="1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 txBox="1">
            <a:spLocks noChangeArrowheads="1"/>
          </p:cNvSpPr>
          <p:nvPr/>
        </p:nvSpPr>
        <p:spPr bwMode="auto">
          <a:xfrm>
            <a:off x="465535" y="881063"/>
            <a:ext cx="8277225" cy="106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700" dirty="0"/>
              <a:t>作者观察火烧云时，有着怎样的感受？从文中找出一句话来回答？</a:t>
            </a:r>
            <a:endParaRPr lang="zh-CN" altLang="en-US" sz="27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5535" y="2497931"/>
            <a:ext cx="8277225" cy="112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一时恍恍惚惚的，天空里又像这个又像那个，其实什么也不像，什么也看不清了。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44304" y="2474119"/>
            <a:ext cx="1597819" cy="631031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465535" y="3626644"/>
            <a:ext cx="833794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“恍恍惚惚”是指由于事物变化快而看不真切、看不清楚。有这种感受是因为火烧云不停发生着变化，而且变化非常快。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>
            <a:spLocks noChangeArrowheads="1"/>
          </p:cNvSpPr>
          <p:nvPr/>
        </p:nvSpPr>
        <p:spPr bwMode="auto">
          <a:xfrm>
            <a:off x="4412457" y="1539478"/>
            <a:ext cx="3983831" cy="956072"/>
          </a:xfrm>
          <a:prstGeom prst="wedgeRoundRectCallout">
            <a:avLst>
              <a:gd name="adj1" fmla="val -70944"/>
              <a:gd name="adj2" fmla="val 56694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 sz="2400">
                <a:solidFill>
                  <a:srgbClr val="5B9BD5"/>
                </a:solidFill>
                <a:sym typeface="Arial" panose="020B0604020202020204" pitchFamily="34" charset="0"/>
              </a:rPr>
              <a:t>      </a:t>
            </a:r>
            <a:r>
              <a:rPr lang="en-US" altLang="zh-CN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40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这个词是什么意思？作者为什么会有这种感受？</a:t>
            </a:r>
            <a:endParaRPr lang="zh-CN" altLang="en-US" sz="2400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bldLvl="0" animBg="1"/>
      <p:bldP spid="10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gh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3482" y="1428750"/>
            <a:ext cx="15180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1222773" y="1423988"/>
            <a:ext cx="1388269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0400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10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gh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6657" y="1428750"/>
            <a:ext cx="15180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784998" y="1423988"/>
            <a:ext cx="1388269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0400"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lang="zh-CN" altLang="en-US" sz="10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gh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34113" y="1428750"/>
            <a:ext cx="1518047" cy="16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6273404" y="1423988"/>
            <a:ext cx="1388269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0400">
                <a:latin typeface="楷体" panose="02010609060101010101" pitchFamily="49" charset="-122"/>
                <a:ea typeface="楷体" panose="02010609060101010101" pitchFamily="49" charset="-122"/>
              </a:rPr>
              <a:t>镇</a:t>
            </a:r>
            <a:endParaRPr lang="zh-CN" altLang="en-US" sz="10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869156" y="3259931"/>
            <a:ext cx="240030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微软雅黑" panose="020B0503020204020204" pitchFamily="34" charset="-122"/>
              </a:rPr>
              <a:t>结构：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部首：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组词：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秒针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3386138" y="3259931"/>
            <a:ext cx="268605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微软雅黑" panose="020B0503020204020204" pitchFamily="34" charset="-122"/>
              </a:rPr>
              <a:t>结构：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部首：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戈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组词：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威力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6059091" y="3259931"/>
            <a:ext cx="240030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微软雅黑" panose="020B0503020204020204" pitchFamily="34" charset="-122"/>
              </a:rPr>
              <a:t>结构：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部首：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微软雅黑" panose="020B0503020204020204" pitchFamily="34" charset="-122"/>
              </a:rPr>
              <a:t>组词：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镇静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文本框 5"/>
          <p:cNvSpPr txBox="1">
            <a:spLocks noChangeArrowheads="1"/>
          </p:cNvSpPr>
          <p:nvPr/>
        </p:nvSpPr>
        <p:spPr bwMode="auto">
          <a:xfrm>
            <a:off x="516731" y="421482"/>
            <a:ext cx="2320529" cy="51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r>
              <a:rPr lang="zh-CN" altLang="en-US" sz="3000" dirty="0">
                <a:solidFill>
                  <a:srgbClr val="404040"/>
                </a:solidFill>
                <a:sym typeface="Arial" panose="020B0604020202020204" pitchFamily="34" charset="0"/>
              </a:rPr>
              <a:t>书写提示</a:t>
            </a:r>
            <a:endParaRPr lang="zh-CN" altLang="en-US" sz="30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2"/>
          <p:cNvSpPr txBox="1">
            <a:spLocks noChangeArrowheads="1"/>
          </p:cNvSpPr>
          <p:nvPr/>
        </p:nvSpPr>
        <p:spPr bwMode="auto">
          <a:xfrm>
            <a:off x="516731" y="444104"/>
            <a:ext cx="2320529" cy="51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r>
              <a:rPr lang="zh-CN" altLang="en-US" sz="3000" dirty="0">
                <a:solidFill>
                  <a:srgbClr val="404040"/>
                </a:solidFill>
                <a:sym typeface="Arial" panose="020B0604020202020204" pitchFamily="34" charset="0"/>
              </a:rPr>
              <a:t>初读课文</a:t>
            </a:r>
            <a:endParaRPr lang="zh-CN" altLang="en-US" sz="30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04875" y="1290638"/>
            <a:ext cx="7806929" cy="3039666"/>
            <a:chOff x="8606" y="2196"/>
            <a:chExt cx="9191" cy="2625"/>
          </a:xfrm>
        </p:grpSpPr>
        <p:sp>
          <p:nvSpPr>
            <p:cNvPr id="6" name="云形标注 5"/>
            <p:cNvSpPr/>
            <p:nvPr/>
          </p:nvSpPr>
          <p:spPr>
            <a:xfrm>
              <a:off x="8606" y="2196"/>
              <a:ext cx="9191" cy="2625"/>
            </a:xfrm>
            <a:prstGeom prst="cloudCallout">
              <a:avLst/>
            </a:prstGeom>
            <a:noFill/>
            <a:ln>
              <a:solidFill>
                <a:srgbClr val="D04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noProof="1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00" name="文本框 3"/>
            <p:cNvSpPr txBox="1">
              <a:spLocks noChangeArrowheads="1"/>
            </p:cNvSpPr>
            <p:nvPr/>
          </p:nvSpPr>
          <p:spPr bwMode="auto">
            <a:xfrm>
              <a:off x="9578" y="2665"/>
              <a:ext cx="7318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700" dirty="0">
                  <a:solidFill>
                    <a:srgbClr val="5B9BD5"/>
                  </a:solidFill>
                  <a:sym typeface="微软雅黑" panose="020B0503020204020204" pitchFamily="34" charset="-122"/>
                </a:rPr>
                <a:t>       </a:t>
              </a:r>
              <a:r>
                <a:rPr lang="zh-CN" altLang="en-US" sz="27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自由读课文</a:t>
              </a:r>
              <a:r>
                <a:rPr lang="zh-CN" altLang="en-US" sz="2700" dirty="0">
                  <a:solidFill>
                    <a:srgbClr val="5B9BD5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，读准字音，读通句子，</a:t>
              </a:r>
              <a:r>
                <a:rPr lang="zh-CN" altLang="en-US" sz="27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边读边思考：</a:t>
              </a:r>
              <a:r>
                <a:rPr lang="zh-CN" altLang="en-US" sz="2700" dirty="0">
                  <a:solidFill>
                    <a:srgbClr val="5B9BD5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什么是火烧云？文中是怎么描述的？</a:t>
              </a:r>
              <a:endParaRPr lang="zh-CN" altLang="en-US" sz="2700" dirty="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"/>
          <p:cNvSpPr txBox="1">
            <a:spLocks noChangeArrowheads="1"/>
          </p:cNvSpPr>
          <p:nvPr/>
        </p:nvSpPr>
        <p:spPr bwMode="auto">
          <a:xfrm>
            <a:off x="6502004" y="1862138"/>
            <a:ext cx="182999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盈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文本框 45"/>
          <p:cNvSpPr txBox="1">
            <a:spLocks noChangeArrowheads="1"/>
          </p:cNvSpPr>
          <p:nvPr/>
        </p:nvSpPr>
        <p:spPr bwMode="auto">
          <a:xfrm>
            <a:off x="1206104" y="1764507"/>
            <a:ext cx="236220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紫</a:t>
            </a:r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3950494" y="1388269"/>
            <a:ext cx="10477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w</a:t>
            </a:r>
            <a:r>
              <a:rPr lang="en-US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è</a:t>
            </a:r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i</a:t>
            </a:r>
            <a:endParaRPr lang="en-US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6804422" y="1487092"/>
            <a:ext cx="114300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y</a:t>
            </a:r>
            <a:r>
              <a:rPr lang="en-US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微软雅黑" panose="020B0503020204020204" pitchFamily="34" charset="-122"/>
              </a:rPr>
              <a:t>í</a:t>
            </a:r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ng</a:t>
            </a:r>
            <a:endParaRPr lang="en-US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5125" name="文本框 45"/>
          <p:cNvSpPr txBox="1">
            <a:spLocks noChangeArrowheads="1"/>
          </p:cNvSpPr>
          <p:nvPr/>
        </p:nvSpPr>
        <p:spPr bwMode="auto">
          <a:xfrm>
            <a:off x="3946922" y="1806179"/>
            <a:ext cx="13096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猪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6" name="文本框 3"/>
          <p:cNvSpPr txBox="1">
            <a:spLocks noChangeArrowheads="1"/>
          </p:cNvSpPr>
          <p:nvPr/>
        </p:nvSpPr>
        <p:spPr bwMode="auto">
          <a:xfrm>
            <a:off x="3927873" y="2976563"/>
            <a:ext cx="117395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跪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7" name="文本框 3"/>
          <p:cNvSpPr txBox="1">
            <a:spLocks noChangeArrowheads="1"/>
          </p:cNvSpPr>
          <p:nvPr/>
        </p:nvSpPr>
        <p:spPr bwMode="auto">
          <a:xfrm>
            <a:off x="6502004" y="2976563"/>
            <a:ext cx="126801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庙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84723" y="1389460"/>
            <a:ext cx="754856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t</a:t>
            </a:r>
            <a:r>
              <a:rPr lang="en-US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á</a:t>
            </a:r>
            <a:r>
              <a:rPr lang="en-US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n</a:t>
            </a:r>
            <a:endParaRPr lang="en-US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55"/>
          <p:cNvSpPr txBox="1">
            <a:spLocks noChangeArrowheads="1"/>
          </p:cNvSpPr>
          <p:nvPr/>
        </p:nvSpPr>
        <p:spPr bwMode="auto">
          <a:xfrm>
            <a:off x="3950494" y="2530079"/>
            <a:ext cx="109180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gu</a:t>
            </a:r>
            <a:r>
              <a:rPr lang="pt-BR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ì</a:t>
            </a:r>
            <a:endParaRPr lang="pt-BR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55"/>
          <p:cNvSpPr txBox="1">
            <a:spLocks noChangeArrowheads="1"/>
          </p:cNvSpPr>
          <p:nvPr/>
        </p:nvSpPr>
        <p:spPr bwMode="auto">
          <a:xfrm>
            <a:off x="6453188" y="2568179"/>
            <a:ext cx="11239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mi</a:t>
            </a:r>
            <a:r>
              <a:rPr lang="pt-BR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à</a:t>
            </a:r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</a:rPr>
              <a:t>o</a:t>
            </a:r>
            <a:endParaRPr lang="pt-BR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</a:endParaRPr>
          </a:p>
        </p:txBody>
      </p:sp>
      <p:sp>
        <p:nvSpPr>
          <p:cNvPr id="23" name="文本框 55"/>
          <p:cNvSpPr txBox="1">
            <a:spLocks noChangeArrowheads="1"/>
          </p:cNvSpPr>
          <p:nvPr/>
        </p:nvSpPr>
        <p:spPr bwMode="auto">
          <a:xfrm>
            <a:off x="1533525" y="2587229"/>
            <a:ext cx="12382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t</a:t>
            </a:r>
            <a:r>
              <a:rPr lang="pt-BR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微软雅黑" panose="020B0503020204020204" pitchFamily="34" charset="-122"/>
              </a:rPr>
              <a:t>ó</a:t>
            </a:r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ng</a:t>
            </a:r>
            <a:endParaRPr lang="pt-BR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5132" name="文本框 3"/>
          <p:cNvSpPr txBox="1">
            <a:spLocks noChangeArrowheads="1"/>
          </p:cNvSpPr>
          <p:nvPr/>
        </p:nvSpPr>
        <p:spPr bwMode="auto">
          <a:xfrm>
            <a:off x="1206103" y="2976563"/>
            <a:ext cx="173831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彤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彤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3" name="文本框 3"/>
          <p:cNvSpPr txBox="1">
            <a:spLocks noChangeArrowheads="1"/>
          </p:cNvSpPr>
          <p:nvPr/>
        </p:nvSpPr>
        <p:spPr bwMode="auto">
          <a:xfrm>
            <a:off x="1206103" y="4168379"/>
            <a:ext cx="17383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3F6BA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5"/>
          <p:cNvSpPr txBox="1">
            <a:spLocks noChangeArrowheads="1"/>
          </p:cNvSpPr>
          <p:nvPr/>
        </p:nvSpPr>
        <p:spPr bwMode="auto">
          <a:xfrm>
            <a:off x="1234679" y="3840957"/>
            <a:ext cx="8786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r</a:t>
            </a:r>
            <a:r>
              <a:rPr lang="pt-BR" altLang="zh-CN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微软雅黑" panose="020B0503020204020204" pitchFamily="34" charset="-122"/>
              </a:rPr>
              <a:t>ó</a:t>
            </a:r>
            <a:r>
              <a:rPr lang="pt-BR" altLang="zh-CN" b="1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u</a:t>
            </a:r>
            <a:endParaRPr lang="pt-BR" altLang="zh-CN" b="1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5135" name="文本框 1"/>
          <p:cNvSpPr txBox="1">
            <a:spLocks noChangeArrowheads="1"/>
          </p:cNvSpPr>
          <p:nvPr/>
        </p:nvSpPr>
        <p:spPr bwMode="auto">
          <a:xfrm>
            <a:off x="516731" y="421482"/>
            <a:ext cx="2320529" cy="51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r>
              <a:rPr lang="zh-CN" altLang="en-US" sz="3000" dirty="0">
                <a:solidFill>
                  <a:srgbClr val="404040"/>
                </a:solidFill>
                <a:sym typeface="Arial" panose="020B0604020202020204" pitchFamily="34" charset="0"/>
              </a:rPr>
              <a:t>字词学习</a:t>
            </a:r>
            <a:endParaRPr lang="zh-CN" altLang="en-US" sz="30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8" grpId="0"/>
      <p:bldP spid="17" grpId="0"/>
      <p:bldP spid="18" grpId="0"/>
      <p:bldP spid="2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38637" y="2377679"/>
            <a:ext cx="1395413" cy="71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模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17410" name="Picture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47700" y="1640682"/>
            <a:ext cx="3161824" cy="2146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左大括号 8"/>
          <p:cNvSpPr/>
          <p:nvPr/>
        </p:nvSpPr>
        <p:spPr>
          <a:xfrm>
            <a:off x="4976813" y="1793081"/>
            <a:ext cx="209550" cy="18859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900" dirty="0"/>
          </a:p>
        </p:txBody>
      </p:sp>
      <p:sp>
        <p:nvSpPr>
          <p:cNvPr id="10" name="文本框 55"/>
          <p:cNvSpPr txBox="1">
            <a:spLocks noChangeArrowheads="1"/>
          </p:cNvSpPr>
          <p:nvPr/>
        </p:nvSpPr>
        <p:spPr bwMode="auto">
          <a:xfrm>
            <a:off x="5264944" y="1618060"/>
            <a:ext cx="107275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m</a:t>
            </a:r>
            <a:r>
              <a:rPr lang="en-US" altLang="zh-CN" sz="21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微软雅黑" panose="020B0503020204020204" pitchFamily="34" charset="-122"/>
              </a:rPr>
              <a:t>ó</a:t>
            </a:r>
            <a:endParaRPr lang="en-US" altLang="zh-CN" sz="2100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55"/>
          <p:cNvSpPr txBox="1">
            <a:spLocks noChangeArrowheads="1"/>
          </p:cNvSpPr>
          <p:nvPr/>
        </p:nvSpPr>
        <p:spPr bwMode="auto">
          <a:xfrm>
            <a:off x="5283994" y="3334942"/>
            <a:ext cx="107275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pyt" charset="0"/>
                <a:ea typeface="GB Pinyinok-D" panose="02010601030101010101" charset="-122"/>
                <a:sym typeface="微软雅黑" panose="020B0503020204020204" pitchFamily="34" charset="-122"/>
              </a:rPr>
              <a:t>m</a:t>
            </a:r>
            <a:r>
              <a:rPr lang="en-US" altLang="zh-CN" sz="210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微软雅黑" panose="020B0503020204020204" pitchFamily="34" charset="-122"/>
              </a:rPr>
              <a:t>ú</a:t>
            </a:r>
            <a:endParaRPr lang="en-US" altLang="zh-CN" sz="2100">
              <a:solidFill>
                <a:srgbClr val="FF0000"/>
              </a:solidFill>
              <a:latin typeface="pyt" charset="0"/>
              <a:ea typeface="GB Pinyinok-D" panose="02010601030101010101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5781675" y="1549004"/>
            <a:ext cx="161925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（模型）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5781675" y="3265885"/>
            <a:ext cx="3130154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（一模一样）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bldLvl="0" animBg="1"/>
      <p:bldP spid="10" grpId="0"/>
      <p:bldP spid="11" grpId="0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3"/>
          <p:cNvSpPr txBox="1">
            <a:spLocks noChangeArrowheads="1"/>
          </p:cNvSpPr>
          <p:nvPr/>
        </p:nvSpPr>
        <p:spPr bwMode="auto">
          <a:xfrm>
            <a:off x="500063" y="1214438"/>
            <a:ext cx="4656535" cy="156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什么样的云叫做“火烧云”？找出文中的一句话来回答。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500062" y="2905125"/>
            <a:ext cx="4567238" cy="156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天上的云从西边一直烧到东边，红彤彤的，好像是天空着了火</a:t>
            </a:r>
            <a:r>
              <a:rPr lang="zh-CN" altLang="en-US" sz="27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7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46370" y="1214437"/>
            <a:ext cx="3495199" cy="3412808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516731" y="421482"/>
            <a:ext cx="2320529" cy="51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r>
              <a:rPr lang="zh-CN" altLang="en-US" sz="3000" dirty="0">
                <a:solidFill>
                  <a:srgbClr val="404040"/>
                </a:solidFill>
                <a:sym typeface="Arial" panose="020B0604020202020204" pitchFamily="34" charset="0"/>
              </a:rPr>
              <a:t>初读感知</a:t>
            </a:r>
            <a:endParaRPr lang="zh-CN" altLang="en-US" sz="30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447675" y="973931"/>
            <a:ext cx="8446294" cy="11299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defRPr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天上的云从西边一直烧到东边，红彤彤的，好像是天空着了火</a:t>
            </a:r>
            <a:r>
              <a:rPr lang="zh-CN" altLang="en-US" sz="3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noProof="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00588" y="1040606"/>
            <a:ext cx="456010" cy="552450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6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7675" y="2356961"/>
            <a:ext cx="3101340" cy="2260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3629025" y="3495676"/>
            <a:ext cx="5382816" cy="908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“烧”既突出了火烧云上来时天空的颜色，像火一样红；又给人一种变化的动态美。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>
            <a:spLocks noChangeArrowheads="1"/>
          </p:cNvSpPr>
          <p:nvPr/>
        </p:nvSpPr>
        <p:spPr bwMode="auto">
          <a:xfrm>
            <a:off x="1027510" y="52387"/>
            <a:ext cx="3642122" cy="977504"/>
          </a:xfrm>
          <a:prstGeom prst="wedgeRoundRectCallout">
            <a:avLst>
              <a:gd name="adj1" fmla="val 56435"/>
              <a:gd name="adj2" fmla="val 45278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5B9BD5"/>
                </a:solidFill>
                <a:sym typeface="Arial" panose="020B0604020202020204" pitchFamily="34" charset="0"/>
              </a:rPr>
              <a:t>      </a:t>
            </a: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句中有一个动词用得特别好，读一读，找出来。</a:t>
            </a:r>
            <a:endParaRPr lang="zh-CN" altLang="en-US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>
            <a:spLocks noChangeArrowheads="1"/>
          </p:cNvSpPr>
          <p:nvPr/>
        </p:nvSpPr>
        <p:spPr bwMode="auto">
          <a:xfrm>
            <a:off x="3907632" y="2168129"/>
            <a:ext cx="3774281" cy="977503"/>
          </a:xfrm>
          <a:prstGeom prst="wedgeRoundRectCallout">
            <a:avLst>
              <a:gd name="adj1" fmla="val -20903"/>
              <a:gd name="adj2" fmla="val -99139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5B9BD5"/>
                </a:solidFill>
                <a:sym typeface="Arial" panose="020B0604020202020204" pitchFamily="34" charset="0"/>
              </a:rPr>
              <a:t>      </a:t>
            </a: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“烧”字好在哪里？我们看看图片，再来说。</a:t>
            </a:r>
            <a:endParaRPr lang="zh-CN" altLang="en-US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/>
      <p:bldP spid="7" grpId="0" bldLvl="0" animBg="1"/>
      <p:bldP spid="7" grpId="1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"/>
          <p:cNvSpPr txBox="1">
            <a:spLocks noChangeArrowheads="1"/>
          </p:cNvSpPr>
          <p:nvPr/>
        </p:nvSpPr>
        <p:spPr bwMode="auto">
          <a:xfrm>
            <a:off x="516731" y="421482"/>
            <a:ext cx="2320529" cy="51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/>
          <a:p>
            <a:r>
              <a:rPr lang="zh-CN" altLang="en-US" sz="3000" dirty="0">
                <a:solidFill>
                  <a:srgbClr val="404040"/>
                </a:solidFill>
                <a:sym typeface="Arial" panose="020B0604020202020204" pitchFamily="34" charset="0"/>
              </a:rPr>
              <a:t>结构梳理</a:t>
            </a:r>
            <a:endParaRPr lang="zh-CN" altLang="en-US" sz="30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04875" y="1290638"/>
            <a:ext cx="7806929" cy="3039666"/>
            <a:chOff x="8606" y="2196"/>
            <a:chExt cx="9191" cy="2625"/>
          </a:xfrm>
        </p:grpSpPr>
        <p:sp>
          <p:nvSpPr>
            <p:cNvPr id="6" name="云形标注 5"/>
            <p:cNvSpPr/>
            <p:nvPr/>
          </p:nvSpPr>
          <p:spPr>
            <a:xfrm>
              <a:off x="8606" y="2196"/>
              <a:ext cx="9191" cy="2625"/>
            </a:xfrm>
            <a:prstGeom prst="cloudCallout">
              <a:avLst/>
            </a:prstGeom>
            <a:noFill/>
            <a:ln>
              <a:solidFill>
                <a:srgbClr val="D04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noProof="1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0244" name="文本框 3"/>
            <p:cNvSpPr txBox="1">
              <a:spLocks noChangeArrowheads="1"/>
            </p:cNvSpPr>
            <p:nvPr/>
          </p:nvSpPr>
          <p:spPr bwMode="auto">
            <a:xfrm>
              <a:off x="9578" y="2665"/>
              <a:ext cx="7140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700" dirty="0">
                  <a:solidFill>
                    <a:srgbClr val="5B9BD5"/>
                  </a:solidFill>
                  <a:sym typeface="微软雅黑" panose="020B0503020204020204" pitchFamily="34" charset="-122"/>
                </a:rPr>
                <a:t>       </a:t>
              </a:r>
              <a:r>
                <a:rPr lang="zh-CN" altLang="en-US" sz="27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自己读读课文，思考：</a:t>
              </a:r>
              <a:r>
                <a:rPr lang="zh-CN" altLang="en-US" sz="2700" dirty="0">
                  <a:solidFill>
                    <a:srgbClr val="5B9BD5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这篇课文是按照什么顺序记叙的？从哪里看出来的？重点介绍了火烧云的什么内容？</a:t>
              </a:r>
              <a:endParaRPr lang="zh-CN" altLang="en-US" sz="2700" dirty="0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8879" y="1065610"/>
            <a:ext cx="7768828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428625" indent="-428625">
              <a:buFont typeface="Wingdings" panose="05000000000000000000" pitchFamily="2" charset="2"/>
              <a:buChar char="Ø"/>
            </a:pPr>
            <a:r>
              <a:rPr lang="zh-CN" altLang="en-US" sz="3000" dirty="0"/>
              <a:t>课文是按什么顺序介绍火烧云的？</a:t>
            </a:r>
            <a:endParaRPr lang="zh-CN" altLang="en-US" sz="30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717543" y="2038350"/>
            <a:ext cx="600164" cy="245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时间顺序</a:t>
            </a:r>
            <a:endParaRPr lang="zh-CN" altLang="en-US" sz="3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90600" y="2002631"/>
            <a:ext cx="1352550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火烧云上来了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227785" y="2002631"/>
            <a:ext cx="1352550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b="1" dirty="0">
                <a:solidFill>
                  <a:schemeClr val="bg1"/>
                </a:solidFill>
              </a:rPr>
              <a:t>火烧云变化极多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64969" y="2002631"/>
            <a:ext cx="1352550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zh-CN" altLang="en-US" sz="2100" b="1" dirty="0">
                <a:solidFill>
                  <a:schemeClr val="bg1"/>
                </a:solidFill>
              </a:rPr>
              <a:t>火烧云下去了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pic>
        <p:nvPicPr>
          <p:cNvPr id="15379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8830" y="3102977"/>
            <a:ext cx="1936166" cy="1352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81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94446" y="3102980"/>
            <a:ext cx="2095500" cy="14028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上箭头标注 20"/>
          <p:cNvSpPr/>
          <p:nvPr/>
        </p:nvSpPr>
        <p:spPr>
          <a:xfrm>
            <a:off x="3680222" y="3001566"/>
            <a:ext cx="685800" cy="685800"/>
          </a:xfrm>
          <a:prstGeom prst="upArrowCallout">
            <a:avLst/>
          </a:prstGeom>
          <a:solidFill>
            <a:srgbClr val="FB9E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100" b="1" dirty="0">
                <a:solidFill>
                  <a:schemeClr val="tx1"/>
                </a:solidFill>
              </a:rPr>
              <a:t>重点</a:t>
            </a:r>
            <a:endParaRPr lang="zh-CN" altLang="en-US" sz="2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6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672704" y="833438"/>
            <a:ext cx="781050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晚饭过后，火烧云上来了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霞光照得小孩子的脸红红的。大白狗变成红的了。红公鸡变成金的了。黑母鸡变成紫檀色的了。喂猪的老头儿在墙根靠着，笑盈盈地看着他的两头小白猪变成小金猪了。他刚想说：“你们也变了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”，旁边走来个乘凉的人对他说：“您老人家必要高寿，您老是金胡子了。”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408510" y="1353741"/>
            <a:ext cx="3894534" cy="8334"/>
          </a:xfrm>
          <a:prstGeom prst="line">
            <a:avLst/>
          </a:prstGeom>
          <a:ln w="28575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6891337" y="2868216"/>
            <a:ext cx="776288" cy="528638"/>
          </a:xfrm>
          <a:prstGeom prst="ellipse">
            <a:avLst/>
          </a:prstGeom>
          <a:solidFill>
            <a:srgbClr val="FFD1DA">
              <a:alpha val="33000"/>
            </a:srgbClr>
          </a:solidFill>
          <a:ln>
            <a:solidFill>
              <a:srgbClr val="D04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</p:txBody>
      </p:sp>
      <p:sp>
        <p:nvSpPr>
          <p:cNvPr id="20486" name="文本框 1"/>
          <p:cNvSpPr txBox="1">
            <a:spLocks noChangeArrowheads="1"/>
          </p:cNvSpPr>
          <p:nvPr/>
        </p:nvSpPr>
        <p:spPr bwMode="auto">
          <a:xfrm>
            <a:off x="8201025" y="3898107"/>
            <a:ext cx="88106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夏季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621507" y="4017169"/>
            <a:ext cx="3642122" cy="731044"/>
          </a:xfrm>
          <a:prstGeom prst="wedgeRoundRectCallout">
            <a:avLst>
              <a:gd name="adj1" fmla="val -21056"/>
              <a:gd name="adj2" fmla="val -84245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81280">
              <a:lnSpc>
                <a:spcPct val="110000"/>
              </a:lnSpc>
            </a:pPr>
            <a:r>
              <a:rPr lang="en-US" altLang="zh-CN">
                <a:solidFill>
                  <a:srgbClr val="5B9BD5"/>
                </a:solidFill>
                <a:sym typeface="Arial" panose="020B0604020202020204" pitchFamily="34" charset="0"/>
              </a:rPr>
              <a:t>     </a:t>
            </a: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火烧云发生在什么时候？自己读第</a:t>
            </a: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自然段，画出相关语句。</a:t>
            </a:r>
            <a:endParaRPr lang="zh-CN" altLang="en-US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4381500" y="4008835"/>
            <a:ext cx="3740944" cy="792956"/>
          </a:xfrm>
          <a:prstGeom prst="wedgeRoundRectCallout">
            <a:avLst>
              <a:gd name="adj1" fmla="val -18889"/>
              <a:gd name="adj2" fmla="val -80856"/>
              <a:gd name="adj3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>
            <a:spAutoFit/>
          </a:bodyPr>
          <a:lstStyle/>
          <a:p>
            <a:pPr marL="134620">
              <a:lnSpc>
                <a:spcPct val="120000"/>
              </a:lnSpc>
            </a:pPr>
            <a:r>
              <a:rPr lang="en-US" altLang="zh-CN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>
                <a:solidFill>
                  <a:srgbClr val="5B9B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课文里的火烧云出现在什么季节的傍晚？你是从哪里知道的？</a:t>
            </a:r>
            <a:endParaRPr lang="zh-CN" altLang="en-US">
              <a:solidFill>
                <a:srgbClr val="5B9BD5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8" grpId="0" bldLvl="0" animBg="1"/>
      <p:bldP spid="20486" grpId="0"/>
      <p:bldP spid="20486" grpId="1"/>
      <p:bldP spid="3" grpId="0" bldLvl="0" animBg="1"/>
      <p:bldP spid="3" grpId="1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45.xml><?xml version="1.0" encoding="utf-8"?>
<p:tagLst xmlns:p="http://schemas.openxmlformats.org/presentationml/2006/main">
  <p:tag name="KSO_WPP_MARK_KEY" val="9bf4c2f6-64c5-4b6c-8897-db610f482866"/>
  <p:tag name="COMMONDATA" val="eyJoZGlkIjoiNTEwZDYwYjA4ODUyYzA2MmI0M2EzZjhhMWY0NWI4YWE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1320</Words>
  <Application>WPS 演示</Application>
  <PresentationFormat>全屏显示(16:9)</PresentationFormat>
  <Paragraphs>144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Calibri</vt:lpstr>
      <vt:lpstr>文鼎CS魏碑</vt:lpstr>
      <vt:lpstr>楷体</vt:lpstr>
      <vt:lpstr>黑体</vt:lpstr>
      <vt:lpstr>pyt</vt:lpstr>
      <vt:lpstr>Segoe Print</vt:lpstr>
      <vt:lpstr>GB Pinyinok-D</vt:lpstr>
      <vt:lpstr>楷体_GB2312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328</cp:revision>
  <dcterms:created xsi:type="dcterms:W3CDTF">2015-05-05T08:02:00Z</dcterms:created>
  <dcterms:modified xsi:type="dcterms:W3CDTF">2023-01-16T03:00:53Z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E05DF3DF083E4BAA8B0859B1B3A5D51B</vt:lpwstr>
  </property>
</Properties>
</file>