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3"/>
    <p:sldId id="317" r:id="rId4"/>
    <p:sldId id="318" r:id="rId5"/>
    <p:sldId id="319" r:id="rId6"/>
    <p:sldId id="320" r:id="rId7"/>
    <p:sldId id="323" r:id="rId8"/>
    <p:sldId id="324" r:id="rId9"/>
    <p:sldId id="325" r:id="rId10"/>
    <p:sldId id="326" r:id="rId11"/>
    <p:sldId id="327" r:id="rId12"/>
    <p:sldId id="328" r:id="rId13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86"/>
    <p:restoredTop sz="95130"/>
  </p:normalViewPr>
  <p:slideViewPr>
    <p:cSldViewPr>
      <p:cViewPr>
        <p:scale>
          <a:sx n="100" d="100"/>
          <a:sy n="100" d="100"/>
        </p:scale>
        <p:origin x="-1944" y="-432"/>
      </p:cViewPr>
      <p:guideLst>
        <p:guide orient="horz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1" sz="1200" smtClean="0"/>
            </a:lvl1pPr>
          </a:lstStyle>
          <a:p>
            <a:pPr>
              <a:defRPr/>
            </a:pPr>
            <a:fld id="{4C59AB68-91C9-4CD5-98B0-EBEF8DEA76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D3874A98-592A-4DDA-9D37-1D9CBCDB0B8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5128" y="4872339"/>
            <a:ext cx="7696422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385128" y="3770810"/>
            <a:ext cx="7696422" cy="986880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4000" b="0" baseline="0">
                <a:solidFill>
                  <a:schemeClr val="accent1"/>
                </a:solidFill>
                <a:effectLst>
                  <a:outerShdw blurRad="50800" dist="38100" dir="2700000" sx="99000" sy="99000" algn="tl" rotWithShape="0">
                    <a:schemeClr val="accent1">
                      <a:alpha val="40000"/>
                    </a:schemeClr>
                  </a:outerShdw>
                  <a:reflection blurRad="88900" stA="72000" endPos="42000" dir="5400000" sy="-100000" algn="bl" rotWithShape="0"/>
                </a:effectLst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00292B-1F8A-4BC0-BB86-5077DA8121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DED2EE-F551-4F53-90F7-C7CBE39C8D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15B06-71F0-4751-8AF7-2287D407FE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E2981B-8533-49DE-AC4B-E8AAB6B0E1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KSO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098" y="162557"/>
            <a:ext cx="8096251" cy="6995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目录条目"/>
          <p:cNvSpPr>
            <a:spLocks noGrp="1"/>
          </p:cNvSpPr>
          <p:nvPr>
            <p:ph type="body" sz="quarter" idx="13"/>
          </p:nvPr>
        </p:nvSpPr>
        <p:spPr>
          <a:xfrm>
            <a:off x="1454330" y="1328738"/>
            <a:ext cx="7061019" cy="4749800"/>
          </a:xfrm>
          <a:effectLst/>
        </p:spPr>
        <p:txBody>
          <a:bodyPr>
            <a:normAutofit/>
          </a:bodyPr>
          <a:lstStyle>
            <a:lvl1pPr marL="514350" indent="-514350">
              <a:buClr>
                <a:schemeClr val="accent1">
                  <a:lumMod val="75000"/>
                </a:schemeClr>
              </a:buClr>
              <a:buSzPct val="100000"/>
              <a:buFont typeface="+mj-ea"/>
              <a:buAutoNum type="ea1JpnChsDbPeriod"/>
              <a:defRPr sz="2800" b="0" cap="none" spc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B3FB-E966-447D-B2C9-5433DFE7F9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9530F-D2C7-4AB1-ACCE-74DE793F2C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108199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A7D4-694C-48F4-B69D-C489282FF5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SO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108199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9126045" y="-95437"/>
            <a:ext cx="36000" cy="36000"/>
          </a:xfrm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4E0C1-4795-4C81-A2F8-7BAFAD8603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3B8DE-2B9A-461F-961C-79B0622DFA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D3062-2712-4322-8F8C-EFC4509EA2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D6FC-D613-41DA-BDBB-1B9D988BE8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86438"/>
            <a:ext cx="9144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786438"/>
            <a:ext cx="9144000" cy="1071562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DFDD39-DA46-4697-B96A-55C718E71B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3BCA1B-E542-41FB-88E7-19D87C82E9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5786438"/>
            <a:ext cx="9144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KSO_BT1"/>
          <p:cNvSpPr>
            <a:spLocks noGrp="1"/>
          </p:cNvSpPr>
          <p:nvPr>
            <p:ph type="title"/>
          </p:nvPr>
        </p:nvSpPr>
        <p:spPr bwMode="auto">
          <a:xfrm>
            <a:off x="419100" y="161925"/>
            <a:ext cx="82915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9A9A9A"/>
                </a:solidFill>
              </a:defRPr>
            </a:lvl1pPr>
          </a:lstStyle>
          <a:p>
            <a:pPr>
              <a:defRPr/>
            </a:pPr>
            <a:fld id="{BAFDAD08-9D19-47CA-8F3C-39CEA8DD40B2}" type="slidenum">
              <a:rPr lang="zh-CN" altLang="en-US"/>
            </a:fld>
            <a:endParaRPr lang="zh-CN" altLang="en-US"/>
          </a:p>
        </p:txBody>
      </p:sp>
      <p:sp>
        <p:nvSpPr>
          <p:cNvPr id="4103" name="KSO_BC1"/>
          <p:cNvSpPr>
            <a:spLocks noGrp="1"/>
          </p:cNvSpPr>
          <p:nvPr>
            <p:ph type="body" idx="1"/>
          </p:nvPr>
        </p:nvSpPr>
        <p:spPr bwMode="auto">
          <a:xfrm>
            <a:off x="419100" y="1027113"/>
            <a:ext cx="8291513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CA6F06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57505" indent="-271780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"/>
        <a:defRPr lang="zh-CN" altLang="en-US" sz="2400" kern="1200" dirty="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FDDD68"/>
        </a:buClr>
        <a:buFont typeface="幼圆" pitchFamily="49" charset="-122"/>
        <a:buChar char=" "/>
        <a:defRPr sz="1600" kern="1200">
          <a:solidFill>
            <a:srgbClr val="7D7D7D"/>
          </a:solidFill>
          <a:latin typeface="幼圆" pitchFamily="49" charset="-122"/>
          <a:ea typeface="幼圆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935482" y="1988900"/>
            <a:ext cx="7343775" cy="1325563"/>
          </a:xfrm>
        </p:spPr>
        <p:txBody>
          <a:bodyPr rtlCol="0" anchor="ctr">
            <a:normAutofit/>
          </a:bodyPr>
          <a:lstStyle/>
          <a:p>
            <a:pPr algn="ctr"/>
            <a:r>
              <a:rPr lang="zh-CN" altLang="en-US" sz="5400" b="1" dirty="0"/>
              <a:t>看图画，写作文</a:t>
            </a:r>
            <a:endParaRPr lang="zh-CN" altLang="en-US" sz="5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925512" y="1196845"/>
            <a:ext cx="73437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三年级 下册</a:t>
            </a:r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第二单元</a:t>
            </a:r>
            <a:endParaRPr lang="zh-CN" altLang="en-US" sz="2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539750" y="981075"/>
            <a:ext cx="7886700" cy="3548063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sz="2800" b="1">
                <a:cs typeface="+mn-ea"/>
                <a:sym typeface="+mn-lt"/>
              </a:rPr>
              <a:t>    开始放风筝了。我左手举着风筝，右手拿着风筝轴，先把风筝往上一抛，接着赶紧往前跑，可是风筝栽了下来，我又急又气，眼泪都快流出来了。总结刚才的教训，我终于把雄鹰放上了天。刚开始，它有两层楼那么高，我一边小心翼翼地后退，一边放线，忽然一阵风吹来，我的雄鹰飞上了蓝天。</a:t>
            </a:r>
            <a:endParaRPr sz="2800" b="1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683730" y="836820"/>
            <a:ext cx="7886700" cy="3548062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sz="3200" b="1" dirty="0">
                <a:cs typeface="+mn-ea"/>
                <a:sym typeface="+mn-lt"/>
              </a:rPr>
              <a:t>    请同学们带着自己的想象，展开自己的回忆，把图画中放风筝的快乐的孩子们当成自己来写写吧！</a:t>
            </a:r>
            <a:endParaRPr sz="3200" b="1" dirty="0">
              <a:cs typeface="+mn-ea"/>
              <a:sym typeface="+mn-lt"/>
            </a:endParaRP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3" y="2996970"/>
            <a:ext cx="4224337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标题 3"/>
          <p:cNvSpPr>
            <a:spLocks noGrp="1"/>
          </p:cNvSpPr>
          <p:nvPr>
            <p:ph type="title"/>
          </p:nvPr>
        </p:nvSpPr>
        <p:spPr>
          <a:xfrm>
            <a:off x="468313" y="1566863"/>
            <a:ext cx="7886700" cy="854075"/>
          </a:xfrm>
        </p:spPr>
        <p:txBody>
          <a:bodyPr rtlCol="0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回顾本单元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课文：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628650" y="2905125"/>
            <a:ext cx="7886700" cy="3548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抓住神态、语言体会。</a:t>
            </a:r>
            <a:endParaRPr sz="3200" b="1" dirty="0">
              <a:cs typeface="+mn-ea"/>
              <a:sym typeface="+mn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抓住心情变化来体会。</a:t>
            </a:r>
            <a:endParaRPr sz="3200" b="1" dirty="0">
              <a:cs typeface="+mn-ea"/>
              <a:sym typeface="+mn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抓住人物对话来体会。</a:t>
            </a:r>
            <a:endParaRPr sz="32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8313" y="1700213"/>
            <a:ext cx="7886700" cy="854075"/>
          </a:xfrm>
        </p:spPr>
        <p:txBody>
          <a:bodyPr rtlCol="0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仔细观察图画，</a:t>
            </a: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想一想：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9" name="内容占位符 3"/>
          <p:cNvSpPr>
            <a:spLocks noGrp="1"/>
          </p:cNvSpPr>
          <p:nvPr>
            <p:ph idx="1"/>
          </p:nvPr>
        </p:nvSpPr>
        <p:spPr>
          <a:xfrm>
            <a:off x="628650" y="3265488"/>
            <a:ext cx="7886700" cy="3548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图画上有哪些人？在干什么？</a:t>
            </a:r>
            <a:endParaRPr sz="3200" b="1" dirty="0">
              <a:cs typeface="+mn-ea"/>
              <a:sym typeface="+mn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他们的动作是怎样的？可能说了哪些话？</a:t>
            </a:r>
            <a:endParaRPr sz="32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628650" y="1503363"/>
            <a:ext cx="7886700" cy="35496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此处可以添加孩子们自己搜集的照片</a:t>
            </a:r>
            <a:endParaRPr sz="3200" b="1" dirty="0">
              <a:cs typeface="+mn-ea"/>
              <a:sym typeface="+mn-lt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20988" y="2060575"/>
            <a:ext cx="3502025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628650" y="1628775"/>
            <a:ext cx="7886700" cy="35480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请同学们</a:t>
            </a:r>
            <a:r>
              <a:rPr altLang="zh-CN" sz="3200" b="1" dirty="0">
                <a:cs typeface="+mn-ea"/>
                <a:sym typeface="+mn-lt"/>
              </a:rPr>
              <a:t>回忆</a:t>
            </a:r>
            <a:r>
              <a:rPr sz="3200" b="1" dirty="0">
                <a:cs typeface="+mn-ea"/>
                <a:sym typeface="+mn-lt"/>
              </a:rPr>
              <a:t>自己</a:t>
            </a:r>
            <a:r>
              <a:rPr altLang="zh-CN" sz="3200" b="1" dirty="0">
                <a:cs typeface="+mn-ea"/>
                <a:sym typeface="+mn-lt"/>
              </a:rPr>
              <a:t>放风筝的</a:t>
            </a:r>
            <a:r>
              <a:rPr sz="3200" b="1" dirty="0">
                <a:cs typeface="+mn-ea"/>
                <a:sym typeface="+mn-lt"/>
              </a:rPr>
              <a:t>过程：</a:t>
            </a:r>
            <a:endParaRPr lang="en-US" altLang="zh-CN" sz="3200" b="1" dirty="0">
              <a:cs typeface="+mn-ea"/>
              <a:sym typeface="+mn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altLang="zh-CN" sz="3200" b="1" dirty="0">
              <a:cs typeface="+mn-ea"/>
              <a:sym typeface="+mn-lt"/>
            </a:endParaRP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altLang="zh-CN" sz="3200" b="1" dirty="0">
                <a:cs typeface="+mn-ea"/>
                <a:sym typeface="+mn-lt"/>
              </a:rPr>
              <a:t>    </a:t>
            </a:r>
            <a:r>
              <a:rPr altLang="zh-CN" sz="3200" b="1" dirty="0">
                <a:cs typeface="+mn-ea"/>
                <a:sym typeface="+mn-lt"/>
              </a:rPr>
              <a:t>回忆放风筝的过程，回想“什么时候”“在哪儿玩”“和谁玩”“玩什么”“怎么放的风筝”，小组交流，讲述。</a:t>
            </a:r>
            <a:endParaRPr altLang="zh-CN" sz="3200" b="1" dirty="0">
              <a:cs typeface="+mn-ea"/>
              <a:sym typeface="+mn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684213" y="476250"/>
            <a:ext cx="7775575" cy="4897438"/>
          </a:xfrm>
        </p:spPr>
        <p:txBody>
          <a:bodyPr rtlCol="0">
            <a:noAutofit/>
          </a:bodyPr>
          <a:lstStyle/>
          <a:p>
            <a:pPr algn="l" eaLnBrk="1" fontAlgn="auto" hangingPunct="1">
              <a:lnSpc>
                <a:spcPct val="170000"/>
              </a:lnSpc>
              <a:spcAft>
                <a:spcPts val="0"/>
              </a:spcAft>
              <a:defRPr/>
            </a:pPr>
            <a:r>
              <a:rPr altLang="zh-CN" sz="3200" b="1" dirty="0">
                <a:latin typeface="+mn-ea"/>
                <a:cs typeface="+mn-ea"/>
                <a:sym typeface="+mn-lt"/>
              </a:rPr>
              <a:t>把放风筝的过程写下来</a:t>
            </a:r>
            <a:r>
              <a:rPr sz="3200" b="1" dirty="0">
                <a:latin typeface="+mn-ea"/>
                <a:cs typeface="+mn-ea"/>
                <a:sym typeface="+mn-lt"/>
              </a:rPr>
              <a:t>：</a:t>
            </a:r>
            <a:endParaRPr lang="en-US" altLang="zh-CN" sz="3200" b="1" dirty="0">
              <a:latin typeface="+mn-ea"/>
              <a:cs typeface="+mn-ea"/>
              <a:sym typeface="+mn-lt"/>
            </a:endParaRPr>
          </a:p>
          <a:p>
            <a:pPr marL="514350" indent="-514350" algn="l" eaLnBrk="1" fontAlgn="auto" hangingPunct="1">
              <a:lnSpc>
                <a:spcPct val="17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altLang="zh-CN" sz="3200" b="1" dirty="0">
                <a:latin typeface="+mn-ea"/>
                <a:cs typeface="+mn-ea"/>
                <a:sym typeface="+mn-lt"/>
              </a:rPr>
              <a:t>写清楚“是什么时候的事”“在哪儿放风筝”“和谁放风筝”“怎么放”。</a:t>
            </a:r>
            <a:endParaRPr altLang="zh-CN" sz="3200" b="1" dirty="0">
              <a:latin typeface="+mn-ea"/>
              <a:cs typeface="+mn-ea"/>
              <a:sym typeface="+mn-lt"/>
            </a:endParaRPr>
          </a:p>
          <a:p>
            <a:pPr marL="514350" indent="-514350" algn="l" eaLnBrk="1" fontAlgn="auto" hangingPunct="1">
              <a:lnSpc>
                <a:spcPct val="17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altLang="zh-CN" sz="3200" b="1" dirty="0">
                <a:latin typeface="+mn-ea"/>
                <a:cs typeface="+mn-ea"/>
                <a:sym typeface="+mn-lt"/>
              </a:rPr>
              <a:t>放风筝的过程可以用上“先”“接着”这些连接语。</a:t>
            </a:r>
            <a:endParaRPr altLang="zh-CN" sz="3200" b="1" dirty="0">
              <a:latin typeface="+mn-ea"/>
              <a:cs typeface="+mn-ea"/>
              <a:sym typeface="+mn-lt"/>
            </a:endParaRPr>
          </a:p>
          <a:p>
            <a:pPr algn="l" eaLnBrk="1" fontAlgn="auto" hangingPunct="1">
              <a:lnSpc>
                <a:spcPct val="170000"/>
              </a:lnSpc>
              <a:spcAft>
                <a:spcPts val="0"/>
              </a:spcAft>
              <a:defRPr/>
            </a:pPr>
            <a:endParaRPr b="1" dirty="0"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200" b="1" dirty="0">
                <a:cs typeface="+mn-ea"/>
                <a:sym typeface="+mn-lt"/>
              </a:rPr>
              <a:t>同学们可以试着用上这些词语：</a:t>
            </a:r>
            <a:endParaRPr lang="en-US" altLang="zh-CN" sz="3200" b="1" dirty="0">
              <a:cs typeface="+mn-ea"/>
              <a:sym typeface="+mn-lt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altLang="zh-CN" sz="3200" b="1" dirty="0">
              <a:cs typeface="+mn-ea"/>
              <a:sym typeface="+mn-lt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sz="3200" b="1" dirty="0">
                <a:cs typeface="+mn-ea"/>
                <a:sym typeface="+mn-lt"/>
              </a:rPr>
              <a:t>威风凛凛、不甘示弱、翩翩起舞、五颜六色、千姿百态、扶摇直上、光彩夺目、呼啸而过、飞来飞去、翱翔、嬉戏</a:t>
            </a:r>
            <a:endParaRPr sz="32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468313" y="260350"/>
            <a:ext cx="8334375" cy="3548063"/>
          </a:xfrm>
        </p:spPr>
        <p:txBody>
          <a:bodyPr rtlCol="0">
            <a:noAutofit/>
          </a:bodyPr>
          <a:lstStyle/>
          <a:p>
            <a:pPr marL="0" indent="0" algn="l" eaLnBrk="1" fontAlgn="auto" hangingPunct="1">
              <a:lnSpc>
                <a:spcPct val="17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sz="2800" b="1">
                <a:cs typeface="+mn-ea"/>
                <a:sym typeface="+mn-lt"/>
              </a:rPr>
              <a:t>    操场上的人可真不少。我们三个一群，五个一伙地忙着把自己的风筝展示出来，你瞧，那个“大金鱼”飞得可真高，都快飞到云里去了，它那两条尾巴一上一下，仿佛在空中翩翩起舞。你快看，西边的哪吒拿着乾坤圈，踩着风火轮，威风凛凛地在空中翱翔。“哇！‘哪吒’越飞越高了，好像飞机都没它高呢！”我们高兴得一边拍手一边嚷：“哪吒赛过飞机啦！哪吒真棒！”</a:t>
            </a:r>
            <a:endParaRPr sz="2000" b="1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68313" y="1196975"/>
            <a:ext cx="7969250" cy="2762250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6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sz="3200" b="1">
                <a:cs typeface="+mn-ea"/>
                <a:sym typeface="+mn-lt"/>
              </a:rPr>
              <a:t>    我的风筝映衬着湖灯，显得格外美丽。游客们也在啧啧称赞。我真开心！当我再抬头看时，天上的风筝已经多得数也数不清了，美丽的风筝啊，你带着美好，带着希望，飞向更灿烂的明天吧！</a:t>
            </a:r>
            <a:endParaRPr sz="3200" b="1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aec0ef0-f659-47fd-aa38-ed34f0303bd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F8931D"/>
      </a:accent1>
      <a:accent2>
        <a:srgbClr val="FAC504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C1A84B"/>
      </a:hlink>
      <a:folHlink>
        <a:srgbClr val="7F723D"/>
      </a:folHlink>
    </a:clrScheme>
    <a:fontScheme name="zefgpl05">
      <a:majorFont>
        <a:latin typeface="KaiTi"/>
        <a:ea typeface="KaiTi"/>
        <a:cs typeface=""/>
      </a:majorFont>
      <a:minorFont>
        <a:latin typeface="KaiTi"/>
        <a:ea typeface="KaiTi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>全屏显示(4:3)</PresentationFormat>
  <Paragraphs>39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Arial Black</vt:lpstr>
      <vt:lpstr>Wingdings 2</vt:lpstr>
      <vt:lpstr>Wingdings</vt:lpstr>
      <vt:lpstr>幼圆</vt:lpstr>
      <vt:lpstr>Calibri</vt:lpstr>
      <vt:lpstr>Arial</vt:lpstr>
      <vt:lpstr>楷体</vt:lpstr>
      <vt:lpstr>Arial Unicode MS</vt:lpstr>
      <vt:lpstr>等线</vt:lpstr>
      <vt:lpstr>第一PPT模板网-WWW.1PPT.COM</vt:lpstr>
      <vt:lpstr>看图画，写作文</vt:lpstr>
      <vt:lpstr>回顾本单元课文：</vt:lpstr>
      <vt:lpstr>仔细观察图画，想一想：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习作指导课</dc:title>
  <dc:creator>第一PPT模板网-WWW.1PPT.COM</dc:creator>
  <cp:lastModifiedBy>小树</cp:lastModifiedBy>
  <cp:revision>156</cp:revision>
  <dcterms:created xsi:type="dcterms:W3CDTF">2018-01-24T10:08:00Z</dcterms:created>
  <dcterms:modified xsi:type="dcterms:W3CDTF">2023-01-16T02:19:05Z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A0C5936C204D45E3A7229CE484529711</vt:lpwstr>
  </property>
</Properties>
</file>