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6"/>
  </p:notesMasterIdLst>
  <p:handoutMasterIdLst>
    <p:handoutMasterId r:id="rId25"/>
  </p:handoutMasterIdLst>
  <p:sldIdLst>
    <p:sldId id="309" r:id="rId3"/>
    <p:sldId id="610" r:id="rId4"/>
    <p:sldId id="546" r:id="rId5"/>
    <p:sldId id="684" r:id="rId7"/>
    <p:sldId id="502" r:id="rId8"/>
    <p:sldId id="531" r:id="rId9"/>
    <p:sldId id="501" r:id="rId10"/>
    <p:sldId id="685" r:id="rId11"/>
    <p:sldId id="686" r:id="rId12"/>
    <p:sldId id="523" r:id="rId13"/>
    <p:sldId id="524" r:id="rId14"/>
    <p:sldId id="689" r:id="rId15"/>
    <p:sldId id="503" r:id="rId16"/>
    <p:sldId id="687" r:id="rId17"/>
    <p:sldId id="688" r:id="rId18"/>
    <p:sldId id="490" r:id="rId19"/>
    <p:sldId id="633" r:id="rId20"/>
    <p:sldId id="613" r:id="rId21"/>
    <p:sldId id="614" r:id="rId22"/>
    <p:sldId id="615" r:id="rId23"/>
    <p:sldId id="616" r:id="rId24"/>
  </p:sldIdLst>
  <p:sldSz cx="9144000" cy="5143500" type="screen16x9"/>
  <p:notesSz cx="6858000" cy="9144000"/>
  <p:embeddedFontLst>
    <p:embeddedFont>
      <p:font typeface="微软雅黑" panose="020B0503020204020204" pitchFamily="34" charset="-122"/>
      <p:regular r:id="rId29"/>
    </p:embeddedFont>
    <p:embeddedFont>
      <p:font typeface="黑体" panose="02010609060101010101" pitchFamily="49" charset="-122"/>
      <p:regular r:id="rId30"/>
    </p:embeddedFont>
    <p:embeddedFont>
      <p:font typeface="楷体" panose="02010609060101010101" pitchFamily="49" charset="-122"/>
      <p:regular r:id="rId31"/>
    </p:embeddedFont>
    <p:embeddedFont>
      <p:font typeface="taozhi.cn_PY" panose="02000500000000000000" pitchFamily="2" charset="0"/>
      <p:regular r:id="rId32"/>
    </p:embeddedFont>
    <p:embeddedFont>
      <p:font typeface="Calibri" panose="020F0502020204030204" pitchFamily="34" charset="0"/>
      <p:regular r:id="rId33"/>
      <p:bold r:id="rId34"/>
      <p:italic r:id="rId35"/>
      <p:boldItalic r:id="rId36"/>
    </p:embeddedFont>
    <p:embeddedFont>
      <p:font typeface="Calibri Light" panose="020F0302020204030204" charset="0"/>
      <p:regular r:id="rId37"/>
      <p:italic r:id="rId38"/>
    </p:embeddedFont>
  </p:embeddedFontLst>
  <p:custDataLst>
    <p:tags r:id="rId39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41" userDrawn="1">
          <p15:clr>
            <a:srgbClr val="A4A3A4"/>
          </p15:clr>
        </p15:guide>
        <p15:guide id="2" orient="horz" pos="2600" userDrawn="1">
          <p15:clr>
            <a:srgbClr val="A4A3A4"/>
          </p15:clr>
        </p15:guide>
        <p15:guide id="3" orient="horz" pos="2482" userDrawn="1">
          <p15:clr>
            <a:srgbClr val="A4A3A4"/>
          </p15:clr>
        </p15:guide>
        <p15:guide id="4" pos="616" userDrawn="1">
          <p15:clr>
            <a:srgbClr val="A4A3A4"/>
          </p15:clr>
        </p15:guide>
        <p15:guide id="5" pos="1338" userDrawn="1">
          <p15:clr>
            <a:srgbClr val="A4A3A4"/>
          </p15:clr>
        </p15:guide>
        <p15:guide id="6" pos="35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201" autoAdjust="0"/>
    <p:restoredTop sz="96475" autoAdjust="0"/>
  </p:normalViewPr>
  <p:slideViewPr>
    <p:cSldViewPr showGuides="1">
      <p:cViewPr>
        <p:scale>
          <a:sx n="130" d="100"/>
          <a:sy n="130" d="100"/>
        </p:scale>
        <p:origin x="-1074" y="-396"/>
      </p:cViewPr>
      <p:guideLst>
        <p:guide orient="horz" pos="441"/>
        <p:guide orient="horz" pos="2600"/>
        <p:guide orient="horz" pos="2482"/>
        <p:guide pos="616"/>
        <p:guide pos="1338"/>
        <p:guide pos="355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94" d="100"/>
          <a:sy n="94" d="100"/>
        </p:scale>
        <p:origin x="4003" y="101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font" Target="fonts/font10.fntdata"/><Relationship Id="rId37" Type="http://schemas.openxmlformats.org/officeDocument/2006/relationships/font" Target="fonts/font9.fntdata"/><Relationship Id="rId36" Type="http://schemas.openxmlformats.org/officeDocument/2006/relationships/font" Target="fonts/font8.fntdata"/><Relationship Id="rId35" Type="http://schemas.openxmlformats.org/officeDocument/2006/relationships/font" Target="fonts/font7.fntdata"/><Relationship Id="rId34" Type="http://schemas.openxmlformats.org/officeDocument/2006/relationships/font" Target="fonts/font6.fntdata"/><Relationship Id="rId33" Type="http://schemas.openxmlformats.org/officeDocument/2006/relationships/font" Target="fonts/font5.fntdata"/><Relationship Id="rId32" Type="http://schemas.openxmlformats.org/officeDocument/2006/relationships/font" Target="fonts/font4.fntdata"/><Relationship Id="rId31" Type="http://schemas.openxmlformats.org/officeDocument/2006/relationships/font" Target="fonts/font3.fntdata"/><Relationship Id="rId30" Type="http://schemas.openxmlformats.org/officeDocument/2006/relationships/font" Target="fonts/font2.fntdata"/><Relationship Id="rId3" Type="http://schemas.openxmlformats.org/officeDocument/2006/relationships/slide" Target="slides/slide1.xml"/><Relationship Id="rId29" Type="http://schemas.openxmlformats.org/officeDocument/2006/relationships/font" Target="fonts/font1.fntdata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D64FC8-8300-42FF-B214-DBA3EDE9A3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1AC0BB-6590-4996-9DEC-B63401AE9EF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454952-FCDF-452D-BC3C-EFE1C0C220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7CF5FE-2016-4463-9161-B774A772564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7CF5FE-2016-4463-9161-B774A7725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file:///D:\qq&#25991;&#20214;\712321467\Image\C2C\Image2\%7b75232B38-A165-1FB7-499C-2E1C792CACB5%7d.png" TargetMode="External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3" r:link="rId4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8.png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9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9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0.jpe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15.png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2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0" y="2730576"/>
            <a:ext cx="9144000" cy="2412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 4"/>
          <p:cNvSpPr/>
          <p:nvPr/>
        </p:nvSpPr>
        <p:spPr>
          <a:xfrm>
            <a:off x="738951" y="718067"/>
            <a:ext cx="7655560" cy="3026361"/>
          </a:xfrm>
          <a:prstGeom prst="roundRect">
            <a:avLst>
              <a:gd name="adj" fmla="val 7077"/>
            </a:avLst>
          </a:prstGeom>
          <a:solidFill>
            <a:schemeClr val="bg1"/>
          </a:solidFill>
          <a:ln>
            <a:solidFill>
              <a:srgbClr val="388F8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3" name="文本占位符 5"/>
          <p:cNvSpPr txBox="1"/>
          <p:nvPr/>
        </p:nvSpPr>
        <p:spPr>
          <a:xfrm>
            <a:off x="8008" y="1218408"/>
            <a:ext cx="9144000" cy="151216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</a:pPr>
            <a:r>
              <a:rPr sz="5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27 漏</a:t>
            </a:r>
            <a:endParaRPr sz="5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090547" y="2675802"/>
            <a:ext cx="1495762" cy="1057437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>
          <a:xfrm>
            <a:off x="728279" y="843558"/>
            <a:ext cx="1465056" cy="624955"/>
            <a:chOff x="779572" y="628120"/>
            <a:chExt cx="1571587" cy="670397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59217" y="628120"/>
              <a:ext cx="1204863" cy="179868"/>
            </a:xfrm>
            <a:prstGeom prst="rect">
              <a:avLst/>
            </a:prstGeom>
          </p:spPr>
        </p:pic>
        <p:grpSp>
          <p:nvGrpSpPr>
            <p:cNvPr id="4" name="组合 19"/>
            <p:cNvGrpSpPr/>
            <p:nvPr/>
          </p:nvGrpSpPr>
          <p:grpSpPr>
            <a:xfrm>
              <a:off x="789007" y="807720"/>
              <a:ext cx="1517948" cy="430529"/>
              <a:chOff x="789007" y="807720"/>
              <a:chExt cx="1517948" cy="430529"/>
            </a:xfrm>
          </p:grpSpPr>
          <p:sp>
            <p:nvSpPr>
              <p:cNvPr id="24" name="圆角矩形 23"/>
              <p:cNvSpPr/>
              <p:nvPr/>
            </p:nvSpPr>
            <p:spPr>
              <a:xfrm>
                <a:off x="789007" y="807720"/>
                <a:ext cx="1517948" cy="430529"/>
              </a:xfrm>
              <a:prstGeom prst="roundRect">
                <a:avLst>
                  <a:gd name="adj" fmla="val 50000"/>
                </a:avLst>
              </a:prstGeom>
              <a:solidFill>
                <a:srgbClr val="FF5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圆角矩形 31"/>
              <p:cNvSpPr/>
              <p:nvPr/>
            </p:nvSpPr>
            <p:spPr>
              <a:xfrm>
                <a:off x="827584" y="843558"/>
                <a:ext cx="1440160" cy="360040"/>
              </a:xfrm>
              <a:prstGeom prst="roundRect">
                <a:avLst>
                  <a:gd name="adj" fmla="val 50000"/>
                </a:avLst>
              </a:prstGeom>
              <a:solidFill>
                <a:srgbClr val="FF505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1035922" y="783191"/>
              <a:ext cx="1023485" cy="429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易读错</a:t>
              </a:r>
              <a:endParaRPr lang="zh-CN" altLang="en-US" sz="2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79572" y="1183851"/>
              <a:ext cx="563929" cy="114666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1611359" y="1000165"/>
              <a:ext cx="739800" cy="291935"/>
            </a:xfrm>
            <a:prstGeom prst="rect">
              <a:avLst/>
            </a:prstGeom>
          </p:spPr>
        </p:pic>
      </p:grpSp>
      <p:sp>
        <p:nvSpPr>
          <p:cNvPr id="14" name="圆角矩形 13"/>
          <p:cNvSpPr/>
          <p:nvPr/>
        </p:nvSpPr>
        <p:spPr>
          <a:xfrm>
            <a:off x="728279" y="1707654"/>
            <a:ext cx="7687442" cy="2266552"/>
          </a:xfrm>
          <a:prstGeom prst="roundRect">
            <a:avLst>
              <a:gd name="adj" fmla="val 7077"/>
            </a:avLst>
          </a:prstGeom>
          <a:solidFill>
            <a:schemeClr val="bg1"/>
          </a:solidFill>
          <a:ln>
            <a:solidFill>
              <a:srgbClr val="388F8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278712" y="3309806"/>
            <a:ext cx="1099548" cy="703740"/>
          </a:xfrm>
          <a:prstGeom prst="rect">
            <a:avLst/>
          </a:prstGeom>
        </p:spPr>
      </p:pic>
      <p:sp>
        <p:nvSpPr>
          <p:cNvPr id="26" name="矩形 25"/>
          <p:cNvSpPr/>
          <p:nvPr/>
        </p:nvSpPr>
        <p:spPr>
          <a:xfrm>
            <a:off x="1671979" y="1825267"/>
            <a:ext cx="655837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贼、纵</a:t>
            </a:r>
            <a:r>
              <a:rPr lang="en-US" altLang="zh-CN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是平舌音。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脊</a:t>
            </a:r>
            <a:r>
              <a:rPr lang="en-US" altLang="zh-CN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读</a:t>
            </a:r>
            <a:r>
              <a:rPr lang="en-US" altLang="zh-CN" sz="2800" err="1">
                <a:latin typeface="taozhi.cn_PY" panose="02000500000000000000" pitchFamily="2" charset="0"/>
                <a:ea typeface="楷体" panose="02010609060101010101" pitchFamily="49" charset="-122"/>
                <a:sym typeface="+mn-ea"/>
              </a:rPr>
              <a:t>jǐ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，不读</a:t>
            </a:r>
            <a:r>
              <a:rPr lang="en-US" altLang="zh-CN" sz="2800" err="1">
                <a:latin typeface="taozhi.cn_PY" panose="02000500000000000000" pitchFamily="2" charset="0"/>
                <a:ea typeface="楷体" panose="02010609060101010101" pitchFamily="49" charset="-122"/>
                <a:sym typeface="+mn-ea"/>
              </a:rPr>
              <a:t>jí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老婆婆</a:t>
            </a:r>
            <a:r>
              <a:rPr lang="en-US" altLang="zh-CN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轻声词。</a:t>
            </a:r>
            <a:endParaRPr lang="zh-CN" altLang="en-US" sz="2800" kern="10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5" name="组合 3"/>
          <p:cNvGrpSpPr/>
          <p:nvPr/>
        </p:nvGrpSpPr>
        <p:grpSpPr>
          <a:xfrm>
            <a:off x="0" y="3646341"/>
            <a:ext cx="9156700" cy="1501697"/>
            <a:chOff x="0" y="3578631"/>
            <a:chExt cx="9569574" cy="156940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0" y="3578631"/>
              <a:ext cx="4788024" cy="1569408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 flipH="1">
              <a:off x="4781550" y="3578631"/>
              <a:ext cx="4788024" cy="156940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33562" y="494735"/>
            <a:ext cx="1123191" cy="167676"/>
          </a:xfrm>
          <a:prstGeom prst="rect">
            <a:avLst/>
          </a:prstGeom>
        </p:spPr>
      </p:pic>
      <p:grpSp>
        <p:nvGrpSpPr>
          <p:cNvPr id="61" name="组合 60"/>
          <p:cNvGrpSpPr/>
          <p:nvPr/>
        </p:nvGrpSpPr>
        <p:grpSpPr>
          <a:xfrm>
            <a:off x="675005" y="639445"/>
            <a:ext cx="1456055" cy="474345"/>
            <a:chOff x="1063" y="1007"/>
            <a:chExt cx="2293" cy="747"/>
          </a:xfrm>
        </p:grpSpPr>
        <p:sp>
          <p:nvSpPr>
            <p:cNvPr id="39" name="圆角矩形 38"/>
            <p:cNvSpPr/>
            <p:nvPr/>
          </p:nvSpPr>
          <p:spPr>
            <a:xfrm>
              <a:off x="1063" y="1043"/>
              <a:ext cx="2055" cy="632"/>
            </a:xfrm>
            <a:prstGeom prst="roundRect">
              <a:avLst>
                <a:gd name="adj" fmla="val 50000"/>
              </a:avLst>
            </a:prstGeom>
            <a:solidFill>
              <a:srgbClr val="2B9C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圆角矩形 39"/>
            <p:cNvSpPr/>
            <p:nvPr/>
          </p:nvSpPr>
          <p:spPr>
            <a:xfrm>
              <a:off x="1119" y="1095"/>
              <a:ext cx="1918" cy="529"/>
            </a:xfrm>
            <a:prstGeom prst="roundRect">
              <a:avLst>
                <a:gd name="adj" fmla="val 50000"/>
              </a:avLst>
            </a:prstGeom>
            <a:solidFill>
              <a:srgbClr val="2B9C88"/>
            </a:solidFill>
            <a:ln>
              <a:solidFill>
                <a:srgbClr val="FDCB5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5"/>
            <p:cNvSpPr txBox="1"/>
            <p:nvPr/>
          </p:nvSpPr>
          <p:spPr>
            <a:xfrm>
              <a:off x="1350" y="1007"/>
              <a:ext cx="1503" cy="6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会写字</a:t>
              </a:r>
              <a:endParaRPr lang="zh-CN" altLang="en-US" sz="2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2270" y="1325"/>
              <a:ext cx="1086" cy="429"/>
            </a:xfrm>
            <a:prstGeom prst="rect">
              <a:avLst/>
            </a:prstGeom>
          </p:spPr>
        </p:pic>
      </p:grpSp>
      <p:grpSp>
        <p:nvGrpSpPr>
          <p:cNvPr id="72" name="组合 71"/>
          <p:cNvGrpSpPr/>
          <p:nvPr/>
        </p:nvGrpSpPr>
        <p:grpSpPr>
          <a:xfrm>
            <a:off x="1648227" y="1560833"/>
            <a:ext cx="831600" cy="831600"/>
            <a:chOff x="1724231" y="1301677"/>
            <a:chExt cx="831600" cy="831600"/>
          </a:xfrm>
        </p:grpSpPr>
        <p:grpSp>
          <p:nvGrpSpPr>
            <p:cNvPr id="73" name="组合 72"/>
            <p:cNvGrpSpPr/>
            <p:nvPr/>
          </p:nvGrpSpPr>
          <p:grpSpPr>
            <a:xfrm>
              <a:off x="1724231" y="1301677"/>
              <a:ext cx="831600" cy="831600"/>
              <a:chOff x="3635896" y="1146973"/>
              <a:chExt cx="936104" cy="936104"/>
            </a:xfrm>
          </p:grpSpPr>
          <p:sp>
            <p:nvSpPr>
              <p:cNvPr id="75" name="矩形 74"/>
              <p:cNvSpPr/>
              <p:nvPr/>
            </p:nvSpPr>
            <p:spPr>
              <a:xfrm>
                <a:off x="3635896" y="1146973"/>
                <a:ext cx="936104" cy="936104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6" name="直接连接符 75"/>
              <p:cNvCxnSpPr/>
              <p:nvPr/>
            </p:nvCxnSpPr>
            <p:spPr>
              <a:xfrm>
                <a:off x="3635896" y="1615025"/>
                <a:ext cx="936104" cy="0"/>
              </a:xfrm>
              <a:prstGeom prst="line">
                <a:avLst/>
              </a:prstGeom>
              <a:solidFill>
                <a:schemeClr val="bg1"/>
              </a:solidFill>
              <a:ln w="9525">
                <a:solidFill>
                  <a:schemeClr val="accent1">
                    <a:lumMod val="40000"/>
                    <a:lumOff val="6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77" name="直接连接符 76"/>
              <p:cNvCxnSpPr/>
              <p:nvPr/>
            </p:nvCxnSpPr>
            <p:spPr>
              <a:xfrm rot="5400000">
                <a:off x="3635896" y="1615025"/>
                <a:ext cx="936104" cy="0"/>
              </a:xfrm>
              <a:prstGeom prst="line">
                <a:avLst/>
              </a:prstGeom>
              <a:solidFill>
                <a:schemeClr val="bg1"/>
              </a:solidFill>
              <a:ln w="9525">
                <a:solidFill>
                  <a:schemeClr val="accent1">
                    <a:lumMod val="40000"/>
                    <a:lumOff val="6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74" name="文本框 64"/>
            <p:cNvSpPr txBox="1">
              <a:spLocks noChangeArrowheads="1"/>
            </p:cNvSpPr>
            <p:nvPr/>
          </p:nvSpPr>
          <p:spPr bwMode="auto">
            <a:xfrm>
              <a:off x="1734425" y="1302346"/>
              <a:ext cx="811213" cy="8302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en-US" sz="4800">
                  <a:latin typeface="楷体" panose="02010609060101010101" pitchFamily="49" charset="-122"/>
                  <a:ea typeface="楷体" panose="02010609060101010101" pitchFamily="49" charset="-122"/>
                </a:rPr>
                <a:t>漏</a:t>
              </a:r>
              <a:endParaRPr lang="zh-CN" altLang="en-US" sz="4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2598511" y="1544816"/>
            <a:ext cx="831600" cy="831600"/>
            <a:chOff x="1724231" y="1301677"/>
            <a:chExt cx="831600" cy="831600"/>
          </a:xfrm>
        </p:grpSpPr>
        <p:grpSp>
          <p:nvGrpSpPr>
            <p:cNvPr id="81" name="组合 80"/>
            <p:cNvGrpSpPr/>
            <p:nvPr/>
          </p:nvGrpSpPr>
          <p:grpSpPr>
            <a:xfrm>
              <a:off x="1724231" y="1301677"/>
              <a:ext cx="831600" cy="831600"/>
              <a:chOff x="3635896" y="1146973"/>
              <a:chExt cx="936104" cy="936104"/>
            </a:xfrm>
          </p:grpSpPr>
          <p:sp>
            <p:nvSpPr>
              <p:cNvPr id="83" name="矩形 82"/>
              <p:cNvSpPr/>
              <p:nvPr/>
            </p:nvSpPr>
            <p:spPr>
              <a:xfrm>
                <a:off x="3635896" y="1146973"/>
                <a:ext cx="936104" cy="936104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84" name="直接连接符 83"/>
              <p:cNvCxnSpPr/>
              <p:nvPr/>
            </p:nvCxnSpPr>
            <p:spPr>
              <a:xfrm>
                <a:off x="3635896" y="1615025"/>
                <a:ext cx="936104" cy="0"/>
              </a:xfrm>
              <a:prstGeom prst="line">
                <a:avLst/>
              </a:prstGeom>
              <a:solidFill>
                <a:schemeClr val="bg1"/>
              </a:solidFill>
              <a:ln w="9525">
                <a:solidFill>
                  <a:schemeClr val="accent1">
                    <a:lumMod val="40000"/>
                    <a:lumOff val="6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85" name="直接连接符 84"/>
              <p:cNvCxnSpPr/>
              <p:nvPr/>
            </p:nvCxnSpPr>
            <p:spPr>
              <a:xfrm rot="5400000">
                <a:off x="3635896" y="1615025"/>
                <a:ext cx="936104" cy="0"/>
              </a:xfrm>
              <a:prstGeom prst="line">
                <a:avLst/>
              </a:prstGeom>
              <a:solidFill>
                <a:schemeClr val="bg1"/>
              </a:solidFill>
              <a:ln w="9525">
                <a:solidFill>
                  <a:schemeClr val="accent1">
                    <a:lumMod val="40000"/>
                    <a:lumOff val="6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82" name="文本框 64"/>
            <p:cNvSpPr txBox="1">
              <a:spLocks noChangeArrowheads="1"/>
            </p:cNvSpPr>
            <p:nvPr/>
          </p:nvSpPr>
          <p:spPr bwMode="auto">
            <a:xfrm>
              <a:off x="1734425" y="1302346"/>
              <a:ext cx="811213" cy="8302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en-US" sz="4800">
                  <a:latin typeface="楷体" panose="02010609060101010101" pitchFamily="49" charset="-122"/>
                  <a:ea typeface="楷体" panose="02010609060101010101" pitchFamily="49" charset="-122"/>
                </a:rPr>
                <a:t>喂</a:t>
              </a:r>
              <a:endParaRPr lang="zh-CN" altLang="en-US" sz="4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3548795" y="1544816"/>
            <a:ext cx="831600" cy="831600"/>
            <a:chOff x="1724231" y="1301677"/>
            <a:chExt cx="831600" cy="831600"/>
          </a:xfrm>
        </p:grpSpPr>
        <p:grpSp>
          <p:nvGrpSpPr>
            <p:cNvPr id="88" name="组合 87"/>
            <p:cNvGrpSpPr/>
            <p:nvPr/>
          </p:nvGrpSpPr>
          <p:grpSpPr>
            <a:xfrm>
              <a:off x="1724231" y="1301677"/>
              <a:ext cx="831600" cy="831600"/>
              <a:chOff x="3635896" y="1146973"/>
              <a:chExt cx="936104" cy="936104"/>
            </a:xfrm>
          </p:grpSpPr>
          <p:sp>
            <p:nvSpPr>
              <p:cNvPr id="90" name="矩形 89"/>
              <p:cNvSpPr/>
              <p:nvPr/>
            </p:nvSpPr>
            <p:spPr>
              <a:xfrm>
                <a:off x="3635896" y="1146973"/>
                <a:ext cx="936104" cy="936104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01" name="直接连接符 100"/>
              <p:cNvCxnSpPr/>
              <p:nvPr/>
            </p:nvCxnSpPr>
            <p:spPr>
              <a:xfrm>
                <a:off x="3635896" y="1615025"/>
                <a:ext cx="936104" cy="0"/>
              </a:xfrm>
              <a:prstGeom prst="line">
                <a:avLst/>
              </a:prstGeom>
              <a:solidFill>
                <a:schemeClr val="bg1"/>
              </a:solidFill>
              <a:ln w="9525">
                <a:solidFill>
                  <a:schemeClr val="accent1">
                    <a:lumMod val="40000"/>
                    <a:lumOff val="6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02" name="直接连接符 101"/>
              <p:cNvCxnSpPr/>
              <p:nvPr/>
            </p:nvCxnSpPr>
            <p:spPr>
              <a:xfrm rot="5400000">
                <a:off x="3635896" y="1615025"/>
                <a:ext cx="936104" cy="0"/>
              </a:xfrm>
              <a:prstGeom prst="line">
                <a:avLst/>
              </a:prstGeom>
              <a:solidFill>
                <a:schemeClr val="bg1"/>
              </a:solidFill>
              <a:ln w="9525">
                <a:solidFill>
                  <a:schemeClr val="accent1">
                    <a:lumMod val="40000"/>
                    <a:lumOff val="6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89" name="文本框 64"/>
            <p:cNvSpPr txBox="1">
              <a:spLocks noChangeArrowheads="1"/>
            </p:cNvSpPr>
            <p:nvPr/>
          </p:nvSpPr>
          <p:spPr bwMode="auto">
            <a:xfrm>
              <a:off x="1734425" y="1302346"/>
              <a:ext cx="811213" cy="8302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en-US" sz="4800">
                  <a:latin typeface="楷体" panose="02010609060101010101" pitchFamily="49" charset="-122"/>
                  <a:ea typeface="楷体" panose="02010609060101010101" pitchFamily="49" charset="-122"/>
                </a:rPr>
                <a:t>胖</a:t>
              </a:r>
              <a:endParaRPr lang="zh-CN" altLang="en-US" sz="4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4499079" y="1544816"/>
            <a:ext cx="831600" cy="831600"/>
            <a:chOff x="1724231" y="1301677"/>
            <a:chExt cx="831600" cy="831600"/>
          </a:xfrm>
        </p:grpSpPr>
        <p:grpSp>
          <p:nvGrpSpPr>
            <p:cNvPr id="104" name="组合 103"/>
            <p:cNvGrpSpPr/>
            <p:nvPr/>
          </p:nvGrpSpPr>
          <p:grpSpPr>
            <a:xfrm>
              <a:off x="1724231" y="1301677"/>
              <a:ext cx="831600" cy="831600"/>
              <a:chOff x="3635896" y="1146973"/>
              <a:chExt cx="936104" cy="936104"/>
            </a:xfrm>
          </p:grpSpPr>
          <p:sp>
            <p:nvSpPr>
              <p:cNvPr id="106" name="矩形 105"/>
              <p:cNvSpPr/>
              <p:nvPr/>
            </p:nvSpPr>
            <p:spPr>
              <a:xfrm>
                <a:off x="3635896" y="1146973"/>
                <a:ext cx="936104" cy="936104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07" name="直接连接符 106"/>
              <p:cNvCxnSpPr/>
              <p:nvPr/>
            </p:nvCxnSpPr>
            <p:spPr>
              <a:xfrm>
                <a:off x="3635896" y="1615025"/>
                <a:ext cx="936104" cy="0"/>
              </a:xfrm>
              <a:prstGeom prst="line">
                <a:avLst/>
              </a:prstGeom>
              <a:solidFill>
                <a:schemeClr val="bg1"/>
              </a:solidFill>
              <a:ln w="9525">
                <a:solidFill>
                  <a:schemeClr val="accent1">
                    <a:lumMod val="40000"/>
                    <a:lumOff val="6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08" name="直接连接符 107"/>
              <p:cNvCxnSpPr/>
              <p:nvPr/>
            </p:nvCxnSpPr>
            <p:spPr>
              <a:xfrm rot="5400000">
                <a:off x="3635896" y="1615025"/>
                <a:ext cx="936104" cy="0"/>
              </a:xfrm>
              <a:prstGeom prst="line">
                <a:avLst/>
              </a:prstGeom>
              <a:solidFill>
                <a:schemeClr val="bg1"/>
              </a:solidFill>
              <a:ln w="9525">
                <a:solidFill>
                  <a:schemeClr val="accent1">
                    <a:lumMod val="40000"/>
                    <a:lumOff val="6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105" name="文本框 64"/>
            <p:cNvSpPr txBox="1">
              <a:spLocks noChangeArrowheads="1"/>
            </p:cNvSpPr>
            <p:nvPr/>
          </p:nvSpPr>
          <p:spPr bwMode="auto">
            <a:xfrm>
              <a:off x="1734425" y="1302346"/>
              <a:ext cx="811213" cy="8302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en-US" sz="4800">
                  <a:latin typeface="楷体" panose="02010609060101010101" pitchFamily="49" charset="-122"/>
                  <a:ea typeface="楷体" panose="02010609060101010101" pitchFamily="49" charset="-122"/>
                </a:rPr>
                <a:t>驴</a:t>
              </a:r>
              <a:endParaRPr lang="zh-CN" altLang="en-US" sz="4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5449363" y="1544816"/>
            <a:ext cx="831600" cy="831600"/>
            <a:chOff x="1724231" y="1301677"/>
            <a:chExt cx="831600" cy="831600"/>
          </a:xfrm>
        </p:grpSpPr>
        <p:grpSp>
          <p:nvGrpSpPr>
            <p:cNvPr id="110" name="组合 109"/>
            <p:cNvGrpSpPr/>
            <p:nvPr/>
          </p:nvGrpSpPr>
          <p:grpSpPr>
            <a:xfrm>
              <a:off x="1724231" y="1301677"/>
              <a:ext cx="831600" cy="831600"/>
              <a:chOff x="3635896" y="1146973"/>
              <a:chExt cx="936104" cy="936104"/>
            </a:xfrm>
          </p:grpSpPr>
          <p:sp>
            <p:nvSpPr>
              <p:cNvPr id="112" name="矩形 111"/>
              <p:cNvSpPr/>
              <p:nvPr/>
            </p:nvSpPr>
            <p:spPr>
              <a:xfrm>
                <a:off x="3635896" y="1146973"/>
                <a:ext cx="936104" cy="936104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13" name="直接连接符 112"/>
              <p:cNvCxnSpPr/>
              <p:nvPr/>
            </p:nvCxnSpPr>
            <p:spPr>
              <a:xfrm>
                <a:off x="3635896" y="1615025"/>
                <a:ext cx="936104" cy="0"/>
              </a:xfrm>
              <a:prstGeom prst="line">
                <a:avLst/>
              </a:prstGeom>
              <a:solidFill>
                <a:schemeClr val="bg1"/>
              </a:solidFill>
              <a:ln w="9525">
                <a:solidFill>
                  <a:schemeClr val="accent1">
                    <a:lumMod val="40000"/>
                    <a:lumOff val="6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14" name="直接连接符 113"/>
              <p:cNvCxnSpPr/>
              <p:nvPr/>
            </p:nvCxnSpPr>
            <p:spPr>
              <a:xfrm rot="5400000">
                <a:off x="3635896" y="1615025"/>
                <a:ext cx="936104" cy="0"/>
              </a:xfrm>
              <a:prstGeom prst="line">
                <a:avLst/>
              </a:prstGeom>
              <a:solidFill>
                <a:schemeClr val="bg1"/>
              </a:solidFill>
              <a:ln w="9525">
                <a:solidFill>
                  <a:schemeClr val="accent1">
                    <a:lumMod val="40000"/>
                    <a:lumOff val="6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111" name="文本框 64"/>
            <p:cNvSpPr txBox="1">
              <a:spLocks noChangeArrowheads="1"/>
            </p:cNvSpPr>
            <p:nvPr/>
          </p:nvSpPr>
          <p:spPr bwMode="auto">
            <a:xfrm>
              <a:off x="1734425" y="1302346"/>
              <a:ext cx="811213" cy="8302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en-US" sz="4800">
                  <a:latin typeface="楷体" panose="02010609060101010101" pitchFamily="49" charset="-122"/>
                  <a:ea typeface="楷体" panose="02010609060101010101" pitchFamily="49" charset="-122"/>
                </a:rPr>
                <a:t>贼</a:t>
              </a:r>
              <a:endParaRPr lang="zh-CN" altLang="en-US" sz="4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6399647" y="1544816"/>
            <a:ext cx="831600" cy="831666"/>
            <a:chOff x="1724231" y="1301677"/>
            <a:chExt cx="831600" cy="831666"/>
          </a:xfrm>
        </p:grpSpPr>
        <p:grpSp>
          <p:nvGrpSpPr>
            <p:cNvPr id="116" name="组合 115"/>
            <p:cNvGrpSpPr/>
            <p:nvPr/>
          </p:nvGrpSpPr>
          <p:grpSpPr>
            <a:xfrm>
              <a:off x="1724231" y="1301677"/>
              <a:ext cx="831600" cy="831600"/>
              <a:chOff x="3635896" y="1146973"/>
              <a:chExt cx="936104" cy="936104"/>
            </a:xfrm>
          </p:grpSpPr>
          <p:sp>
            <p:nvSpPr>
              <p:cNvPr id="118" name="矩形 117"/>
              <p:cNvSpPr/>
              <p:nvPr/>
            </p:nvSpPr>
            <p:spPr>
              <a:xfrm>
                <a:off x="3635896" y="1146973"/>
                <a:ext cx="936104" cy="936104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19" name="直接连接符 118"/>
              <p:cNvCxnSpPr/>
              <p:nvPr/>
            </p:nvCxnSpPr>
            <p:spPr>
              <a:xfrm>
                <a:off x="3635896" y="1615025"/>
                <a:ext cx="936104" cy="0"/>
              </a:xfrm>
              <a:prstGeom prst="line">
                <a:avLst/>
              </a:prstGeom>
              <a:solidFill>
                <a:schemeClr val="bg1"/>
              </a:solidFill>
              <a:ln w="9525">
                <a:solidFill>
                  <a:schemeClr val="accent1">
                    <a:lumMod val="40000"/>
                    <a:lumOff val="6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20" name="直接连接符 119"/>
              <p:cNvCxnSpPr/>
              <p:nvPr/>
            </p:nvCxnSpPr>
            <p:spPr>
              <a:xfrm rot="5400000">
                <a:off x="3635896" y="1615025"/>
                <a:ext cx="936104" cy="0"/>
              </a:xfrm>
              <a:prstGeom prst="line">
                <a:avLst/>
              </a:prstGeom>
              <a:solidFill>
                <a:schemeClr val="bg1"/>
              </a:solidFill>
              <a:ln w="9525">
                <a:solidFill>
                  <a:schemeClr val="accent1">
                    <a:lumMod val="40000"/>
                    <a:lumOff val="6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117" name="文本框 64"/>
            <p:cNvSpPr txBox="1">
              <a:spLocks noChangeArrowheads="1"/>
            </p:cNvSpPr>
            <p:nvPr/>
          </p:nvSpPr>
          <p:spPr bwMode="auto">
            <a:xfrm>
              <a:off x="1734425" y="1302346"/>
              <a:ext cx="811213" cy="8309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en-US" sz="4800">
                  <a:latin typeface="楷体" panose="02010609060101010101" pitchFamily="49" charset="-122"/>
                  <a:ea typeface="楷体" panose="02010609060101010101" pitchFamily="49" charset="-122"/>
                </a:rPr>
                <a:t>狼</a:t>
              </a:r>
              <a:endParaRPr lang="zh-CN" altLang="en-US" sz="4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27" name="文本框 126"/>
          <p:cNvSpPr txBox="1"/>
          <p:nvPr/>
        </p:nvSpPr>
        <p:spPr>
          <a:xfrm>
            <a:off x="6727855" y="2733208"/>
            <a:ext cx="1456849" cy="51077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左窄右宽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8" name="图片 127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-72008" y="3369852"/>
            <a:ext cx="9324528" cy="1673320"/>
          </a:xfrm>
          <a:prstGeom prst="rect">
            <a:avLst/>
          </a:prstGeom>
        </p:spPr>
      </p:pic>
      <p:grpSp>
        <p:nvGrpSpPr>
          <p:cNvPr id="129" name="组合 128"/>
          <p:cNvGrpSpPr/>
          <p:nvPr/>
        </p:nvGrpSpPr>
        <p:grpSpPr>
          <a:xfrm>
            <a:off x="2598511" y="2606443"/>
            <a:ext cx="831600" cy="831600"/>
            <a:chOff x="1724231" y="1301677"/>
            <a:chExt cx="831600" cy="831600"/>
          </a:xfrm>
        </p:grpSpPr>
        <p:grpSp>
          <p:nvGrpSpPr>
            <p:cNvPr id="130" name="组合 129"/>
            <p:cNvGrpSpPr/>
            <p:nvPr/>
          </p:nvGrpSpPr>
          <p:grpSpPr>
            <a:xfrm>
              <a:off x="1724231" y="1301677"/>
              <a:ext cx="831600" cy="831600"/>
              <a:chOff x="3635896" y="1146973"/>
              <a:chExt cx="936104" cy="936104"/>
            </a:xfrm>
          </p:grpSpPr>
          <p:sp>
            <p:nvSpPr>
              <p:cNvPr id="132" name="矩形 131"/>
              <p:cNvSpPr/>
              <p:nvPr/>
            </p:nvSpPr>
            <p:spPr>
              <a:xfrm>
                <a:off x="3635896" y="1146973"/>
                <a:ext cx="936104" cy="936104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33" name="直接连接符 132"/>
              <p:cNvCxnSpPr/>
              <p:nvPr/>
            </p:nvCxnSpPr>
            <p:spPr>
              <a:xfrm>
                <a:off x="3635896" y="1615025"/>
                <a:ext cx="936104" cy="0"/>
              </a:xfrm>
              <a:prstGeom prst="line">
                <a:avLst/>
              </a:prstGeom>
              <a:solidFill>
                <a:schemeClr val="bg1"/>
              </a:solidFill>
              <a:ln w="9525">
                <a:solidFill>
                  <a:schemeClr val="accent1">
                    <a:lumMod val="40000"/>
                    <a:lumOff val="6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34" name="直接连接符 133"/>
              <p:cNvCxnSpPr/>
              <p:nvPr/>
            </p:nvCxnSpPr>
            <p:spPr>
              <a:xfrm rot="5400000">
                <a:off x="3635896" y="1615025"/>
                <a:ext cx="936104" cy="0"/>
              </a:xfrm>
              <a:prstGeom prst="line">
                <a:avLst/>
              </a:prstGeom>
              <a:solidFill>
                <a:schemeClr val="bg1"/>
              </a:solidFill>
              <a:ln w="9525">
                <a:solidFill>
                  <a:schemeClr val="accent1">
                    <a:lumMod val="40000"/>
                    <a:lumOff val="6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131" name="文本框 64"/>
            <p:cNvSpPr txBox="1">
              <a:spLocks noChangeArrowheads="1"/>
            </p:cNvSpPr>
            <p:nvPr/>
          </p:nvSpPr>
          <p:spPr bwMode="auto">
            <a:xfrm>
              <a:off x="1734425" y="1302346"/>
              <a:ext cx="811213" cy="8302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en-US" sz="4800">
                  <a:latin typeface="楷体" panose="02010609060101010101" pitchFamily="49" charset="-122"/>
                  <a:ea typeface="楷体" panose="02010609060101010101" pitchFamily="49" charset="-122"/>
                </a:rPr>
                <a:t>抱</a:t>
              </a:r>
              <a:endParaRPr lang="zh-CN" altLang="en-US" sz="4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3548795" y="2606443"/>
            <a:ext cx="831600" cy="831600"/>
            <a:chOff x="1724231" y="1301677"/>
            <a:chExt cx="831600" cy="831600"/>
          </a:xfrm>
        </p:grpSpPr>
        <p:grpSp>
          <p:nvGrpSpPr>
            <p:cNvPr id="136" name="组合 135"/>
            <p:cNvGrpSpPr/>
            <p:nvPr/>
          </p:nvGrpSpPr>
          <p:grpSpPr>
            <a:xfrm>
              <a:off x="1724231" y="1301677"/>
              <a:ext cx="831600" cy="831600"/>
              <a:chOff x="3635896" y="1146973"/>
              <a:chExt cx="936104" cy="936104"/>
            </a:xfrm>
          </p:grpSpPr>
          <p:sp>
            <p:nvSpPr>
              <p:cNvPr id="138" name="矩形 137"/>
              <p:cNvSpPr/>
              <p:nvPr/>
            </p:nvSpPr>
            <p:spPr>
              <a:xfrm>
                <a:off x="3635896" y="1146973"/>
                <a:ext cx="936104" cy="936104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39" name="直接连接符 138"/>
              <p:cNvCxnSpPr/>
              <p:nvPr/>
            </p:nvCxnSpPr>
            <p:spPr>
              <a:xfrm>
                <a:off x="3635896" y="1615025"/>
                <a:ext cx="936104" cy="0"/>
              </a:xfrm>
              <a:prstGeom prst="line">
                <a:avLst/>
              </a:prstGeom>
              <a:solidFill>
                <a:schemeClr val="bg1"/>
              </a:solidFill>
              <a:ln w="9525">
                <a:solidFill>
                  <a:schemeClr val="accent1">
                    <a:lumMod val="40000"/>
                    <a:lumOff val="6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40" name="直接连接符 139"/>
              <p:cNvCxnSpPr/>
              <p:nvPr/>
            </p:nvCxnSpPr>
            <p:spPr>
              <a:xfrm rot="5400000">
                <a:off x="3635896" y="1615025"/>
                <a:ext cx="936104" cy="0"/>
              </a:xfrm>
              <a:prstGeom prst="line">
                <a:avLst/>
              </a:prstGeom>
              <a:solidFill>
                <a:schemeClr val="bg1"/>
              </a:solidFill>
              <a:ln w="9525">
                <a:solidFill>
                  <a:schemeClr val="accent1">
                    <a:lumMod val="40000"/>
                    <a:lumOff val="6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137" name="文本框 64"/>
            <p:cNvSpPr txBox="1">
              <a:spLocks noChangeArrowheads="1"/>
            </p:cNvSpPr>
            <p:nvPr/>
          </p:nvSpPr>
          <p:spPr bwMode="auto">
            <a:xfrm>
              <a:off x="1734425" y="1302346"/>
              <a:ext cx="811213" cy="8302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en-US" sz="4800">
                  <a:latin typeface="楷体" panose="02010609060101010101" pitchFamily="49" charset="-122"/>
                  <a:ea typeface="楷体" panose="02010609060101010101" pitchFamily="49" charset="-122"/>
                </a:rPr>
                <a:t>胶</a:t>
              </a:r>
              <a:endParaRPr lang="zh-CN" altLang="en-US" sz="4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1" name="组合 140"/>
          <p:cNvGrpSpPr/>
          <p:nvPr/>
        </p:nvGrpSpPr>
        <p:grpSpPr>
          <a:xfrm>
            <a:off x="4499079" y="2606443"/>
            <a:ext cx="831600" cy="831600"/>
            <a:chOff x="1724231" y="1301677"/>
            <a:chExt cx="831600" cy="831600"/>
          </a:xfrm>
        </p:grpSpPr>
        <p:grpSp>
          <p:nvGrpSpPr>
            <p:cNvPr id="142" name="组合 141"/>
            <p:cNvGrpSpPr/>
            <p:nvPr/>
          </p:nvGrpSpPr>
          <p:grpSpPr>
            <a:xfrm>
              <a:off x="1724231" y="1301677"/>
              <a:ext cx="831600" cy="831600"/>
              <a:chOff x="3635896" y="1146973"/>
              <a:chExt cx="936104" cy="936104"/>
            </a:xfrm>
          </p:grpSpPr>
          <p:sp>
            <p:nvSpPr>
              <p:cNvPr id="144" name="矩形 143"/>
              <p:cNvSpPr/>
              <p:nvPr/>
            </p:nvSpPr>
            <p:spPr>
              <a:xfrm>
                <a:off x="3635896" y="1146973"/>
                <a:ext cx="936104" cy="936104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45" name="直接连接符 144"/>
              <p:cNvCxnSpPr/>
              <p:nvPr/>
            </p:nvCxnSpPr>
            <p:spPr>
              <a:xfrm>
                <a:off x="3635896" y="1615025"/>
                <a:ext cx="936104" cy="0"/>
              </a:xfrm>
              <a:prstGeom prst="line">
                <a:avLst/>
              </a:prstGeom>
              <a:solidFill>
                <a:schemeClr val="bg1"/>
              </a:solidFill>
              <a:ln w="9525">
                <a:solidFill>
                  <a:schemeClr val="accent1">
                    <a:lumMod val="40000"/>
                    <a:lumOff val="6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46" name="直接连接符 145"/>
              <p:cNvCxnSpPr/>
              <p:nvPr/>
            </p:nvCxnSpPr>
            <p:spPr>
              <a:xfrm rot="5400000">
                <a:off x="3635896" y="1615025"/>
                <a:ext cx="936104" cy="0"/>
              </a:xfrm>
              <a:prstGeom prst="line">
                <a:avLst/>
              </a:prstGeom>
              <a:solidFill>
                <a:schemeClr val="bg1"/>
              </a:solidFill>
              <a:ln w="9525">
                <a:solidFill>
                  <a:schemeClr val="accent1">
                    <a:lumMod val="40000"/>
                    <a:lumOff val="6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143" name="文本框 64"/>
            <p:cNvSpPr txBox="1">
              <a:spLocks noChangeArrowheads="1"/>
            </p:cNvSpPr>
            <p:nvPr/>
          </p:nvSpPr>
          <p:spPr bwMode="auto">
            <a:xfrm>
              <a:off x="1734425" y="1302346"/>
              <a:ext cx="811213" cy="8302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en-US" sz="4800">
                  <a:latin typeface="楷体" panose="02010609060101010101" pitchFamily="49" charset="-122"/>
                  <a:ea typeface="楷体" panose="02010609060101010101" pitchFamily="49" charset="-122"/>
                </a:rPr>
                <a:t>粘</a:t>
              </a:r>
              <a:endParaRPr lang="zh-CN" altLang="en-US" sz="4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7" name="组合 146"/>
          <p:cNvGrpSpPr/>
          <p:nvPr/>
        </p:nvGrpSpPr>
        <p:grpSpPr>
          <a:xfrm>
            <a:off x="5449363" y="2606443"/>
            <a:ext cx="831600" cy="831600"/>
            <a:chOff x="1724231" y="1301677"/>
            <a:chExt cx="831600" cy="831600"/>
          </a:xfrm>
        </p:grpSpPr>
        <p:grpSp>
          <p:nvGrpSpPr>
            <p:cNvPr id="148" name="组合 147"/>
            <p:cNvGrpSpPr/>
            <p:nvPr/>
          </p:nvGrpSpPr>
          <p:grpSpPr>
            <a:xfrm>
              <a:off x="1724231" y="1301677"/>
              <a:ext cx="831600" cy="831600"/>
              <a:chOff x="3635896" y="1146973"/>
              <a:chExt cx="936104" cy="936104"/>
            </a:xfrm>
          </p:grpSpPr>
          <p:sp>
            <p:nvSpPr>
              <p:cNvPr id="150" name="矩形 149"/>
              <p:cNvSpPr/>
              <p:nvPr/>
            </p:nvSpPr>
            <p:spPr>
              <a:xfrm>
                <a:off x="3635896" y="1146973"/>
                <a:ext cx="936104" cy="936104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51" name="直接连接符 150"/>
              <p:cNvCxnSpPr/>
              <p:nvPr/>
            </p:nvCxnSpPr>
            <p:spPr>
              <a:xfrm>
                <a:off x="3635896" y="1615025"/>
                <a:ext cx="936104" cy="0"/>
              </a:xfrm>
              <a:prstGeom prst="line">
                <a:avLst/>
              </a:prstGeom>
              <a:solidFill>
                <a:schemeClr val="bg1"/>
              </a:solidFill>
              <a:ln w="9525">
                <a:solidFill>
                  <a:schemeClr val="accent1">
                    <a:lumMod val="40000"/>
                    <a:lumOff val="6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52" name="直接连接符 151"/>
              <p:cNvCxnSpPr/>
              <p:nvPr/>
            </p:nvCxnSpPr>
            <p:spPr>
              <a:xfrm rot="5400000">
                <a:off x="3635896" y="1615025"/>
                <a:ext cx="936104" cy="0"/>
              </a:xfrm>
              <a:prstGeom prst="line">
                <a:avLst/>
              </a:prstGeom>
              <a:solidFill>
                <a:schemeClr val="bg1"/>
              </a:solidFill>
              <a:ln w="9525">
                <a:solidFill>
                  <a:schemeClr val="accent1">
                    <a:lumMod val="40000"/>
                    <a:lumOff val="6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149" name="文本框 64"/>
            <p:cNvSpPr txBox="1">
              <a:spLocks noChangeArrowheads="1"/>
            </p:cNvSpPr>
            <p:nvPr/>
          </p:nvSpPr>
          <p:spPr bwMode="auto">
            <a:xfrm>
              <a:off x="1734425" y="1302346"/>
              <a:ext cx="811213" cy="8302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en-US" sz="4800">
                  <a:latin typeface="楷体" panose="02010609060101010101" pitchFamily="49" charset="-122"/>
                  <a:ea typeface="楷体" panose="02010609060101010101" pitchFamily="49" charset="-122"/>
                </a:rPr>
                <a:t>偏</a:t>
              </a:r>
              <a:endParaRPr lang="zh-CN" altLang="en-US" sz="4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-72008" y="3369852"/>
            <a:ext cx="9324528" cy="1673320"/>
          </a:xfrm>
          <a:prstGeom prst="rect">
            <a:avLst/>
          </a:prstGeom>
        </p:spPr>
      </p:pic>
      <p:grpSp>
        <p:nvGrpSpPr>
          <p:cNvPr id="30" name="组合 29"/>
          <p:cNvGrpSpPr/>
          <p:nvPr/>
        </p:nvGrpSpPr>
        <p:grpSpPr>
          <a:xfrm>
            <a:off x="1171047" y="1627138"/>
            <a:ext cx="831600" cy="831600"/>
            <a:chOff x="1724231" y="1301677"/>
            <a:chExt cx="831600" cy="831600"/>
          </a:xfrm>
        </p:grpSpPr>
        <p:grpSp>
          <p:nvGrpSpPr>
            <p:cNvPr id="31" name="组合 30"/>
            <p:cNvGrpSpPr/>
            <p:nvPr/>
          </p:nvGrpSpPr>
          <p:grpSpPr>
            <a:xfrm>
              <a:off x="1724231" y="1301677"/>
              <a:ext cx="831600" cy="831600"/>
              <a:chOff x="3635896" y="1146973"/>
              <a:chExt cx="936104" cy="936104"/>
            </a:xfrm>
          </p:grpSpPr>
          <p:sp>
            <p:nvSpPr>
              <p:cNvPr id="33" name="矩形 32"/>
              <p:cNvSpPr/>
              <p:nvPr/>
            </p:nvSpPr>
            <p:spPr>
              <a:xfrm>
                <a:off x="3635896" y="1146973"/>
                <a:ext cx="936104" cy="936104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4" name="直接连接符 33"/>
              <p:cNvCxnSpPr/>
              <p:nvPr/>
            </p:nvCxnSpPr>
            <p:spPr>
              <a:xfrm>
                <a:off x="3635896" y="1615025"/>
                <a:ext cx="936104" cy="0"/>
              </a:xfrm>
              <a:prstGeom prst="line">
                <a:avLst/>
              </a:prstGeom>
              <a:solidFill>
                <a:schemeClr val="bg1"/>
              </a:solidFill>
              <a:ln w="9525">
                <a:solidFill>
                  <a:schemeClr val="accent1">
                    <a:lumMod val="40000"/>
                    <a:lumOff val="6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 rot="5400000">
                <a:off x="3635896" y="1615025"/>
                <a:ext cx="936104" cy="0"/>
              </a:xfrm>
              <a:prstGeom prst="line">
                <a:avLst/>
              </a:prstGeom>
              <a:solidFill>
                <a:schemeClr val="bg1"/>
              </a:solidFill>
              <a:ln w="9525">
                <a:solidFill>
                  <a:schemeClr val="accent1">
                    <a:lumMod val="40000"/>
                    <a:lumOff val="6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32" name="文本框 64"/>
            <p:cNvSpPr txBox="1">
              <a:spLocks noChangeArrowheads="1"/>
            </p:cNvSpPr>
            <p:nvPr/>
          </p:nvSpPr>
          <p:spPr bwMode="auto">
            <a:xfrm>
              <a:off x="1734425" y="1302346"/>
              <a:ext cx="811213" cy="8302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en-US" sz="4800">
                  <a:solidFill>
                    <a:srgbClr val="237F7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莫</a:t>
              </a:r>
              <a:endParaRPr lang="zh-CN" altLang="en-US" sz="4800">
                <a:solidFill>
                  <a:srgbClr val="237F7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6" name="组合 21"/>
          <p:cNvGrpSpPr/>
          <p:nvPr/>
        </p:nvGrpSpPr>
        <p:grpSpPr>
          <a:xfrm>
            <a:off x="323970" y="584227"/>
            <a:ext cx="1465056" cy="624955"/>
            <a:chOff x="779572" y="628120"/>
            <a:chExt cx="1571587" cy="670397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959217" y="628120"/>
              <a:ext cx="1204863" cy="179868"/>
            </a:xfrm>
            <a:prstGeom prst="rect">
              <a:avLst/>
            </a:prstGeom>
          </p:spPr>
        </p:pic>
        <p:grpSp>
          <p:nvGrpSpPr>
            <p:cNvPr id="44" name="组合 23"/>
            <p:cNvGrpSpPr/>
            <p:nvPr/>
          </p:nvGrpSpPr>
          <p:grpSpPr>
            <a:xfrm>
              <a:off x="789007" y="807720"/>
              <a:ext cx="1517948" cy="430529"/>
              <a:chOff x="789007" y="807720"/>
              <a:chExt cx="1517948" cy="430529"/>
            </a:xfrm>
          </p:grpSpPr>
          <p:sp>
            <p:nvSpPr>
              <p:cNvPr id="53" name="圆角矩形 52"/>
              <p:cNvSpPr/>
              <p:nvPr/>
            </p:nvSpPr>
            <p:spPr>
              <a:xfrm>
                <a:off x="789007" y="807720"/>
                <a:ext cx="1517948" cy="430529"/>
              </a:xfrm>
              <a:prstGeom prst="roundRect">
                <a:avLst>
                  <a:gd name="adj" fmla="val 50000"/>
                </a:avLst>
              </a:prstGeom>
              <a:solidFill>
                <a:srgbClr val="2B9C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圆角矩形 53"/>
              <p:cNvSpPr/>
              <p:nvPr/>
            </p:nvSpPr>
            <p:spPr>
              <a:xfrm>
                <a:off x="827584" y="843558"/>
                <a:ext cx="1440160" cy="360040"/>
              </a:xfrm>
              <a:prstGeom prst="roundRect">
                <a:avLst>
                  <a:gd name="adj" fmla="val 50000"/>
                </a:avLst>
              </a:prstGeom>
              <a:solidFill>
                <a:srgbClr val="2B9C88"/>
              </a:solidFill>
              <a:ln>
                <a:solidFill>
                  <a:srgbClr val="FDC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5" name="文本框 25"/>
            <p:cNvSpPr txBox="1"/>
            <p:nvPr/>
          </p:nvSpPr>
          <p:spPr>
            <a:xfrm>
              <a:off x="1031740" y="783191"/>
              <a:ext cx="1023485" cy="429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会写字</a:t>
              </a:r>
              <a:endParaRPr lang="zh-CN" altLang="en-US" sz="2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79572" y="1183851"/>
              <a:ext cx="563929" cy="114666"/>
            </a:xfrm>
            <a:prstGeom prst="rect">
              <a:avLst/>
            </a:prstGeom>
          </p:spPr>
        </p:pic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1611359" y="1000165"/>
              <a:ext cx="739800" cy="291935"/>
            </a:xfrm>
            <a:prstGeom prst="rect">
              <a:avLst/>
            </a:prstGeom>
          </p:spPr>
        </p:pic>
      </p:grpSp>
      <p:sp>
        <p:nvSpPr>
          <p:cNvPr id="55" name="文本框 54"/>
          <p:cNvSpPr txBox="1"/>
          <p:nvPr/>
        </p:nvSpPr>
        <p:spPr>
          <a:xfrm>
            <a:off x="710565" y="2617235"/>
            <a:ext cx="1756886" cy="510778"/>
          </a:xfrm>
          <a:prstGeom prst="roundRect">
            <a:avLst/>
          </a:prstGeom>
          <a:solidFill>
            <a:srgbClr val="E1F4E9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上中下结构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4070160" y="1627138"/>
            <a:ext cx="831600" cy="831600"/>
            <a:chOff x="1724231" y="1301677"/>
            <a:chExt cx="831600" cy="831600"/>
          </a:xfrm>
        </p:grpSpPr>
        <p:grpSp>
          <p:nvGrpSpPr>
            <p:cNvPr id="57" name="组合 56"/>
            <p:cNvGrpSpPr/>
            <p:nvPr/>
          </p:nvGrpSpPr>
          <p:grpSpPr>
            <a:xfrm>
              <a:off x="1724231" y="1301677"/>
              <a:ext cx="831600" cy="831600"/>
              <a:chOff x="3635896" y="1146973"/>
              <a:chExt cx="936104" cy="936104"/>
            </a:xfrm>
          </p:grpSpPr>
          <p:sp>
            <p:nvSpPr>
              <p:cNvPr id="62" name="矩形 61"/>
              <p:cNvSpPr/>
              <p:nvPr/>
            </p:nvSpPr>
            <p:spPr>
              <a:xfrm>
                <a:off x="3635896" y="1146973"/>
                <a:ext cx="936104" cy="936104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63" name="直接连接符 62"/>
              <p:cNvCxnSpPr/>
              <p:nvPr/>
            </p:nvCxnSpPr>
            <p:spPr>
              <a:xfrm>
                <a:off x="3635896" y="1615025"/>
                <a:ext cx="936104" cy="0"/>
              </a:xfrm>
              <a:prstGeom prst="line">
                <a:avLst/>
              </a:prstGeom>
              <a:solidFill>
                <a:schemeClr val="bg1"/>
              </a:solidFill>
              <a:ln w="9525">
                <a:solidFill>
                  <a:schemeClr val="accent1">
                    <a:lumMod val="40000"/>
                    <a:lumOff val="6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64" name="直接连接符 63"/>
              <p:cNvCxnSpPr/>
              <p:nvPr/>
            </p:nvCxnSpPr>
            <p:spPr>
              <a:xfrm rot="5400000">
                <a:off x="3635896" y="1615025"/>
                <a:ext cx="936104" cy="0"/>
              </a:xfrm>
              <a:prstGeom prst="line">
                <a:avLst/>
              </a:prstGeom>
              <a:solidFill>
                <a:schemeClr val="bg1"/>
              </a:solidFill>
              <a:ln w="9525">
                <a:solidFill>
                  <a:schemeClr val="accent1">
                    <a:lumMod val="40000"/>
                    <a:lumOff val="6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60" name="文本框 64"/>
            <p:cNvSpPr txBox="1">
              <a:spLocks noChangeArrowheads="1"/>
            </p:cNvSpPr>
            <p:nvPr/>
          </p:nvSpPr>
          <p:spPr bwMode="auto">
            <a:xfrm>
              <a:off x="1734425" y="1302346"/>
              <a:ext cx="811213" cy="8302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en-US" sz="4800">
                  <a:latin typeface="楷体" panose="02010609060101010101" pitchFamily="49" charset="-122"/>
                  <a:ea typeface="楷体" panose="02010609060101010101" pitchFamily="49" charset="-122"/>
                </a:rPr>
                <a:t>厉</a:t>
              </a:r>
              <a:endParaRPr lang="zh-CN" altLang="en-US" sz="4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14" name="文本框 113"/>
          <p:cNvSpPr txBox="1"/>
          <p:nvPr/>
        </p:nvSpPr>
        <p:spPr>
          <a:xfrm>
            <a:off x="3656092" y="2617235"/>
            <a:ext cx="1756886" cy="51077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半包围结构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5" name="组合 114"/>
          <p:cNvGrpSpPr/>
          <p:nvPr/>
        </p:nvGrpSpPr>
        <p:grpSpPr>
          <a:xfrm>
            <a:off x="6847352" y="1627138"/>
            <a:ext cx="831600" cy="831600"/>
            <a:chOff x="1724231" y="1301677"/>
            <a:chExt cx="831600" cy="831600"/>
          </a:xfrm>
        </p:grpSpPr>
        <p:grpSp>
          <p:nvGrpSpPr>
            <p:cNvPr id="116" name="组合 115"/>
            <p:cNvGrpSpPr/>
            <p:nvPr/>
          </p:nvGrpSpPr>
          <p:grpSpPr>
            <a:xfrm>
              <a:off x="1724231" y="1301677"/>
              <a:ext cx="831600" cy="831600"/>
              <a:chOff x="3635896" y="1146973"/>
              <a:chExt cx="936104" cy="936104"/>
            </a:xfrm>
          </p:grpSpPr>
          <p:sp>
            <p:nvSpPr>
              <p:cNvPr id="118" name="矩形 117"/>
              <p:cNvSpPr/>
              <p:nvPr/>
            </p:nvSpPr>
            <p:spPr>
              <a:xfrm>
                <a:off x="3635896" y="1146973"/>
                <a:ext cx="936104" cy="936104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C00000"/>
                  </a:solidFill>
                </a:endParaRPr>
              </a:p>
            </p:txBody>
          </p:sp>
          <p:cxnSp>
            <p:nvCxnSpPr>
              <p:cNvPr id="119" name="直接连接符 118"/>
              <p:cNvCxnSpPr/>
              <p:nvPr/>
            </p:nvCxnSpPr>
            <p:spPr>
              <a:xfrm>
                <a:off x="3635896" y="1615025"/>
                <a:ext cx="936104" cy="0"/>
              </a:xfrm>
              <a:prstGeom prst="line">
                <a:avLst/>
              </a:prstGeom>
              <a:solidFill>
                <a:schemeClr val="bg1"/>
              </a:solidFill>
              <a:ln w="9525">
                <a:solidFill>
                  <a:schemeClr val="accent1">
                    <a:lumMod val="40000"/>
                    <a:lumOff val="6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20" name="直接连接符 119"/>
              <p:cNvCxnSpPr/>
              <p:nvPr/>
            </p:nvCxnSpPr>
            <p:spPr>
              <a:xfrm rot="5400000">
                <a:off x="3635896" y="1615025"/>
                <a:ext cx="936104" cy="0"/>
              </a:xfrm>
              <a:prstGeom prst="line">
                <a:avLst/>
              </a:prstGeom>
              <a:solidFill>
                <a:schemeClr val="bg1"/>
              </a:solidFill>
              <a:ln w="9525">
                <a:solidFill>
                  <a:schemeClr val="accent1">
                    <a:lumMod val="40000"/>
                    <a:lumOff val="6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117" name="文本框 64"/>
            <p:cNvSpPr txBox="1">
              <a:spLocks noChangeArrowheads="1"/>
            </p:cNvSpPr>
            <p:nvPr/>
          </p:nvSpPr>
          <p:spPr bwMode="auto">
            <a:xfrm>
              <a:off x="1734425" y="1302346"/>
              <a:ext cx="811213" cy="8302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en-US" sz="480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架</a:t>
              </a:r>
              <a:endParaRPr lang="zh-CN" altLang="en-US" sz="4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27" name="文本框 126"/>
          <p:cNvSpPr txBox="1"/>
          <p:nvPr/>
        </p:nvSpPr>
        <p:spPr>
          <a:xfrm>
            <a:off x="6534727" y="2617235"/>
            <a:ext cx="1456849" cy="51077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上下结构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114" grpId="0" animBg="1"/>
      <p:bldP spid="12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"/>
          <p:cNvGrpSpPr/>
          <p:nvPr/>
        </p:nvGrpSpPr>
        <p:grpSpPr>
          <a:xfrm>
            <a:off x="0" y="3646341"/>
            <a:ext cx="9156700" cy="1501697"/>
            <a:chOff x="0" y="3578631"/>
            <a:chExt cx="9569574" cy="1569408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3578631"/>
              <a:ext cx="4788024" cy="1569408"/>
            </a:xfrm>
            <a:prstGeom prst="rect">
              <a:avLst/>
            </a:prstGeom>
          </p:spPr>
        </p:pic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 flipH="1">
              <a:off x="4781550" y="3578631"/>
              <a:ext cx="4788024" cy="1569408"/>
            </a:xfrm>
            <a:prstGeom prst="rect">
              <a:avLst/>
            </a:prstGeom>
          </p:spPr>
        </p:pic>
      </p:grpSp>
      <p:grpSp>
        <p:nvGrpSpPr>
          <p:cNvPr id="2" name="组合 16"/>
          <p:cNvGrpSpPr/>
          <p:nvPr/>
        </p:nvGrpSpPr>
        <p:grpSpPr>
          <a:xfrm>
            <a:off x="759798" y="1283122"/>
            <a:ext cx="7624404" cy="3326411"/>
            <a:chOff x="879351" y="1322090"/>
            <a:chExt cx="7392913" cy="3149336"/>
          </a:xfrm>
        </p:grpSpPr>
        <p:sp>
          <p:nvSpPr>
            <p:cNvPr id="18" name="矩形: 圆角 17"/>
            <p:cNvSpPr/>
            <p:nvPr/>
          </p:nvSpPr>
          <p:spPr>
            <a:xfrm>
              <a:off x="899073" y="1383441"/>
              <a:ext cx="7373191" cy="3087985"/>
            </a:xfrm>
            <a:prstGeom prst="roundRect">
              <a:avLst>
                <a:gd name="adj" fmla="val 14712"/>
              </a:avLst>
            </a:prstGeom>
            <a:solidFill>
              <a:srgbClr val="388F80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: 圆角 20"/>
            <p:cNvSpPr/>
            <p:nvPr/>
          </p:nvSpPr>
          <p:spPr>
            <a:xfrm>
              <a:off x="879351" y="1322090"/>
              <a:ext cx="7334758" cy="3087985"/>
            </a:xfrm>
            <a:prstGeom prst="roundRect">
              <a:avLst>
                <a:gd name="adj" fmla="val 14712"/>
              </a:avLst>
            </a:prstGeom>
            <a:solidFill>
              <a:schemeClr val="bg1"/>
            </a:solidFill>
            <a:ln>
              <a:solidFill>
                <a:srgbClr val="388F8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1"/>
          <p:cNvGrpSpPr/>
          <p:nvPr/>
        </p:nvGrpSpPr>
        <p:grpSpPr>
          <a:xfrm>
            <a:off x="539552" y="518035"/>
            <a:ext cx="1465056" cy="624955"/>
            <a:chOff x="779572" y="628120"/>
            <a:chExt cx="1571587" cy="670397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959217" y="628120"/>
              <a:ext cx="1204863" cy="179868"/>
            </a:xfrm>
            <a:prstGeom prst="rect">
              <a:avLst/>
            </a:prstGeom>
          </p:spPr>
        </p:pic>
        <p:grpSp>
          <p:nvGrpSpPr>
            <p:cNvPr id="4" name="组合 23"/>
            <p:cNvGrpSpPr/>
            <p:nvPr/>
          </p:nvGrpSpPr>
          <p:grpSpPr>
            <a:xfrm>
              <a:off x="789007" y="807720"/>
              <a:ext cx="1517948" cy="430529"/>
              <a:chOff x="789007" y="807720"/>
              <a:chExt cx="1517948" cy="430529"/>
            </a:xfrm>
          </p:grpSpPr>
          <p:sp>
            <p:nvSpPr>
              <p:cNvPr id="29" name="圆角矩形 28"/>
              <p:cNvSpPr/>
              <p:nvPr/>
            </p:nvSpPr>
            <p:spPr>
              <a:xfrm>
                <a:off x="789007" y="807720"/>
                <a:ext cx="1517948" cy="430529"/>
              </a:xfrm>
              <a:prstGeom prst="roundRect">
                <a:avLst>
                  <a:gd name="adj" fmla="val 50000"/>
                </a:avLst>
              </a:prstGeom>
              <a:solidFill>
                <a:srgbClr val="2B9C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圆角矩形 29"/>
              <p:cNvSpPr/>
              <p:nvPr/>
            </p:nvSpPr>
            <p:spPr>
              <a:xfrm>
                <a:off x="827584" y="843558"/>
                <a:ext cx="1440160" cy="360040"/>
              </a:xfrm>
              <a:prstGeom prst="roundRect">
                <a:avLst>
                  <a:gd name="adj" fmla="val 50000"/>
                </a:avLst>
              </a:prstGeom>
              <a:solidFill>
                <a:srgbClr val="2B9C88"/>
              </a:solidFill>
              <a:ln>
                <a:solidFill>
                  <a:srgbClr val="FDC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5" name="文本框 25"/>
            <p:cNvSpPr txBox="1"/>
            <p:nvPr/>
          </p:nvSpPr>
          <p:spPr>
            <a:xfrm>
              <a:off x="894175" y="783191"/>
              <a:ext cx="1298615" cy="429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书写指导</a:t>
              </a:r>
              <a:endPara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79572" y="1183851"/>
              <a:ext cx="563929" cy="114666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1611359" y="1000165"/>
              <a:ext cx="739800" cy="291935"/>
            </a:xfrm>
            <a:prstGeom prst="rect">
              <a:avLst/>
            </a:prstGeom>
          </p:spPr>
        </p:pic>
      </p:grpSp>
      <p:grpSp>
        <p:nvGrpSpPr>
          <p:cNvPr id="31" name="组合 12"/>
          <p:cNvGrpSpPr/>
          <p:nvPr/>
        </p:nvGrpSpPr>
        <p:grpSpPr>
          <a:xfrm>
            <a:off x="785786" y="1428300"/>
            <a:ext cx="1323975" cy="1411605"/>
            <a:chOff x="824360" y="603264"/>
            <a:chExt cx="1325530" cy="1411432"/>
          </a:xfrm>
        </p:grpSpPr>
        <p:grpSp>
          <p:nvGrpSpPr>
            <p:cNvPr id="32" name="组合 28"/>
            <p:cNvGrpSpPr/>
            <p:nvPr/>
          </p:nvGrpSpPr>
          <p:grpSpPr>
            <a:xfrm>
              <a:off x="1037356" y="842950"/>
              <a:ext cx="921832" cy="923812"/>
              <a:chOff x="1548299" y="1274420"/>
              <a:chExt cx="1798179" cy="1802041"/>
            </a:xfrm>
          </p:grpSpPr>
          <p:sp>
            <p:nvSpPr>
              <p:cNvPr id="40" name="矩形 39"/>
              <p:cNvSpPr/>
              <p:nvPr/>
            </p:nvSpPr>
            <p:spPr>
              <a:xfrm>
                <a:off x="1548299" y="1274420"/>
                <a:ext cx="1798179" cy="1802041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cxnSp>
            <p:nvCxnSpPr>
              <p:cNvPr id="48" name="直接连接符 47"/>
              <p:cNvCxnSpPr>
                <a:stCxn id="40" idx="1"/>
                <a:endCxn id="40" idx="3"/>
              </p:cNvCxnSpPr>
              <p:nvPr/>
            </p:nvCxnSpPr>
            <p:spPr>
              <a:xfrm>
                <a:off x="1548299" y="2175440"/>
                <a:ext cx="1798179" cy="0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>
                <a:stCxn id="40" idx="0"/>
                <a:endCxn id="40" idx="2"/>
              </p:cNvCxnSpPr>
              <p:nvPr/>
            </p:nvCxnSpPr>
            <p:spPr>
              <a:xfrm flipH="1">
                <a:off x="2447388" y="1274420"/>
                <a:ext cx="0" cy="1802041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/>
              <p:cNvCxnSpPr/>
              <p:nvPr/>
            </p:nvCxnSpPr>
            <p:spPr>
              <a:xfrm>
                <a:off x="1548299" y="1274420"/>
                <a:ext cx="1798179" cy="1802041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/>
              <p:cNvCxnSpPr/>
              <p:nvPr/>
            </p:nvCxnSpPr>
            <p:spPr>
              <a:xfrm flipH="1">
                <a:off x="1548299" y="1274420"/>
                <a:ext cx="1798179" cy="1802041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9" name="文本框 2"/>
            <p:cNvSpPr txBox="1">
              <a:spLocks noChangeArrowheads="1"/>
            </p:cNvSpPr>
            <p:nvPr/>
          </p:nvSpPr>
          <p:spPr bwMode="auto">
            <a:xfrm>
              <a:off x="824360" y="603264"/>
              <a:ext cx="1325530" cy="14114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>
                <a:lnSpc>
                  <a:spcPct val="130000"/>
                </a:lnSpc>
              </a:pPr>
              <a:r>
                <a:rPr lang="zh-CN" altLang="en-US" sz="6600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贼</a:t>
              </a:r>
              <a:endParaRPr lang="zh-CN" altLang="en-US" sz="66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2" name="矩形 51"/>
          <p:cNvSpPr>
            <a:spLocks noChangeArrowheads="1"/>
          </p:cNvSpPr>
          <p:nvPr/>
        </p:nvSpPr>
        <p:spPr bwMode="auto">
          <a:xfrm>
            <a:off x="2214546" y="3075945"/>
            <a:ext cx="5885846" cy="13630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1200"/>
              </a:spcBef>
              <a:defRPr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左窄右宽。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包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撇短，起笔要比左边竖钩稍高，横折钩略向内收，竖弯钩要和第六笔横折相接。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3" name="矩形 52"/>
          <p:cNvSpPr>
            <a:spLocks noChangeArrowheads="1"/>
          </p:cNvSpPr>
          <p:nvPr/>
        </p:nvSpPr>
        <p:spPr bwMode="auto">
          <a:xfrm>
            <a:off x="2214546" y="1509345"/>
            <a:ext cx="5885846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左窄右宽。贝字旁要写得瘦长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第四笔点要收紧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避让右部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；“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戎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的斜钩要写得舒展，向右下行笔，略弯曲，向上出钩。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54" name="组合 12"/>
          <p:cNvGrpSpPr/>
          <p:nvPr/>
        </p:nvGrpSpPr>
        <p:grpSpPr>
          <a:xfrm>
            <a:off x="857224" y="3071816"/>
            <a:ext cx="1323975" cy="1411605"/>
            <a:chOff x="824360" y="603264"/>
            <a:chExt cx="1325530" cy="1411432"/>
          </a:xfrm>
        </p:grpSpPr>
        <p:grpSp>
          <p:nvGrpSpPr>
            <p:cNvPr id="55" name="组合 28"/>
            <p:cNvGrpSpPr/>
            <p:nvPr/>
          </p:nvGrpSpPr>
          <p:grpSpPr>
            <a:xfrm>
              <a:off x="1037356" y="842950"/>
              <a:ext cx="921832" cy="923812"/>
              <a:chOff x="1548299" y="1274420"/>
              <a:chExt cx="1798179" cy="1802041"/>
            </a:xfrm>
          </p:grpSpPr>
          <p:sp>
            <p:nvSpPr>
              <p:cNvPr id="57" name="矩形 56"/>
              <p:cNvSpPr/>
              <p:nvPr/>
            </p:nvSpPr>
            <p:spPr>
              <a:xfrm>
                <a:off x="1548299" y="1274420"/>
                <a:ext cx="1798179" cy="1802041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cxnSp>
            <p:nvCxnSpPr>
              <p:cNvPr id="58" name="直接连接符 57"/>
              <p:cNvCxnSpPr>
                <a:stCxn id="57" idx="1"/>
                <a:endCxn id="57" idx="3"/>
              </p:cNvCxnSpPr>
              <p:nvPr/>
            </p:nvCxnSpPr>
            <p:spPr>
              <a:xfrm>
                <a:off x="1548299" y="2175440"/>
                <a:ext cx="1798179" cy="0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>
                <a:stCxn id="57" idx="0"/>
                <a:endCxn id="57" idx="2"/>
              </p:cNvCxnSpPr>
              <p:nvPr/>
            </p:nvCxnSpPr>
            <p:spPr>
              <a:xfrm flipH="1">
                <a:off x="2447388" y="1274420"/>
                <a:ext cx="0" cy="1802041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/>
              <p:cNvCxnSpPr/>
              <p:nvPr/>
            </p:nvCxnSpPr>
            <p:spPr>
              <a:xfrm>
                <a:off x="1548299" y="1274420"/>
                <a:ext cx="1798179" cy="1802041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接连接符 60"/>
              <p:cNvCxnSpPr/>
              <p:nvPr/>
            </p:nvCxnSpPr>
            <p:spPr>
              <a:xfrm flipH="1">
                <a:off x="1548299" y="1274420"/>
                <a:ext cx="1798179" cy="1802041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6" name="文本框 2"/>
            <p:cNvSpPr txBox="1">
              <a:spLocks noChangeArrowheads="1"/>
            </p:cNvSpPr>
            <p:nvPr/>
          </p:nvSpPr>
          <p:spPr bwMode="auto">
            <a:xfrm>
              <a:off x="824360" y="603264"/>
              <a:ext cx="1325530" cy="14114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>
                <a:lnSpc>
                  <a:spcPct val="130000"/>
                </a:lnSpc>
              </a:pPr>
              <a:r>
                <a:rPr lang="zh-CN" altLang="en-US" sz="6600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抱</a:t>
              </a:r>
              <a:endParaRPr lang="zh-CN" altLang="en-US" sz="66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reveal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"/>
          <p:cNvGrpSpPr/>
          <p:nvPr/>
        </p:nvGrpSpPr>
        <p:grpSpPr>
          <a:xfrm>
            <a:off x="0" y="3646341"/>
            <a:ext cx="9156700" cy="1501697"/>
            <a:chOff x="0" y="3578631"/>
            <a:chExt cx="9569574" cy="1569408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3578631"/>
              <a:ext cx="4788024" cy="1569408"/>
            </a:xfrm>
            <a:prstGeom prst="rect">
              <a:avLst/>
            </a:prstGeom>
          </p:spPr>
        </p:pic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 flipH="1">
              <a:off x="4781550" y="3578631"/>
              <a:ext cx="4788024" cy="1569408"/>
            </a:xfrm>
            <a:prstGeom prst="rect">
              <a:avLst/>
            </a:prstGeom>
          </p:spPr>
        </p:pic>
      </p:grpSp>
      <p:grpSp>
        <p:nvGrpSpPr>
          <p:cNvPr id="2" name="组合 16"/>
          <p:cNvGrpSpPr/>
          <p:nvPr/>
        </p:nvGrpSpPr>
        <p:grpSpPr>
          <a:xfrm>
            <a:off x="759798" y="1283122"/>
            <a:ext cx="7624404" cy="3326411"/>
            <a:chOff x="879351" y="1322090"/>
            <a:chExt cx="7392913" cy="3149336"/>
          </a:xfrm>
        </p:grpSpPr>
        <p:sp>
          <p:nvSpPr>
            <p:cNvPr id="18" name="矩形: 圆角 17"/>
            <p:cNvSpPr/>
            <p:nvPr/>
          </p:nvSpPr>
          <p:spPr>
            <a:xfrm>
              <a:off x="899073" y="1383441"/>
              <a:ext cx="7373191" cy="3087985"/>
            </a:xfrm>
            <a:prstGeom prst="roundRect">
              <a:avLst>
                <a:gd name="adj" fmla="val 14712"/>
              </a:avLst>
            </a:prstGeom>
            <a:solidFill>
              <a:srgbClr val="388F80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: 圆角 20"/>
            <p:cNvSpPr/>
            <p:nvPr/>
          </p:nvSpPr>
          <p:spPr>
            <a:xfrm>
              <a:off x="879351" y="1322090"/>
              <a:ext cx="7334758" cy="3087985"/>
            </a:xfrm>
            <a:prstGeom prst="roundRect">
              <a:avLst>
                <a:gd name="adj" fmla="val 14712"/>
              </a:avLst>
            </a:prstGeom>
            <a:solidFill>
              <a:schemeClr val="bg1"/>
            </a:solidFill>
            <a:ln>
              <a:solidFill>
                <a:srgbClr val="388F8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1"/>
          <p:cNvGrpSpPr/>
          <p:nvPr/>
        </p:nvGrpSpPr>
        <p:grpSpPr>
          <a:xfrm>
            <a:off x="539552" y="518035"/>
            <a:ext cx="1465056" cy="624955"/>
            <a:chOff x="779572" y="628120"/>
            <a:chExt cx="1571587" cy="670397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959217" y="628120"/>
              <a:ext cx="1204863" cy="179868"/>
            </a:xfrm>
            <a:prstGeom prst="rect">
              <a:avLst/>
            </a:prstGeom>
          </p:spPr>
        </p:pic>
        <p:grpSp>
          <p:nvGrpSpPr>
            <p:cNvPr id="4" name="组合 23"/>
            <p:cNvGrpSpPr/>
            <p:nvPr/>
          </p:nvGrpSpPr>
          <p:grpSpPr>
            <a:xfrm>
              <a:off x="789007" y="807720"/>
              <a:ext cx="1517948" cy="430529"/>
              <a:chOff x="789007" y="807720"/>
              <a:chExt cx="1517948" cy="430529"/>
            </a:xfrm>
          </p:grpSpPr>
          <p:sp>
            <p:nvSpPr>
              <p:cNvPr id="29" name="圆角矩形 28"/>
              <p:cNvSpPr/>
              <p:nvPr/>
            </p:nvSpPr>
            <p:spPr>
              <a:xfrm>
                <a:off x="789007" y="807720"/>
                <a:ext cx="1517948" cy="430529"/>
              </a:xfrm>
              <a:prstGeom prst="roundRect">
                <a:avLst>
                  <a:gd name="adj" fmla="val 50000"/>
                </a:avLst>
              </a:prstGeom>
              <a:solidFill>
                <a:srgbClr val="2B9C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圆角矩形 29"/>
              <p:cNvSpPr/>
              <p:nvPr/>
            </p:nvSpPr>
            <p:spPr>
              <a:xfrm>
                <a:off x="827584" y="843558"/>
                <a:ext cx="1440160" cy="360040"/>
              </a:xfrm>
              <a:prstGeom prst="roundRect">
                <a:avLst>
                  <a:gd name="adj" fmla="val 50000"/>
                </a:avLst>
              </a:prstGeom>
              <a:solidFill>
                <a:srgbClr val="2B9C88"/>
              </a:solidFill>
              <a:ln>
                <a:solidFill>
                  <a:srgbClr val="FDC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5" name="文本框 25"/>
            <p:cNvSpPr txBox="1"/>
            <p:nvPr/>
          </p:nvSpPr>
          <p:spPr>
            <a:xfrm>
              <a:off x="894175" y="783191"/>
              <a:ext cx="1298615" cy="429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书写指导</a:t>
              </a:r>
              <a:endParaRPr lang="zh-CN" altLang="en-US" sz="2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79572" y="1183851"/>
              <a:ext cx="563929" cy="114666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1611359" y="1000165"/>
              <a:ext cx="739800" cy="291935"/>
            </a:xfrm>
            <a:prstGeom prst="rect">
              <a:avLst/>
            </a:prstGeom>
          </p:spPr>
        </p:pic>
      </p:grpSp>
      <p:grpSp>
        <p:nvGrpSpPr>
          <p:cNvPr id="31" name="组合 12"/>
          <p:cNvGrpSpPr/>
          <p:nvPr/>
        </p:nvGrpSpPr>
        <p:grpSpPr>
          <a:xfrm>
            <a:off x="785786" y="1548769"/>
            <a:ext cx="1323975" cy="1225400"/>
            <a:chOff x="824360" y="603264"/>
            <a:chExt cx="1325530" cy="1225250"/>
          </a:xfrm>
        </p:grpSpPr>
        <p:grpSp>
          <p:nvGrpSpPr>
            <p:cNvPr id="32" name="组合 28"/>
            <p:cNvGrpSpPr/>
            <p:nvPr/>
          </p:nvGrpSpPr>
          <p:grpSpPr>
            <a:xfrm>
              <a:off x="1037356" y="842950"/>
              <a:ext cx="921832" cy="923812"/>
              <a:chOff x="1548299" y="1274420"/>
              <a:chExt cx="1798179" cy="1802041"/>
            </a:xfrm>
          </p:grpSpPr>
          <p:sp>
            <p:nvSpPr>
              <p:cNvPr id="40" name="矩形 39"/>
              <p:cNvSpPr/>
              <p:nvPr/>
            </p:nvSpPr>
            <p:spPr>
              <a:xfrm>
                <a:off x="1548299" y="1274420"/>
                <a:ext cx="1798179" cy="1802041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cxnSp>
            <p:nvCxnSpPr>
              <p:cNvPr id="48" name="直接连接符 47"/>
              <p:cNvCxnSpPr>
                <a:stCxn id="40" idx="1"/>
                <a:endCxn id="40" idx="3"/>
              </p:cNvCxnSpPr>
              <p:nvPr/>
            </p:nvCxnSpPr>
            <p:spPr>
              <a:xfrm>
                <a:off x="1548299" y="2175440"/>
                <a:ext cx="1798179" cy="0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>
                <a:stCxn id="40" idx="0"/>
                <a:endCxn id="40" idx="2"/>
              </p:cNvCxnSpPr>
              <p:nvPr/>
            </p:nvCxnSpPr>
            <p:spPr>
              <a:xfrm flipH="1">
                <a:off x="2447388" y="1274420"/>
                <a:ext cx="0" cy="1802041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/>
              <p:cNvCxnSpPr/>
              <p:nvPr/>
            </p:nvCxnSpPr>
            <p:spPr>
              <a:xfrm>
                <a:off x="1548299" y="1274420"/>
                <a:ext cx="1798179" cy="1802041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/>
              <p:cNvCxnSpPr/>
              <p:nvPr/>
            </p:nvCxnSpPr>
            <p:spPr>
              <a:xfrm flipH="1">
                <a:off x="1548299" y="1274420"/>
                <a:ext cx="1798179" cy="1802041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9" name="文本框 2"/>
            <p:cNvSpPr txBox="1">
              <a:spLocks noChangeArrowheads="1"/>
            </p:cNvSpPr>
            <p:nvPr/>
          </p:nvSpPr>
          <p:spPr bwMode="auto">
            <a:xfrm>
              <a:off x="824360" y="603264"/>
              <a:ext cx="1325530" cy="12252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>
                <a:lnSpc>
                  <a:spcPct val="130000"/>
                </a:lnSpc>
              </a:pPr>
              <a:r>
                <a:rPr lang="zh-CN" altLang="en-US" sz="660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漏</a:t>
              </a:r>
              <a:endParaRPr lang="zh-CN" altLang="en-US" sz="66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2" name="矩形 51"/>
          <p:cNvSpPr>
            <a:spLocks noChangeArrowheads="1"/>
          </p:cNvSpPr>
          <p:nvPr/>
        </p:nvSpPr>
        <p:spPr bwMode="auto">
          <a:xfrm>
            <a:off x="2214546" y="3307289"/>
            <a:ext cx="5885846" cy="91986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1200"/>
              </a:spcBef>
              <a:defRPr/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左边狭长，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的撇为竖撇。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半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点撇对称，末笔略长，竖为悬针竖。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3" name="矩形 52"/>
          <p:cNvSpPr>
            <a:spLocks noChangeArrowheads="1"/>
          </p:cNvSpPr>
          <p:nvPr/>
        </p:nvSpPr>
        <p:spPr bwMode="auto">
          <a:xfrm>
            <a:off x="2214546" y="1643056"/>
            <a:ext cx="566982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左边窄小，右边宽大。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尸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横长折短，长撇要舒展，伸展到三点水下面；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雨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的四点方向一致。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54" name="组合 12"/>
          <p:cNvGrpSpPr/>
          <p:nvPr/>
        </p:nvGrpSpPr>
        <p:grpSpPr>
          <a:xfrm>
            <a:off x="857224" y="3071816"/>
            <a:ext cx="1323975" cy="1225400"/>
            <a:chOff x="824360" y="603264"/>
            <a:chExt cx="1325530" cy="1225250"/>
          </a:xfrm>
        </p:grpSpPr>
        <p:grpSp>
          <p:nvGrpSpPr>
            <p:cNvPr id="55" name="组合 28"/>
            <p:cNvGrpSpPr/>
            <p:nvPr/>
          </p:nvGrpSpPr>
          <p:grpSpPr>
            <a:xfrm>
              <a:off x="1037356" y="842950"/>
              <a:ext cx="921832" cy="923812"/>
              <a:chOff x="1548299" y="1274420"/>
              <a:chExt cx="1798179" cy="1802041"/>
            </a:xfrm>
          </p:grpSpPr>
          <p:sp>
            <p:nvSpPr>
              <p:cNvPr id="57" name="矩形 56"/>
              <p:cNvSpPr/>
              <p:nvPr/>
            </p:nvSpPr>
            <p:spPr>
              <a:xfrm>
                <a:off x="1548299" y="1274420"/>
                <a:ext cx="1798179" cy="1802041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cxnSp>
            <p:nvCxnSpPr>
              <p:cNvPr id="58" name="直接连接符 57"/>
              <p:cNvCxnSpPr>
                <a:stCxn id="57" idx="1"/>
                <a:endCxn id="57" idx="3"/>
              </p:cNvCxnSpPr>
              <p:nvPr/>
            </p:nvCxnSpPr>
            <p:spPr>
              <a:xfrm>
                <a:off x="1548299" y="2175440"/>
                <a:ext cx="1798179" cy="0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>
                <a:stCxn id="57" idx="0"/>
                <a:endCxn id="57" idx="2"/>
              </p:cNvCxnSpPr>
              <p:nvPr/>
            </p:nvCxnSpPr>
            <p:spPr>
              <a:xfrm flipH="1">
                <a:off x="2447388" y="1274420"/>
                <a:ext cx="0" cy="1802041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/>
              <p:cNvCxnSpPr/>
              <p:nvPr/>
            </p:nvCxnSpPr>
            <p:spPr>
              <a:xfrm>
                <a:off x="1548299" y="1274420"/>
                <a:ext cx="1798179" cy="1802041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接连接符 60"/>
              <p:cNvCxnSpPr/>
              <p:nvPr/>
            </p:nvCxnSpPr>
            <p:spPr>
              <a:xfrm flipH="1">
                <a:off x="1548299" y="1274420"/>
                <a:ext cx="1798179" cy="1802041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6" name="文本框 2"/>
            <p:cNvSpPr txBox="1">
              <a:spLocks noChangeArrowheads="1"/>
            </p:cNvSpPr>
            <p:nvPr/>
          </p:nvSpPr>
          <p:spPr bwMode="auto">
            <a:xfrm>
              <a:off x="824360" y="603264"/>
              <a:ext cx="1325530" cy="12252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>
                <a:lnSpc>
                  <a:spcPct val="130000"/>
                </a:lnSpc>
              </a:pPr>
              <a:r>
                <a:rPr lang="zh-CN" altLang="en-US" sz="660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胖</a:t>
              </a:r>
              <a:endParaRPr lang="zh-CN" altLang="en-US" sz="66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reveal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"/>
          <p:cNvGrpSpPr/>
          <p:nvPr/>
        </p:nvGrpSpPr>
        <p:grpSpPr>
          <a:xfrm>
            <a:off x="0" y="3646341"/>
            <a:ext cx="9156700" cy="1501697"/>
            <a:chOff x="0" y="3578631"/>
            <a:chExt cx="9569574" cy="1569408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3578631"/>
              <a:ext cx="4788024" cy="1569408"/>
            </a:xfrm>
            <a:prstGeom prst="rect">
              <a:avLst/>
            </a:prstGeom>
          </p:spPr>
        </p:pic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 flipH="1">
              <a:off x="4781550" y="3578631"/>
              <a:ext cx="4788024" cy="1569408"/>
            </a:xfrm>
            <a:prstGeom prst="rect">
              <a:avLst/>
            </a:prstGeom>
          </p:spPr>
        </p:pic>
      </p:grpSp>
      <p:grpSp>
        <p:nvGrpSpPr>
          <p:cNvPr id="2" name="组合 16"/>
          <p:cNvGrpSpPr/>
          <p:nvPr/>
        </p:nvGrpSpPr>
        <p:grpSpPr>
          <a:xfrm>
            <a:off x="990492" y="1285866"/>
            <a:ext cx="7253916" cy="3326411"/>
            <a:chOff x="879351" y="1322090"/>
            <a:chExt cx="7392913" cy="3149336"/>
          </a:xfrm>
        </p:grpSpPr>
        <p:sp>
          <p:nvSpPr>
            <p:cNvPr id="18" name="矩形: 圆角 17"/>
            <p:cNvSpPr/>
            <p:nvPr/>
          </p:nvSpPr>
          <p:spPr>
            <a:xfrm>
              <a:off x="899073" y="1383441"/>
              <a:ext cx="7373191" cy="3087985"/>
            </a:xfrm>
            <a:prstGeom prst="roundRect">
              <a:avLst>
                <a:gd name="adj" fmla="val 14712"/>
              </a:avLst>
            </a:prstGeom>
            <a:solidFill>
              <a:srgbClr val="388F80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: 圆角 20"/>
            <p:cNvSpPr/>
            <p:nvPr/>
          </p:nvSpPr>
          <p:spPr>
            <a:xfrm>
              <a:off x="879351" y="1322090"/>
              <a:ext cx="7334758" cy="3087985"/>
            </a:xfrm>
            <a:prstGeom prst="roundRect">
              <a:avLst>
                <a:gd name="adj" fmla="val 14712"/>
              </a:avLst>
            </a:prstGeom>
            <a:solidFill>
              <a:schemeClr val="bg1"/>
            </a:solidFill>
            <a:ln>
              <a:solidFill>
                <a:srgbClr val="388F8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096626" y="1684249"/>
            <a:ext cx="158750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结构：</a:t>
            </a:r>
            <a:endParaRPr lang="en-US" altLang="zh-CN" sz="24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87474" y="2356311"/>
            <a:ext cx="1500188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部首：</a:t>
            </a:r>
            <a:endParaRPr lang="zh-CN" altLang="en-US" sz="24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9"/>
          <p:cNvGrpSpPr/>
          <p:nvPr/>
        </p:nvGrpSpPr>
        <p:grpSpPr>
          <a:xfrm>
            <a:off x="1990792" y="1502444"/>
            <a:ext cx="1681572" cy="1682330"/>
            <a:chOff x="5722808" y="1691547"/>
            <a:chExt cx="1681572" cy="1682330"/>
          </a:xfrm>
        </p:grpSpPr>
        <p:sp>
          <p:nvSpPr>
            <p:cNvPr id="26" name="矩形 1"/>
            <p:cNvSpPr>
              <a:spLocks noChangeArrowheads="1"/>
            </p:cNvSpPr>
            <p:nvPr/>
          </p:nvSpPr>
          <p:spPr bwMode="auto">
            <a:xfrm>
              <a:off x="5722808" y="1691547"/>
              <a:ext cx="1681572" cy="168233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19050">
              <a:noFill/>
              <a:rou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ea typeface="楷体" panose="02010609060101010101" pitchFamily="49" charset="-122"/>
              </a:endParaRPr>
            </a:p>
          </p:txBody>
        </p:sp>
        <p:grpSp>
          <p:nvGrpSpPr>
            <p:cNvPr id="4" name="组合 7"/>
            <p:cNvGrpSpPr/>
            <p:nvPr/>
          </p:nvGrpSpPr>
          <p:grpSpPr>
            <a:xfrm>
              <a:off x="5825691" y="1794478"/>
              <a:ext cx="1475800" cy="1476469"/>
              <a:chOff x="2437" y="2032"/>
              <a:chExt cx="1286" cy="1245"/>
            </a:xfrm>
            <a:solidFill>
              <a:schemeClr val="bg1"/>
            </a:solidFill>
          </p:grpSpPr>
          <p:sp>
            <p:nvSpPr>
              <p:cNvPr id="7180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86" cy="1245"/>
              </a:xfrm>
              <a:prstGeom prst="rect">
                <a:avLst/>
              </a:prstGeom>
              <a:solidFill>
                <a:srgbClr val="FFF5D7"/>
              </a:solidFill>
              <a:ln w="19050">
                <a:solidFill>
                  <a:srgbClr val="BF3701"/>
                </a:solidFill>
                <a:rou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ea typeface="楷体" panose="02010609060101010101" pitchFamily="49" charset="-122"/>
                </a:endParaRPr>
              </a:p>
            </p:txBody>
          </p:sp>
          <p:cxnSp>
            <p:nvCxnSpPr>
              <p:cNvPr id="7181" name="直接连接符 4"/>
              <p:cNvCxnSpPr>
                <a:cxnSpLocks noChangeShapeType="1"/>
                <a:stCxn id="7180" idx="1"/>
                <a:endCxn id="7180" idx="3"/>
              </p:cNvCxnSpPr>
              <p:nvPr/>
            </p:nvCxnSpPr>
            <p:spPr bwMode="auto">
              <a:xfrm>
                <a:off x="2437" y="2655"/>
                <a:ext cx="1286" cy="0"/>
              </a:xfrm>
              <a:prstGeom prst="line">
                <a:avLst/>
              </a:prstGeom>
              <a:grpFill/>
              <a:ln w="12700">
                <a:solidFill>
                  <a:srgbClr val="BF3701"/>
                </a:solidFill>
                <a:prstDash val="dash"/>
                <a:round/>
              </a:ln>
            </p:spPr>
          </p:cxnSp>
          <p:cxnSp>
            <p:nvCxnSpPr>
              <p:cNvPr id="7182" name="直接连接符 6"/>
              <p:cNvCxnSpPr>
                <a:cxnSpLocks noChangeShapeType="1"/>
                <a:stCxn id="7180" idx="0"/>
                <a:endCxn id="7180" idx="2"/>
              </p:cNvCxnSpPr>
              <p:nvPr/>
            </p:nvCxnSpPr>
            <p:spPr bwMode="auto">
              <a:xfrm flipH="1">
                <a:off x="3080" y="2032"/>
                <a:ext cx="0" cy="1245"/>
              </a:xfrm>
              <a:prstGeom prst="line">
                <a:avLst/>
              </a:prstGeom>
              <a:grpFill/>
              <a:ln w="12700">
                <a:solidFill>
                  <a:srgbClr val="BF3701"/>
                </a:solidFill>
                <a:prstDash val="dash"/>
                <a:round/>
              </a:ln>
            </p:spPr>
          </p:cxnSp>
        </p:grpSp>
      </p:grpSp>
      <p:sp>
        <p:nvSpPr>
          <p:cNvPr id="7179" name="TextBox 1"/>
          <p:cNvSpPr txBox="1">
            <a:spLocks noChangeArrowheads="1"/>
          </p:cNvSpPr>
          <p:nvPr/>
        </p:nvSpPr>
        <p:spPr bwMode="auto">
          <a:xfrm>
            <a:off x="2070681" y="1490169"/>
            <a:ext cx="1357313" cy="1706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0500">
                <a:ea typeface="楷体" panose="02010609060101010101" pitchFamily="49" charset="-122"/>
              </a:rPr>
              <a:t>莫</a:t>
            </a:r>
            <a:endParaRPr lang="zh-CN" altLang="en-US" sz="10500">
              <a:ea typeface="楷体" panose="02010609060101010101" pitchFamily="49" charset="-122"/>
            </a:endParaRPr>
          </a:p>
        </p:txBody>
      </p:sp>
      <p:grpSp>
        <p:nvGrpSpPr>
          <p:cNvPr id="7" name="组合 21"/>
          <p:cNvGrpSpPr/>
          <p:nvPr/>
        </p:nvGrpSpPr>
        <p:grpSpPr>
          <a:xfrm>
            <a:off x="539552" y="518035"/>
            <a:ext cx="1465056" cy="624955"/>
            <a:chOff x="779572" y="628120"/>
            <a:chExt cx="1571587" cy="670397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959217" y="628120"/>
              <a:ext cx="1204863" cy="179868"/>
            </a:xfrm>
            <a:prstGeom prst="rect">
              <a:avLst/>
            </a:prstGeom>
          </p:spPr>
        </p:pic>
        <p:grpSp>
          <p:nvGrpSpPr>
            <p:cNvPr id="8" name="组合 23"/>
            <p:cNvGrpSpPr/>
            <p:nvPr/>
          </p:nvGrpSpPr>
          <p:grpSpPr>
            <a:xfrm>
              <a:off x="789007" y="807720"/>
              <a:ext cx="1517948" cy="430529"/>
              <a:chOff x="789007" y="807720"/>
              <a:chExt cx="1517948" cy="430529"/>
            </a:xfrm>
          </p:grpSpPr>
          <p:sp>
            <p:nvSpPr>
              <p:cNvPr id="29" name="圆角矩形 28"/>
              <p:cNvSpPr/>
              <p:nvPr/>
            </p:nvSpPr>
            <p:spPr>
              <a:xfrm>
                <a:off x="789007" y="807720"/>
                <a:ext cx="1517948" cy="430529"/>
              </a:xfrm>
              <a:prstGeom prst="roundRect">
                <a:avLst>
                  <a:gd name="adj" fmla="val 50000"/>
                </a:avLst>
              </a:prstGeom>
              <a:solidFill>
                <a:srgbClr val="2B9C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圆角矩形 29"/>
              <p:cNvSpPr/>
              <p:nvPr/>
            </p:nvSpPr>
            <p:spPr>
              <a:xfrm>
                <a:off x="827584" y="843558"/>
                <a:ext cx="1440160" cy="360040"/>
              </a:xfrm>
              <a:prstGeom prst="roundRect">
                <a:avLst>
                  <a:gd name="adj" fmla="val 50000"/>
                </a:avLst>
              </a:prstGeom>
              <a:solidFill>
                <a:srgbClr val="2B9C88"/>
              </a:solidFill>
              <a:ln>
                <a:solidFill>
                  <a:srgbClr val="FDC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5" name="文本框 25"/>
            <p:cNvSpPr txBox="1"/>
            <p:nvPr/>
          </p:nvSpPr>
          <p:spPr>
            <a:xfrm>
              <a:off x="894175" y="783191"/>
              <a:ext cx="1298615" cy="429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书写指导</a:t>
              </a:r>
              <a:endParaRPr lang="zh-CN" altLang="en-US" sz="2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79572" y="1183851"/>
              <a:ext cx="563929" cy="114666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1611359" y="1000165"/>
              <a:ext cx="739800" cy="291935"/>
            </a:xfrm>
            <a:prstGeom prst="rect">
              <a:avLst/>
            </a:prstGeom>
          </p:spPr>
        </p:pic>
      </p:grpSp>
      <p:sp>
        <p:nvSpPr>
          <p:cNvPr id="31" name="文本框 11"/>
          <p:cNvSpPr txBox="1"/>
          <p:nvPr/>
        </p:nvSpPr>
        <p:spPr>
          <a:xfrm>
            <a:off x="4945935" y="1672337"/>
            <a:ext cx="171429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上中下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文本框 13"/>
          <p:cNvSpPr txBox="1"/>
          <p:nvPr/>
        </p:nvSpPr>
        <p:spPr>
          <a:xfrm>
            <a:off x="1475656" y="3165107"/>
            <a:ext cx="6480719" cy="13111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200">
                <a:latin typeface="楷体" panose="02010609060101010101" pitchFamily="49" charset="-122"/>
                <a:ea typeface="楷体" panose="02010609060101010101" pitchFamily="49" charset="-122"/>
              </a:rPr>
              <a:t>    书写指导：草字头的横较长。中间</a:t>
            </a:r>
            <a:r>
              <a:rPr lang="en-US" altLang="zh-CN" sz="220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200">
                <a:latin typeface="楷体" panose="02010609060101010101" pitchFamily="49" charset="-122"/>
                <a:ea typeface="楷体" panose="02010609060101010101" pitchFamily="49" charset="-122"/>
              </a:rPr>
              <a:t>日</a:t>
            </a:r>
            <a:r>
              <a:rPr lang="en-US" altLang="zh-CN" sz="220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200">
                <a:latin typeface="楷体" panose="02010609060101010101" pitchFamily="49" charset="-122"/>
                <a:ea typeface="楷体" panose="02010609060101010101" pitchFamily="49" charset="-122"/>
              </a:rPr>
              <a:t>要写得扁一些，但宽度不能超过草字头。下部</a:t>
            </a:r>
            <a:r>
              <a:rPr lang="en-US" altLang="zh-CN" sz="220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200">
                <a:latin typeface="楷体" panose="02010609060101010101" pitchFamily="49" charset="-122"/>
                <a:ea typeface="楷体" panose="02010609060101010101" pitchFamily="49" charset="-122"/>
              </a:rPr>
              <a:t>大</a:t>
            </a:r>
            <a:r>
              <a:rPr lang="en-US" altLang="zh-CN" sz="220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200">
                <a:latin typeface="楷体" panose="02010609060101010101" pitchFamily="49" charset="-122"/>
                <a:ea typeface="楷体" panose="02010609060101010101" pitchFamily="49" charset="-122"/>
              </a:rPr>
              <a:t>的一横要长一些。</a:t>
            </a:r>
            <a:endParaRPr lang="zh-CN" altLang="en-US" sz="2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文本框 15"/>
          <p:cNvSpPr txBox="1"/>
          <p:nvPr/>
        </p:nvSpPr>
        <p:spPr>
          <a:xfrm>
            <a:off x="5097744" y="2368410"/>
            <a:ext cx="792163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艹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reveal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179" grpId="0"/>
      <p:bldP spid="31" grpId="0"/>
      <p:bldP spid="32" grpId="0"/>
      <p:bldP spid="3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1"/>
          <p:cNvGrpSpPr/>
          <p:nvPr/>
        </p:nvGrpSpPr>
        <p:grpSpPr>
          <a:xfrm>
            <a:off x="728279" y="569791"/>
            <a:ext cx="1465056" cy="624955"/>
            <a:chOff x="779572" y="628120"/>
            <a:chExt cx="1571587" cy="670397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59217" y="628120"/>
              <a:ext cx="1204863" cy="179868"/>
            </a:xfrm>
            <a:prstGeom prst="rect">
              <a:avLst/>
            </a:prstGeom>
          </p:spPr>
        </p:pic>
        <p:grpSp>
          <p:nvGrpSpPr>
            <p:cNvPr id="3" name="组合 13"/>
            <p:cNvGrpSpPr/>
            <p:nvPr/>
          </p:nvGrpSpPr>
          <p:grpSpPr>
            <a:xfrm>
              <a:off x="789007" y="807720"/>
              <a:ext cx="1517948" cy="430529"/>
              <a:chOff x="789007" y="807720"/>
              <a:chExt cx="1517948" cy="430529"/>
            </a:xfrm>
          </p:grpSpPr>
          <p:sp>
            <p:nvSpPr>
              <p:cNvPr id="18" name="圆角矩形 17"/>
              <p:cNvSpPr/>
              <p:nvPr/>
            </p:nvSpPr>
            <p:spPr>
              <a:xfrm>
                <a:off x="789007" y="807720"/>
                <a:ext cx="1517948" cy="430529"/>
              </a:xfrm>
              <a:prstGeom prst="roundRect">
                <a:avLst>
                  <a:gd name="adj" fmla="val 50000"/>
                </a:avLst>
              </a:prstGeom>
              <a:solidFill>
                <a:srgbClr val="77933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圆角矩形 18"/>
              <p:cNvSpPr/>
              <p:nvPr/>
            </p:nvSpPr>
            <p:spPr>
              <a:xfrm>
                <a:off x="827584" y="843558"/>
                <a:ext cx="1440160" cy="360040"/>
              </a:xfrm>
              <a:prstGeom prst="roundRect">
                <a:avLst>
                  <a:gd name="adj" fmla="val 50000"/>
                </a:avLst>
              </a:prstGeom>
              <a:solidFill>
                <a:srgbClr val="77933C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1033135" y="783191"/>
              <a:ext cx="1023485" cy="429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易写错</a:t>
              </a:r>
              <a:endParaRPr lang="zh-CN" altLang="en-US" sz="2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79572" y="1183851"/>
              <a:ext cx="563929" cy="114666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1611359" y="1000165"/>
              <a:ext cx="739800" cy="291935"/>
            </a:xfrm>
            <a:prstGeom prst="rect">
              <a:avLst/>
            </a:prstGeom>
          </p:spPr>
        </p:pic>
      </p:grpSp>
      <p:grpSp>
        <p:nvGrpSpPr>
          <p:cNvPr id="4" name="组合 2"/>
          <p:cNvGrpSpPr/>
          <p:nvPr/>
        </p:nvGrpSpPr>
        <p:grpSpPr>
          <a:xfrm>
            <a:off x="874078" y="3168564"/>
            <a:ext cx="1390482" cy="1525388"/>
            <a:chOff x="2111518" y="2973192"/>
            <a:chExt cx="1090612" cy="1196424"/>
          </a:xfrm>
        </p:grpSpPr>
        <p:grpSp>
          <p:nvGrpSpPr>
            <p:cNvPr id="5" name="组合 28"/>
            <p:cNvGrpSpPr/>
            <p:nvPr/>
          </p:nvGrpSpPr>
          <p:grpSpPr>
            <a:xfrm>
              <a:off x="2126343" y="3086350"/>
              <a:ext cx="1064681" cy="1083266"/>
              <a:chOff x="3370457" y="1347614"/>
              <a:chExt cx="1064681" cy="1083266"/>
            </a:xfrm>
          </p:grpSpPr>
          <p:sp>
            <p:nvSpPr>
              <p:cNvPr id="30" name="矩形 1"/>
              <p:cNvSpPr>
                <a:spLocks noChangeArrowheads="1"/>
              </p:cNvSpPr>
              <p:nvPr/>
            </p:nvSpPr>
            <p:spPr bwMode="auto">
              <a:xfrm>
                <a:off x="3370457" y="1347614"/>
                <a:ext cx="1064681" cy="1066139"/>
              </a:xfrm>
              <a:prstGeom prst="rect">
                <a:avLst/>
              </a:prstGeom>
              <a:noFill/>
              <a:ln w="19050">
                <a:solidFill>
                  <a:srgbClr val="00B0F0"/>
                </a:solidFill>
                <a:round/>
              </a:ln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cxnSp>
            <p:nvCxnSpPr>
              <p:cNvPr id="31" name="直接连接符 4"/>
              <p:cNvCxnSpPr>
                <a:cxnSpLocks noChangeShapeType="1"/>
              </p:cNvCxnSpPr>
              <p:nvPr/>
            </p:nvCxnSpPr>
            <p:spPr bwMode="auto">
              <a:xfrm>
                <a:off x="3370457" y="1872548"/>
                <a:ext cx="1064681" cy="0"/>
              </a:xfrm>
              <a:prstGeom prst="line">
                <a:avLst/>
              </a:prstGeom>
              <a:noFill/>
              <a:ln w="12700">
                <a:solidFill>
                  <a:srgbClr val="61D6FF"/>
                </a:solidFill>
                <a:prstDash val="dash"/>
                <a:round/>
              </a:ln>
            </p:spPr>
          </p:cxnSp>
          <p:cxnSp>
            <p:nvCxnSpPr>
              <p:cNvPr id="32" name="直接连接符 6"/>
              <p:cNvCxnSpPr>
                <a:cxnSpLocks noChangeShapeType="1"/>
              </p:cNvCxnSpPr>
              <p:nvPr/>
            </p:nvCxnSpPr>
            <p:spPr bwMode="auto">
              <a:xfrm flipH="1">
                <a:off x="3903225" y="1364741"/>
                <a:ext cx="0" cy="1066139"/>
              </a:xfrm>
              <a:prstGeom prst="line">
                <a:avLst/>
              </a:prstGeom>
              <a:noFill/>
              <a:ln w="12700">
                <a:solidFill>
                  <a:srgbClr val="61D6FF"/>
                </a:solidFill>
                <a:prstDash val="dash"/>
                <a:round/>
              </a:ln>
            </p:spPr>
          </p:cxnSp>
        </p:grpSp>
        <p:sp>
          <p:nvSpPr>
            <p:cNvPr id="37" name="文本框 92"/>
            <p:cNvSpPr txBox="1">
              <a:spLocks noChangeArrowheads="1"/>
            </p:cNvSpPr>
            <p:nvPr/>
          </p:nvSpPr>
          <p:spPr bwMode="auto">
            <a:xfrm>
              <a:off x="2111518" y="2973192"/>
              <a:ext cx="1090612" cy="113357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8800">
                  <a:latin typeface="楷体" panose="02010609060101010101" pitchFamily="49" charset="-122"/>
                  <a:ea typeface="楷体" panose="02010609060101010101" pitchFamily="49" charset="-122"/>
                </a:rPr>
                <a:t>贼</a:t>
              </a:r>
              <a:endParaRPr lang="zh-CN" altLang="en-US" sz="8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" name="组合 3"/>
          <p:cNvGrpSpPr/>
          <p:nvPr/>
        </p:nvGrpSpPr>
        <p:grpSpPr>
          <a:xfrm>
            <a:off x="895747" y="1505990"/>
            <a:ext cx="1402369" cy="1452905"/>
            <a:chOff x="2111518" y="1294404"/>
            <a:chExt cx="1099936" cy="1139573"/>
          </a:xfrm>
        </p:grpSpPr>
        <p:grpSp>
          <p:nvGrpSpPr>
            <p:cNvPr id="8" name="组合 32"/>
            <p:cNvGrpSpPr/>
            <p:nvPr/>
          </p:nvGrpSpPr>
          <p:grpSpPr>
            <a:xfrm>
              <a:off x="2111518" y="1350711"/>
              <a:ext cx="1064682" cy="1083266"/>
              <a:chOff x="2111518" y="1350711"/>
              <a:chExt cx="1064682" cy="1083266"/>
            </a:xfrm>
          </p:grpSpPr>
          <p:cxnSp>
            <p:nvCxnSpPr>
              <p:cNvPr id="34" name="直接连接符 4"/>
              <p:cNvCxnSpPr>
                <a:cxnSpLocks noChangeShapeType="1"/>
              </p:cNvCxnSpPr>
              <p:nvPr/>
            </p:nvCxnSpPr>
            <p:spPr bwMode="auto">
              <a:xfrm>
                <a:off x="2111518" y="1875645"/>
                <a:ext cx="1064682" cy="0"/>
              </a:xfrm>
              <a:prstGeom prst="line">
                <a:avLst/>
              </a:prstGeom>
              <a:noFill/>
              <a:ln w="12700">
                <a:solidFill>
                  <a:srgbClr val="61D6FF"/>
                </a:solidFill>
                <a:prstDash val="dash"/>
                <a:round/>
              </a:ln>
            </p:spPr>
          </p:cxnSp>
          <p:cxnSp>
            <p:nvCxnSpPr>
              <p:cNvPr id="35" name="直接连接符 6"/>
              <p:cNvCxnSpPr>
                <a:cxnSpLocks noChangeShapeType="1"/>
              </p:cNvCxnSpPr>
              <p:nvPr/>
            </p:nvCxnSpPr>
            <p:spPr bwMode="auto">
              <a:xfrm flipH="1">
                <a:off x="2644286" y="1367838"/>
                <a:ext cx="0" cy="1066139"/>
              </a:xfrm>
              <a:prstGeom prst="line">
                <a:avLst/>
              </a:prstGeom>
              <a:noFill/>
              <a:ln w="12700">
                <a:solidFill>
                  <a:srgbClr val="61D6FF"/>
                </a:solidFill>
                <a:prstDash val="dash"/>
                <a:round/>
              </a:ln>
            </p:spPr>
          </p:cxnSp>
          <p:sp>
            <p:nvSpPr>
              <p:cNvPr id="36" name="矩形 1"/>
              <p:cNvSpPr>
                <a:spLocks noChangeArrowheads="1"/>
              </p:cNvSpPr>
              <p:nvPr/>
            </p:nvSpPr>
            <p:spPr bwMode="auto">
              <a:xfrm>
                <a:off x="2111518" y="1350711"/>
                <a:ext cx="1064682" cy="1066139"/>
              </a:xfrm>
              <a:prstGeom prst="rect">
                <a:avLst/>
              </a:prstGeom>
              <a:noFill/>
              <a:ln w="19050">
                <a:solidFill>
                  <a:srgbClr val="00B0F0"/>
                </a:solidFill>
                <a:round/>
              </a:ln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</p:grpSp>
        <p:sp>
          <p:nvSpPr>
            <p:cNvPr id="38" name="文本框 86"/>
            <p:cNvSpPr txBox="1">
              <a:spLocks noChangeArrowheads="1"/>
            </p:cNvSpPr>
            <p:nvPr/>
          </p:nvSpPr>
          <p:spPr bwMode="auto">
            <a:xfrm>
              <a:off x="2119254" y="1294404"/>
              <a:ext cx="1092200" cy="11335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8800">
                  <a:latin typeface="楷体" panose="02010609060101010101" pitchFamily="49" charset="-122"/>
                  <a:ea typeface="楷体" panose="02010609060101010101" pitchFamily="49" charset="-122"/>
                </a:rPr>
                <a:t>喂</a:t>
              </a:r>
              <a:endParaRPr lang="zh-CN" altLang="en-US" sz="8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478061" y="2018183"/>
            <a:ext cx="571840" cy="451810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478061" y="3802533"/>
            <a:ext cx="571840" cy="451810"/>
          </a:xfrm>
          <a:prstGeom prst="rect">
            <a:avLst/>
          </a:prstGeom>
        </p:spPr>
      </p:pic>
      <p:grpSp>
        <p:nvGrpSpPr>
          <p:cNvPr id="9" name="组合 4"/>
          <p:cNvGrpSpPr/>
          <p:nvPr/>
        </p:nvGrpSpPr>
        <p:grpSpPr>
          <a:xfrm>
            <a:off x="3024741" y="1770052"/>
            <a:ext cx="5722379" cy="1137987"/>
            <a:chOff x="4229737" y="1485020"/>
            <a:chExt cx="4230696" cy="1359280"/>
          </a:xfrm>
        </p:grpSpPr>
        <p:sp>
          <p:nvSpPr>
            <p:cNvPr id="41" name="圆角矩形 40"/>
            <p:cNvSpPr/>
            <p:nvPr/>
          </p:nvSpPr>
          <p:spPr>
            <a:xfrm>
              <a:off x="4229737" y="1485020"/>
              <a:ext cx="4230696" cy="1359280"/>
            </a:xfrm>
            <a:prstGeom prst="roundRect">
              <a:avLst/>
            </a:prstGeom>
            <a:solidFill>
              <a:srgbClr val="E5F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圆角矩形 41"/>
            <p:cNvSpPr/>
            <p:nvPr/>
          </p:nvSpPr>
          <p:spPr>
            <a:xfrm>
              <a:off x="4278973" y="1531904"/>
              <a:ext cx="4132225" cy="126551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61D6FF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4292412" y="1799685"/>
              <a:ext cx="41434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sz="2800" noProof="0" err="1">
                  <a:ln>
                    <a:noFill/>
                  </a:ln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第十一笔是撇，第十二笔是捺</a:t>
              </a:r>
              <a:r>
                <a:rPr lang="zh-CN" altLang="en-US" sz="280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" name="组合 6"/>
          <p:cNvGrpSpPr/>
          <p:nvPr/>
        </p:nvGrpSpPr>
        <p:grpSpPr>
          <a:xfrm>
            <a:off x="3049901" y="3431882"/>
            <a:ext cx="5697219" cy="1100441"/>
            <a:chOff x="4229737" y="3250758"/>
            <a:chExt cx="4235684" cy="1359280"/>
          </a:xfrm>
        </p:grpSpPr>
        <p:sp>
          <p:nvSpPr>
            <p:cNvPr id="44" name="圆角矩形 43"/>
            <p:cNvSpPr/>
            <p:nvPr/>
          </p:nvSpPr>
          <p:spPr>
            <a:xfrm>
              <a:off x="4229737" y="3250758"/>
              <a:ext cx="4230696" cy="1359280"/>
            </a:xfrm>
            <a:prstGeom prst="roundRect">
              <a:avLst/>
            </a:prstGeom>
            <a:solidFill>
              <a:srgbClr val="E5F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圆角矩形 44"/>
            <p:cNvSpPr/>
            <p:nvPr/>
          </p:nvSpPr>
          <p:spPr>
            <a:xfrm>
              <a:off x="4278973" y="3297642"/>
              <a:ext cx="4132225" cy="126551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61D6FF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4322017" y="3580597"/>
              <a:ext cx="41434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sz="2800" noProof="0" err="1">
                  <a:ln>
                    <a:noFill/>
                  </a:ln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右边是“戎”，不</a:t>
              </a:r>
              <a:r>
                <a:rPr lang="zh-CN" altLang="en-US" sz="2800" noProof="0">
                  <a:ln>
                    <a:noFill/>
                  </a:ln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要写成</a:t>
              </a:r>
              <a:r>
                <a:rPr sz="2800" noProof="0">
                  <a:ln>
                    <a:noFill/>
                  </a:ln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“戒”</a:t>
              </a:r>
              <a:r>
                <a:rPr lang="zh-CN" altLang="en-US" sz="280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1"/>
          <p:cNvGrpSpPr/>
          <p:nvPr/>
        </p:nvGrpSpPr>
        <p:grpSpPr>
          <a:xfrm>
            <a:off x="728279" y="569791"/>
            <a:ext cx="1465056" cy="624955"/>
            <a:chOff x="779572" y="628120"/>
            <a:chExt cx="1571587" cy="670397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59217" y="628120"/>
              <a:ext cx="1204863" cy="179868"/>
            </a:xfrm>
            <a:prstGeom prst="rect">
              <a:avLst/>
            </a:prstGeom>
          </p:spPr>
        </p:pic>
        <p:grpSp>
          <p:nvGrpSpPr>
            <p:cNvPr id="3" name="组合 13"/>
            <p:cNvGrpSpPr/>
            <p:nvPr/>
          </p:nvGrpSpPr>
          <p:grpSpPr>
            <a:xfrm>
              <a:off x="789007" y="807720"/>
              <a:ext cx="1517948" cy="430529"/>
              <a:chOff x="789007" y="807720"/>
              <a:chExt cx="1517948" cy="430529"/>
            </a:xfrm>
          </p:grpSpPr>
          <p:sp>
            <p:nvSpPr>
              <p:cNvPr id="18" name="圆角矩形 17"/>
              <p:cNvSpPr/>
              <p:nvPr/>
            </p:nvSpPr>
            <p:spPr>
              <a:xfrm>
                <a:off x="789007" y="807720"/>
                <a:ext cx="1517948" cy="430529"/>
              </a:xfrm>
              <a:prstGeom prst="roundRect">
                <a:avLst>
                  <a:gd name="adj" fmla="val 50000"/>
                </a:avLst>
              </a:prstGeom>
              <a:solidFill>
                <a:srgbClr val="77933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圆角矩形 18"/>
              <p:cNvSpPr/>
              <p:nvPr/>
            </p:nvSpPr>
            <p:spPr>
              <a:xfrm>
                <a:off x="827584" y="843558"/>
                <a:ext cx="1440160" cy="360040"/>
              </a:xfrm>
              <a:prstGeom prst="roundRect">
                <a:avLst>
                  <a:gd name="adj" fmla="val 50000"/>
                </a:avLst>
              </a:prstGeom>
              <a:solidFill>
                <a:srgbClr val="77933C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1033135" y="783191"/>
              <a:ext cx="1023485" cy="429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易写错</a:t>
              </a:r>
              <a:endParaRPr lang="zh-CN" altLang="en-US" sz="2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79572" y="1183851"/>
              <a:ext cx="563929" cy="114666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1611359" y="1000165"/>
              <a:ext cx="739800" cy="291935"/>
            </a:xfrm>
            <a:prstGeom prst="rect">
              <a:avLst/>
            </a:prstGeom>
          </p:spPr>
        </p:pic>
      </p:grpSp>
      <p:grpSp>
        <p:nvGrpSpPr>
          <p:cNvPr id="4" name="组合 2"/>
          <p:cNvGrpSpPr/>
          <p:nvPr/>
        </p:nvGrpSpPr>
        <p:grpSpPr>
          <a:xfrm>
            <a:off x="755576" y="3075805"/>
            <a:ext cx="1390482" cy="1525388"/>
            <a:chOff x="2111518" y="2973192"/>
            <a:chExt cx="1090612" cy="1196424"/>
          </a:xfrm>
        </p:grpSpPr>
        <p:grpSp>
          <p:nvGrpSpPr>
            <p:cNvPr id="5" name="组合 28"/>
            <p:cNvGrpSpPr/>
            <p:nvPr/>
          </p:nvGrpSpPr>
          <p:grpSpPr>
            <a:xfrm>
              <a:off x="2126343" y="3086350"/>
              <a:ext cx="1064681" cy="1083266"/>
              <a:chOff x="3370457" y="1347614"/>
              <a:chExt cx="1064681" cy="1083266"/>
            </a:xfrm>
          </p:grpSpPr>
          <p:sp>
            <p:nvSpPr>
              <p:cNvPr id="30" name="矩形 1"/>
              <p:cNvSpPr>
                <a:spLocks noChangeArrowheads="1"/>
              </p:cNvSpPr>
              <p:nvPr/>
            </p:nvSpPr>
            <p:spPr bwMode="auto">
              <a:xfrm>
                <a:off x="3370457" y="1347614"/>
                <a:ext cx="1064681" cy="1066139"/>
              </a:xfrm>
              <a:prstGeom prst="rect">
                <a:avLst/>
              </a:prstGeom>
              <a:noFill/>
              <a:ln w="19050">
                <a:solidFill>
                  <a:srgbClr val="00B0F0"/>
                </a:solidFill>
                <a:round/>
              </a:ln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cxnSp>
            <p:nvCxnSpPr>
              <p:cNvPr id="31" name="直接连接符 4"/>
              <p:cNvCxnSpPr>
                <a:cxnSpLocks noChangeShapeType="1"/>
              </p:cNvCxnSpPr>
              <p:nvPr/>
            </p:nvCxnSpPr>
            <p:spPr bwMode="auto">
              <a:xfrm>
                <a:off x="3370457" y="1872548"/>
                <a:ext cx="1064681" cy="0"/>
              </a:xfrm>
              <a:prstGeom prst="line">
                <a:avLst/>
              </a:prstGeom>
              <a:noFill/>
              <a:ln w="12700">
                <a:solidFill>
                  <a:srgbClr val="61D6FF"/>
                </a:solidFill>
                <a:prstDash val="dash"/>
                <a:round/>
              </a:ln>
            </p:spPr>
          </p:cxnSp>
          <p:cxnSp>
            <p:nvCxnSpPr>
              <p:cNvPr id="32" name="直接连接符 6"/>
              <p:cNvCxnSpPr>
                <a:cxnSpLocks noChangeShapeType="1"/>
              </p:cNvCxnSpPr>
              <p:nvPr/>
            </p:nvCxnSpPr>
            <p:spPr bwMode="auto">
              <a:xfrm flipH="1">
                <a:off x="3903225" y="1364741"/>
                <a:ext cx="0" cy="1066139"/>
              </a:xfrm>
              <a:prstGeom prst="line">
                <a:avLst/>
              </a:prstGeom>
              <a:noFill/>
              <a:ln w="12700">
                <a:solidFill>
                  <a:srgbClr val="61D6FF"/>
                </a:solidFill>
                <a:prstDash val="dash"/>
                <a:round/>
              </a:ln>
            </p:spPr>
          </p:cxnSp>
        </p:grpSp>
        <p:sp>
          <p:nvSpPr>
            <p:cNvPr id="37" name="文本框 92"/>
            <p:cNvSpPr txBox="1">
              <a:spLocks noChangeArrowheads="1"/>
            </p:cNvSpPr>
            <p:nvPr/>
          </p:nvSpPr>
          <p:spPr bwMode="auto">
            <a:xfrm>
              <a:off x="2111518" y="2973192"/>
              <a:ext cx="1090612" cy="113357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8800">
                  <a:latin typeface="楷体" panose="02010609060101010101" pitchFamily="49" charset="-122"/>
                  <a:ea typeface="楷体" panose="02010609060101010101" pitchFamily="49" charset="-122"/>
                </a:rPr>
                <a:t>厉</a:t>
              </a:r>
              <a:endParaRPr lang="zh-CN" altLang="en-US" sz="8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" name="组合 3"/>
          <p:cNvGrpSpPr/>
          <p:nvPr/>
        </p:nvGrpSpPr>
        <p:grpSpPr>
          <a:xfrm>
            <a:off x="777245" y="1413231"/>
            <a:ext cx="1402369" cy="1452905"/>
            <a:chOff x="2111518" y="1294404"/>
            <a:chExt cx="1099936" cy="1139573"/>
          </a:xfrm>
        </p:grpSpPr>
        <p:grpSp>
          <p:nvGrpSpPr>
            <p:cNvPr id="8" name="组合 32"/>
            <p:cNvGrpSpPr/>
            <p:nvPr/>
          </p:nvGrpSpPr>
          <p:grpSpPr>
            <a:xfrm>
              <a:off x="2111518" y="1350711"/>
              <a:ext cx="1064682" cy="1083266"/>
              <a:chOff x="2111518" y="1350711"/>
              <a:chExt cx="1064682" cy="1083266"/>
            </a:xfrm>
          </p:grpSpPr>
          <p:cxnSp>
            <p:nvCxnSpPr>
              <p:cNvPr id="34" name="直接连接符 4"/>
              <p:cNvCxnSpPr>
                <a:cxnSpLocks noChangeShapeType="1"/>
              </p:cNvCxnSpPr>
              <p:nvPr/>
            </p:nvCxnSpPr>
            <p:spPr bwMode="auto">
              <a:xfrm>
                <a:off x="2111518" y="1875645"/>
                <a:ext cx="1064682" cy="0"/>
              </a:xfrm>
              <a:prstGeom prst="line">
                <a:avLst/>
              </a:prstGeom>
              <a:noFill/>
              <a:ln w="12700">
                <a:solidFill>
                  <a:srgbClr val="61D6FF"/>
                </a:solidFill>
                <a:prstDash val="dash"/>
                <a:round/>
              </a:ln>
            </p:spPr>
          </p:cxnSp>
          <p:cxnSp>
            <p:nvCxnSpPr>
              <p:cNvPr id="35" name="直接连接符 6"/>
              <p:cNvCxnSpPr>
                <a:cxnSpLocks noChangeShapeType="1"/>
              </p:cNvCxnSpPr>
              <p:nvPr/>
            </p:nvCxnSpPr>
            <p:spPr bwMode="auto">
              <a:xfrm flipH="1">
                <a:off x="2644286" y="1367838"/>
                <a:ext cx="0" cy="1066139"/>
              </a:xfrm>
              <a:prstGeom prst="line">
                <a:avLst/>
              </a:prstGeom>
              <a:noFill/>
              <a:ln w="12700">
                <a:solidFill>
                  <a:srgbClr val="61D6FF"/>
                </a:solidFill>
                <a:prstDash val="dash"/>
                <a:round/>
              </a:ln>
            </p:spPr>
          </p:cxnSp>
          <p:sp>
            <p:nvSpPr>
              <p:cNvPr id="36" name="矩形 1"/>
              <p:cNvSpPr>
                <a:spLocks noChangeArrowheads="1"/>
              </p:cNvSpPr>
              <p:nvPr/>
            </p:nvSpPr>
            <p:spPr bwMode="auto">
              <a:xfrm>
                <a:off x="2111518" y="1350711"/>
                <a:ext cx="1064682" cy="1066139"/>
              </a:xfrm>
              <a:prstGeom prst="rect">
                <a:avLst/>
              </a:prstGeom>
              <a:noFill/>
              <a:ln w="19050">
                <a:solidFill>
                  <a:srgbClr val="00B0F0"/>
                </a:solidFill>
                <a:round/>
              </a:ln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</p:grpSp>
        <p:sp>
          <p:nvSpPr>
            <p:cNvPr id="38" name="文本框 86"/>
            <p:cNvSpPr txBox="1">
              <a:spLocks noChangeArrowheads="1"/>
            </p:cNvSpPr>
            <p:nvPr/>
          </p:nvSpPr>
          <p:spPr bwMode="auto">
            <a:xfrm>
              <a:off x="2119254" y="1294404"/>
              <a:ext cx="1092200" cy="11335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8800">
                  <a:latin typeface="楷体" panose="02010609060101010101" pitchFamily="49" charset="-122"/>
                  <a:ea typeface="楷体" panose="02010609060101010101" pitchFamily="49" charset="-122"/>
                </a:rPr>
                <a:t>狼</a:t>
              </a:r>
              <a:endParaRPr lang="zh-CN" altLang="en-US" sz="8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359559" y="1925424"/>
            <a:ext cx="571840" cy="451810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359559" y="3709774"/>
            <a:ext cx="571840" cy="451810"/>
          </a:xfrm>
          <a:prstGeom prst="rect">
            <a:avLst/>
          </a:prstGeom>
        </p:spPr>
      </p:pic>
      <p:grpSp>
        <p:nvGrpSpPr>
          <p:cNvPr id="9" name="组合 4"/>
          <p:cNvGrpSpPr/>
          <p:nvPr/>
        </p:nvGrpSpPr>
        <p:grpSpPr>
          <a:xfrm>
            <a:off x="2976155" y="1721645"/>
            <a:ext cx="5345978" cy="1082675"/>
            <a:chOff x="4229737" y="1485020"/>
            <a:chExt cx="4230696" cy="1359280"/>
          </a:xfrm>
        </p:grpSpPr>
        <p:sp>
          <p:nvSpPr>
            <p:cNvPr id="41" name="圆角矩形 40"/>
            <p:cNvSpPr/>
            <p:nvPr/>
          </p:nvSpPr>
          <p:spPr>
            <a:xfrm>
              <a:off x="4229737" y="1485020"/>
              <a:ext cx="4230696" cy="1359280"/>
            </a:xfrm>
            <a:prstGeom prst="roundRect">
              <a:avLst/>
            </a:prstGeom>
            <a:solidFill>
              <a:srgbClr val="E5F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圆角矩形 41"/>
            <p:cNvSpPr/>
            <p:nvPr/>
          </p:nvSpPr>
          <p:spPr>
            <a:xfrm>
              <a:off x="4278973" y="1531904"/>
              <a:ext cx="4132225" cy="126551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61D6FF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4243554" y="1824346"/>
              <a:ext cx="4143404" cy="6568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>
                  <a:latin typeface="楷体" panose="02010609060101010101" pitchFamily="49" charset="-122"/>
                  <a:ea typeface="楷体" panose="02010609060101010101" pitchFamily="49" charset="-122"/>
                </a:rPr>
                <a:t>右边是</a:t>
              </a:r>
              <a:r>
                <a:rPr lang="en-US" altLang="zh-CN" sz="2800"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zh-CN" altLang="en-US" sz="2800">
                  <a:latin typeface="楷体" panose="02010609060101010101" pitchFamily="49" charset="-122"/>
                  <a:ea typeface="楷体" panose="02010609060101010101" pitchFamily="49" charset="-122"/>
                </a:rPr>
                <a:t>良</a:t>
              </a:r>
              <a:r>
                <a:rPr lang="en-US" altLang="zh-CN" sz="2800">
                  <a:latin typeface="楷体" panose="02010609060101010101" pitchFamily="49" charset="-122"/>
                  <a:ea typeface="楷体" panose="02010609060101010101" pitchFamily="49" charset="-122"/>
                </a:rPr>
                <a:t>”，</a:t>
              </a:r>
              <a:r>
                <a:rPr lang="zh-CN" altLang="en-US" sz="2800">
                  <a:latin typeface="楷体" panose="02010609060101010101" pitchFamily="49" charset="-122"/>
                  <a:ea typeface="楷体" panose="02010609060101010101" pitchFamily="49" charset="-122"/>
                </a:rPr>
                <a:t>不要写成</a:t>
              </a:r>
              <a:r>
                <a:rPr lang="en-US" altLang="zh-CN" sz="2800"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zh-CN" altLang="en-US" sz="2800">
                  <a:latin typeface="楷体" panose="02010609060101010101" pitchFamily="49" charset="-122"/>
                  <a:ea typeface="楷体" panose="02010609060101010101" pitchFamily="49" charset="-122"/>
                </a:rPr>
                <a:t>艮</a:t>
              </a:r>
              <a:r>
                <a:rPr lang="en-US" altLang="zh-CN" sz="2800"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r>
                <a:rPr lang="zh-CN" altLang="en-US" sz="280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" name="组合 6"/>
          <p:cNvGrpSpPr/>
          <p:nvPr/>
        </p:nvGrpSpPr>
        <p:grpSpPr>
          <a:xfrm>
            <a:off x="3038370" y="3407379"/>
            <a:ext cx="5346063" cy="963930"/>
            <a:chOff x="4229737" y="3250758"/>
            <a:chExt cx="4230696" cy="1359280"/>
          </a:xfrm>
        </p:grpSpPr>
        <p:sp>
          <p:nvSpPr>
            <p:cNvPr id="44" name="圆角矩形 43"/>
            <p:cNvSpPr/>
            <p:nvPr/>
          </p:nvSpPr>
          <p:spPr>
            <a:xfrm>
              <a:off x="4229737" y="3250758"/>
              <a:ext cx="4230696" cy="1359280"/>
            </a:xfrm>
            <a:prstGeom prst="roundRect">
              <a:avLst/>
            </a:prstGeom>
            <a:solidFill>
              <a:srgbClr val="E5F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圆角矩形 44"/>
            <p:cNvSpPr/>
            <p:nvPr/>
          </p:nvSpPr>
          <p:spPr>
            <a:xfrm>
              <a:off x="4278973" y="3297642"/>
              <a:ext cx="4132225" cy="126551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61D6FF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4261424" y="3529401"/>
              <a:ext cx="4143404" cy="7378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sz="2800" noProof="0" err="1">
                  <a:ln>
                    <a:noFill/>
                  </a:ln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里面是“万”</a:t>
              </a:r>
              <a:r>
                <a:rPr lang="en-US" sz="2800" noProof="0">
                  <a:ln>
                    <a:noFill/>
                  </a:ln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，</a:t>
              </a:r>
              <a:r>
                <a:rPr lang="zh-CN" altLang="en-US" sz="2800" noProof="0">
                  <a:ln>
                    <a:noFill/>
                  </a:ln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不要写成</a:t>
              </a:r>
              <a:r>
                <a:rPr lang="en-US" altLang="zh-CN" sz="2800" noProof="0">
                  <a:ln>
                    <a:noFill/>
                  </a:ln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“</a:t>
              </a:r>
              <a:r>
                <a:rPr lang="zh-CN" altLang="en-US" sz="2800" noProof="0">
                  <a:ln>
                    <a:noFill/>
                  </a:ln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力</a:t>
              </a:r>
              <a:r>
                <a:rPr lang="en-US" altLang="zh-CN" sz="2800" noProof="0">
                  <a:ln>
                    <a:noFill/>
                  </a:ln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”</a:t>
              </a:r>
              <a:r>
                <a:rPr lang="zh-CN" altLang="en-US" sz="280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3"/>
          <p:cNvGrpSpPr/>
          <p:nvPr/>
        </p:nvGrpSpPr>
        <p:grpSpPr>
          <a:xfrm>
            <a:off x="0" y="3646341"/>
            <a:ext cx="9156700" cy="1501697"/>
            <a:chOff x="0" y="3578631"/>
            <a:chExt cx="9569574" cy="1569408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3578631"/>
              <a:ext cx="4788024" cy="1569408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 flipH="1">
              <a:off x="4781550" y="3578631"/>
              <a:ext cx="4788024" cy="1569408"/>
            </a:xfrm>
            <a:prstGeom prst="rect">
              <a:avLst/>
            </a:prstGeom>
          </p:spPr>
        </p:pic>
      </p:grpSp>
      <p:grpSp>
        <p:nvGrpSpPr>
          <p:cNvPr id="6" name="组合 5"/>
          <p:cNvGrpSpPr/>
          <p:nvPr/>
        </p:nvGrpSpPr>
        <p:grpSpPr>
          <a:xfrm>
            <a:off x="691816" y="1270000"/>
            <a:ext cx="7722268" cy="3186315"/>
            <a:chOff x="879351" y="1322090"/>
            <a:chExt cx="7392913" cy="3149336"/>
          </a:xfrm>
        </p:grpSpPr>
        <p:sp>
          <p:nvSpPr>
            <p:cNvPr id="7" name="矩形: 圆角 6"/>
            <p:cNvSpPr/>
            <p:nvPr/>
          </p:nvSpPr>
          <p:spPr>
            <a:xfrm>
              <a:off x="899073" y="1383441"/>
              <a:ext cx="7373191" cy="3087985"/>
            </a:xfrm>
            <a:prstGeom prst="roundRect">
              <a:avLst>
                <a:gd name="adj" fmla="val 14712"/>
              </a:avLst>
            </a:prstGeom>
            <a:solidFill>
              <a:srgbClr val="388F80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: 圆角 7"/>
            <p:cNvSpPr/>
            <p:nvPr/>
          </p:nvSpPr>
          <p:spPr>
            <a:xfrm>
              <a:off x="879351" y="1322090"/>
              <a:ext cx="7334758" cy="3087985"/>
            </a:xfrm>
            <a:prstGeom prst="roundRect">
              <a:avLst>
                <a:gd name="adj" fmla="val 14712"/>
              </a:avLst>
            </a:prstGeom>
            <a:solidFill>
              <a:schemeClr val="bg1"/>
            </a:solidFill>
            <a:ln>
              <a:solidFill>
                <a:srgbClr val="388F8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12994" y="541269"/>
            <a:ext cx="1465056" cy="624955"/>
            <a:chOff x="779572" y="628120"/>
            <a:chExt cx="1571587" cy="670397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959217" y="628120"/>
              <a:ext cx="1204863" cy="179868"/>
            </a:xfrm>
            <a:prstGeom prst="rect">
              <a:avLst/>
            </a:prstGeom>
          </p:spPr>
        </p:pic>
        <p:grpSp>
          <p:nvGrpSpPr>
            <p:cNvPr id="11" name="组合 10"/>
            <p:cNvGrpSpPr/>
            <p:nvPr/>
          </p:nvGrpSpPr>
          <p:grpSpPr>
            <a:xfrm>
              <a:off x="789007" y="807720"/>
              <a:ext cx="1517948" cy="430529"/>
              <a:chOff x="789007" y="807720"/>
              <a:chExt cx="1517948" cy="430529"/>
            </a:xfrm>
          </p:grpSpPr>
          <p:sp>
            <p:nvSpPr>
              <p:cNvPr id="15" name="圆角矩形 3"/>
              <p:cNvSpPr/>
              <p:nvPr/>
            </p:nvSpPr>
            <p:spPr>
              <a:xfrm>
                <a:off x="789007" y="807720"/>
                <a:ext cx="1517948" cy="430529"/>
              </a:xfrm>
              <a:prstGeom prst="roundRect">
                <a:avLst>
                  <a:gd name="adj" fmla="val 50000"/>
                </a:avLst>
              </a:prstGeom>
              <a:solidFill>
                <a:srgbClr val="2B9C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圆角矩形 1"/>
              <p:cNvSpPr/>
              <p:nvPr/>
            </p:nvSpPr>
            <p:spPr>
              <a:xfrm>
                <a:off x="827584" y="843558"/>
                <a:ext cx="1440160" cy="360040"/>
              </a:xfrm>
              <a:prstGeom prst="roundRect">
                <a:avLst>
                  <a:gd name="adj" fmla="val 50000"/>
                </a:avLst>
              </a:prstGeom>
              <a:solidFill>
                <a:srgbClr val="2B9C88"/>
              </a:solidFill>
              <a:ln>
                <a:solidFill>
                  <a:srgbClr val="FDC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" name="文本框 11"/>
            <p:cNvSpPr txBox="1"/>
            <p:nvPr/>
          </p:nvSpPr>
          <p:spPr>
            <a:xfrm>
              <a:off x="909357" y="783191"/>
              <a:ext cx="1298617" cy="429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词语听写</a:t>
              </a:r>
              <a:endParaRPr lang="zh-CN" altLang="en-US" sz="2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79572" y="1183851"/>
              <a:ext cx="563929" cy="114666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1611359" y="1000165"/>
              <a:ext cx="739800" cy="291935"/>
            </a:xfrm>
            <a:prstGeom prst="rect">
              <a:avLst/>
            </a:prstGeom>
          </p:spPr>
        </p:pic>
      </p:grpSp>
      <p:sp>
        <p:nvSpPr>
          <p:cNvPr id="19" name="TextBox 6"/>
          <p:cNvSpPr txBox="1"/>
          <p:nvPr/>
        </p:nvSpPr>
        <p:spPr>
          <a:xfrm>
            <a:off x="1219232" y="1500572"/>
            <a:ext cx="6771910" cy="257666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莫</a:t>
            </a:r>
            <a:r>
              <a:rPr sz="2800">
                <a:latin typeface="楷体" panose="02010609060101010101" pitchFamily="49" charset="-122"/>
                <a:ea typeface="楷体" panose="02010609060101010101" pitchFamily="49" charset="-122"/>
              </a:rPr>
              <a:t>非    </a:t>
            </a:r>
            <a:r>
              <a:rPr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厉</a:t>
            </a:r>
            <a:r>
              <a:rPr sz="2800">
                <a:latin typeface="楷体" panose="02010609060101010101" pitchFamily="49" charset="-122"/>
                <a:ea typeface="楷体" panose="02010609060101010101" pitchFamily="49" charset="-122"/>
              </a:rPr>
              <a:t>害    里屋    发抖    松手    跟前    甘心</a:t>
            </a:r>
            <a:r>
              <a:rPr lang="en-US" sz="280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sz="2800" err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漏</a:t>
            </a:r>
            <a:r>
              <a:rPr sz="2800" err="1">
                <a:latin typeface="楷体" panose="02010609060101010101" pitchFamily="49" charset="-122"/>
                <a:ea typeface="楷体" panose="02010609060101010101" pitchFamily="49" charset="-122"/>
              </a:rPr>
              <a:t>风    </a:t>
            </a:r>
            <a:r>
              <a:rPr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喂</a:t>
            </a:r>
            <a:r>
              <a:rPr sz="2800">
                <a:latin typeface="楷体" panose="02010609060101010101" pitchFamily="49" charset="-122"/>
                <a:ea typeface="楷体" panose="02010609060101010101" pitchFamily="49" charset="-122"/>
              </a:rPr>
              <a:t>养    </a:t>
            </a:r>
            <a:r>
              <a:rPr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胖</a:t>
            </a:r>
            <a:r>
              <a:rPr sz="2800">
                <a:latin typeface="楷体" panose="02010609060101010101" pitchFamily="49" charset="-122"/>
                <a:ea typeface="楷体" panose="02010609060101010101" pitchFamily="49" charset="-122"/>
              </a:rPr>
              <a:t>子    毛</a:t>
            </a:r>
            <a:r>
              <a:rPr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驴</a:t>
            </a:r>
            <a:r>
              <a:rPr sz="280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sz="2800" err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贼</a:t>
            </a:r>
            <a:r>
              <a:rPr sz="2800" err="1">
                <a:latin typeface="楷体" panose="02010609060101010101" pitchFamily="49" charset="-122"/>
                <a:ea typeface="楷体" panose="02010609060101010101" pitchFamily="49" charset="-122"/>
              </a:rPr>
              <a:t>人 </a:t>
            </a:r>
            <a:r>
              <a:rPr lang="en-US" sz="280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sz="2800" err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抱</a:t>
            </a:r>
            <a:r>
              <a:rPr sz="2800" err="1">
                <a:latin typeface="楷体" panose="02010609060101010101" pitchFamily="49" charset="-122"/>
                <a:ea typeface="楷体" panose="02010609060101010101" pitchFamily="49" charset="-122"/>
              </a:rPr>
              <a:t>养</a:t>
            </a:r>
            <a:r>
              <a:rPr lang="en-US" sz="280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打架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粘胶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sz="280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sz="2800" err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偏</a:t>
            </a:r>
            <a:r>
              <a:rPr sz="2800" err="1">
                <a:latin typeface="楷体" panose="02010609060101010101" pitchFamily="49" charset="-122"/>
                <a:ea typeface="楷体" panose="02010609060101010101" pitchFamily="49" charset="-122"/>
              </a:rPr>
              <a:t>爱</a:t>
            </a:r>
            <a:r>
              <a:rPr lang="en-US" sz="280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狼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烟四起</a:t>
            </a:r>
            <a:endParaRPr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reveal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743860" y="542135"/>
            <a:ext cx="1411226" cy="510540"/>
            <a:chOff x="772435" y="426927"/>
            <a:chExt cx="1411226" cy="510540"/>
          </a:xfrm>
        </p:grpSpPr>
        <p:grpSp>
          <p:nvGrpSpPr>
            <p:cNvPr id="7" name="组合 6"/>
            <p:cNvGrpSpPr/>
            <p:nvPr/>
          </p:nvGrpSpPr>
          <p:grpSpPr>
            <a:xfrm>
              <a:off x="1670580" y="426927"/>
              <a:ext cx="513081" cy="510540"/>
              <a:chOff x="1568450" y="2857500"/>
              <a:chExt cx="513081" cy="510540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1568450" y="2857500"/>
                <a:ext cx="510540" cy="510540"/>
              </a:xfrm>
              <a:prstGeom prst="ellipse">
                <a:avLst/>
              </a:prstGeom>
              <a:solidFill>
                <a:srgbClr val="E7EEE6"/>
              </a:solidFill>
              <a:ln>
                <a:solidFill>
                  <a:srgbClr val="388F8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388F80"/>
                  </a:solidFill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1602264" y="2887980"/>
                <a:ext cx="449580" cy="44958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388F8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388F80"/>
                  </a:solidFill>
                </a:endParaRP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1589088" y="2873683"/>
                <a:ext cx="492443" cy="46166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zh-CN" altLang="en-US" sz="2400" kern="100">
                    <a:solidFill>
                      <a:srgbClr val="388F8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词</a:t>
                </a:r>
                <a:endParaRPr lang="zh-CN" altLang="en-US">
                  <a:solidFill>
                    <a:srgbClr val="388F80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1220745" y="426927"/>
              <a:ext cx="513081" cy="510540"/>
              <a:chOff x="1568450" y="2857500"/>
              <a:chExt cx="513081" cy="510540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1568450" y="2857500"/>
                <a:ext cx="510540" cy="510540"/>
              </a:xfrm>
              <a:prstGeom prst="ellipse">
                <a:avLst/>
              </a:prstGeom>
              <a:solidFill>
                <a:srgbClr val="E7EEE6"/>
              </a:solidFill>
              <a:ln>
                <a:solidFill>
                  <a:srgbClr val="388F8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388F80"/>
                  </a:solidFill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1602264" y="2887980"/>
                <a:ext cx="449580" cy="44958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388F8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388F80"/>
                  </a:solidFill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1589088" y="2873683"/>
                <a:ext cx="492443" cy="46166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kumimoji="0" lang="zh-CN" altLang="en-US" sz="2400" b="0" i="0" u="none" strike="noStrike" kern="100" cap="none" spc="0" normalizeH="0" baseline="0" noProof="0">
                    <a:ln>
                      <a:noFill/>
                    </a:ln>
                    <a:solidFill>
                      <a:srgbClr val="388F80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义</a:t>
                </a:r>
                <a:endParaRPr lang="zh-CN" altLang="en-US">
                  <a:solidFill>
                    <a:srgbClr val="388F80"/>
                  </a:solidFill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772435" y="426927"/>
              <a:ext cx="521335" cy="510540"/>
              <a:chOff x="967740" y="2857500"/>
              <a:chExt cx="521335" cy="510540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967740" y="2857500"/>
                <a:ext cx="510540" cy="510540"/>
              </a:xfrm>
              <a:prstGeom prst="ellipse">
                <a:avLst/>
              </a:prstGeom>
              <a:solidFill>
                <a:srgbClr val="E7EEE6"/>
              </a:solidFill>
              <a:ln>
                <a:solidFill>
                  <a:srgbClr val="388F8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388F80"/>
                  </a:solidFill>
                </a:endParaRPr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998220" y="2887980"/>
                <a:ext cx="449580" cy="44958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388F8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388F80"/>
                  </a:solidFill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979488" y="2873683"/>
                <a:ext cx="509587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zh-CN" altLang="en-US" sz="2400" b="0" i="0" u="none" strike="noStrike" kern="100" cap="none" spc="0" normalizeH="0" baseline="0" noProof="0">
                    <a:ln>
                      <a:noFill/>
                    </a:ln>
                    <a:solidFill>
                      <a:srgbClr val="388F80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近</a:t>
                </a:r>
                <a:endParaRPr lang="zh-CN" altLang="en-US">
                  <a:solidFill>
                    <a:srgbClr val="388F80"/>
                  </a:solidFill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483716" y="1154240"/>
            <a:ext cx="8149743" cy="1417509"/>
            <a:chOff x="1060249" y="1322092"/>
            <a:chExt cx="7030171" cy="2500182"/>
          </a:xfrm>
        </p:grpSpPr>
        <p:sp>
          <p:nvSpPr>
            <p:cNvPr id="20" name="矩形: 圆角 19"/>
            <p:cNvSpPr/>
            <p:nvPr/>
          </p:nvSpPr>
          <p:spPr>
            <a:xfrm>
              <a:off x="1080919" y="1383443"/>
              <a:ext cx="7009501" cy="2438831"/>
            </a:xfrm>
            <a:prstGeom prst="roundRect">
              <a:avLst>
                <a:gd name="adj" fmla="val 14712"/>
              </a:avLst>
            </a:prstGeom>
            <a:solidFill>
              <a:srgbClr val="388F80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: 圆角 20"/>
            <p:cNvSpPr/>
            <p:nvPr/>
          </p:nvSpPr>
          <p:spPr>
            <a:xfrm>
              <a:off x="1060249" y="1322092"/>
              <a:ext cx="6972963" cy="2399086"/>
            </a:xfrm>
            <a:prstGeom prst="roundRect">
              <a:avLst>
                <a:gd name="adj" fmla="val 14712"/>
              </a:avLst>
            </a:prstGeom>
            <a:solidFill>
              <a:schemeClr val="bg1"/>
            </a:solidFill>
            <a:ln>
              <a:solidFill>
                <a:srgbClr val="388F8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32"/>
          <p:cNvSpPr txBox="1"/>
          <p:nvPr/>
        </p:nvSpPr>
        <p:spPr>
          <a:xfrm>
            <a:off x="973730" y="1283659"/>
            <a:ext cx="7396626" cy="1028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200">
                <a:latin typeface="楷体" panose="02010609060101010101" pitchFamily="49" charset="-122"/>
                <a:ea typeface="楷体" panose="02010609060101010101" pitchFamily="49" charset="-122"/>
              </a:rPr>
              <a:t>害怕</a:t>
            </a:r>
            <a:r>
              <a:rPr lang="en-US" altLang="zh-CN" sz="220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200">
                <a:latin typeface="楷体" panose="02010609060101010101" pitchFamily="49" charset="-122"/>
                <a:ea typeface="楷体" panose="02010609060101010101" pitchFamily="49" charset="-122"/>
              </a:rPr>
              <a:t>惧怕       正巧</a:t>
            </a:r>
            <a:r>
              <a:rPr lang="en-US" altLang="zh-CN" sz="220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200">
                <a:latin typeface="楷体" panose="02010609060101010101" pitchFamily="49" charset="-122"/>
                <a:ea typeface="楷体" panose="02010609060101010101" pitchFamily="49" charset="-122"/>
              </a:rPr>
              <a:t>恰巧       赶忙</a:t>
            </a:r>
            <a:r>
              <a:rPr lang="en-US" altLang="zh-CN" sz="220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200">
                <a:latin typeface="楷体" panose="02010609060101010101" pitchFamily="49" charset="-122"/>
                <a:ea typeface="楷体" panose="02010609060101010101" pitchFamily="49" charset="-122"/>
              </a:rPr>
              <a:t>赶紧</a:t>
            </a:r>
            <a:endParaRPr lang="zh-CN" altLang="en-US" sz="2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200">
                <a:latin typeface="楷体" panose="02010609060101010101" pitchFamily="49" charset="-122"/>
                <a:ea typeface="楷体" panose="02010609060101010101" pitchFamily="49" charset="-122"/>
              </a:rPr>
              <a:t>一齐</a:t>
            </a:r>
            <a:r>
              <a:rPr lang="en-US" altLang="zh-CN" sz="220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200">
                <a:latin typeface="楷体" panose="02010609060101010101" pitchFamily="49" charset="-122"/>
                <a:ea typeface="楷体" panose="02010609060101010101" pitchFamily="49" charset="-122"/>
              </a:rPr>
              <a:t>一起       浑身</a:t>
            </a:r>
            <a:r>
              <a:rPr lang="en-US" altLang="zh-CN" sz="220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200">
                <a:latin typeface="楷体" panose="02010609060101010101" pitchFamily="49" charset="-122"/>
                <a:ea typeface="楷体" panose="02010609060101010101" pitchFamily="49" charset="-122"/>
              </a:rPr>
              <a:t>全身 </a:t>
            </a:r>
            <a:endParaRPr lang="zh-CN" altLang="en-US" sz="2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743860" y="2738200"/>
            <a:ext cx="1411226" cy="510540"/>
            <a:chOff x="705760" y="2981749"/>
            <a:chExt cx="1411226" cy="510540"/>
          </a:xfrm>
        </p:grpSpPr>
        <p:grpSp>
          <p:nvGrpSpPr>
            <p:cNvPr id="48" name="组合 47"/>
            <p:cNvGrpSpPr/>
            <p:nvPr/>
          </p:nvGrpSpPr>
          <p:grpSpPr>
            <a:xfrm>
              <a:off x="1603905" y="2981749"/>
              <a:ext cx="513081" cy="510540"/>
              <a:chOff x="1568450" y="2857500"/>
              <a:chExt cx="513081" cy="510540"/>
            </a:xfrm>
          </p:grpSpPr>
          <p:sp>
            <p:nvSpPr>
              <p:cNvPr id="57" name="椭圆 56"/>
              <p:cNvSpPr/>
              <p:nvPr/>
            </p:nvSpPr>
            <p:spPr>
              <a:xfrm>
                <a:off x="1568450" y="2857500"/>
                <a:ext cx="510540" cy="510540"/>
              </a:xfrm>
              <a:prstGeom prst="ellipse">
                <a:avLst/>
              </a:prstGeom>
              <a:solidFill>
                <a:srgbClr val="E7EEE6"/>
              </a:solidFill>
              <a:ln>
                <a:solidFill>
                  <a:srgbClr val="388F8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388F80"/>
                  </a:solidFill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1602264" y="2887980"/>
                <a:ext cx="449580" cy="44958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388F8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388F80"/>
                  </a:solidFill>
                </a:endParaRPr>
              </a:p>
            </p:txBody>
          </p:sp>
          <p:sp>
            <p:nvSpPr>
              <p:cNvPr id="59" name="文本框 58"/>
              <p:cNvSpPr txBox="1"/>
              <p:nvPr/>
            </p:nvSpPr>
            <p:spPr>
              <a:xfrm>
                <a:off x="1589088" y="2873683"/>
                <a:ext cx="492443" cy="46166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zh-CN" altLang="en-US" sz="2400" kern="100">
                    <a:solidFill>
                      <a:srgbClr val="388F8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词</a:t>
                </a:r>
                <a:endParaRPr lang="zh-CN" altLang="en-US">
                  <a:solidFill>
                    <a:srgbClr val="388F80"/>
                  </a:solidFill>
                </a:endParaRPr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>
              <a:off x="1154070" y="2981749"/>
              <a:ext cx="513081" cy="510540"/>
              <a:chOff x="1568450" y="2857500"/>
              <a:chExt cx="513081" cy="510540"/>
            </a:xfrm>
          </p:grpSpPr>
          <p:sp>
            <p:nvSpPr>
              <p:cNvPr id="54" name="椭圆 53"/>
              <p:cNvSpPr/>
              <p:nvPr/>
            </p:nvSpPr>
            <p:spPr>
              <a:xfrm>
                <a:off x="1568450" y="2857500"/>
                <a:ext cx="510540" cy="510540"/>
              </a:xfrm>
              <a:prstGeom prst="ellipse">
                <a:avLst/>
              </a:prstGeom>
              <a:solidFill>
                <a:srgbClr val="E7EEE6"/>
              </a:solidFill>
              <a:ln>
                <a:solidFill>
                  <a:srgbClr val="388F8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388F80"/>
                  </a:solidFill>
                </a:endParaRPr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1602264" y="2887980"/>
                <a:ext cx="449580" cy="44958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388F8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388F80"/>
                  </a:solidFill>
                </a:endParaRPr>
              </a:p>
            </p:txBody>
          </p:sp>
          <p:sp>
            <p:nvSpPr>
              <p:cNvPr id="56" name="文本框 55"/>
              <p:cNvSpPr txBox="1"/>
              <p:nvPr/>
            </p:nvSpPr>
            <p:spPr>
              <a:xfrm>
                <a:off x="1589088" y="2873683"/>
                <a:ext cx="492443" cy="46166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kumimoji="0" lang="zh-CN" altLang="en-US" sz="2400" b="0" i="0" u="none" strike="noStrike" kern="100" cap="none" spc="0" normalizeH="0" baseline="0" noProof="0">
                    <a:ln>
                      <a:noFill/>
                    </a:ln>
                    <a:solidFill>
                      <a:srgbClr val="388F80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义</a:t>
                </a:r>
                <a:endParaRPr kumimoji="0" lang="zh-CN" altLang="en-US" sz="2400" b="0" i="0" u="none" strike="noStrike" kern="100" cap="none" spc="0" normalizeH="0" baseline="0" noProof="0">
                  <a:ln>
                    <a:noFill/>
                  </a:ln>
                  <a:solidFill>
                    <a:srgbClr val="388F8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705760" y="2981749"/>
              <a:ext cx="521335" cy="510540"/>
              <a:chOff x="967740" y="2857500"/>
              <a:chExt cx="521335" cy="510540"/>
            </a:xfrm>
          </p:grpSpPr>
          <p:sp>
            <p:nvSpPr>
              <p:cNvPr id="51" name="椭圆 50"/>
              <p:cNvSpPr/>
              <p:nvPr/>
            </p:nvSpPr>
            <p:spPr>
              <a:xfrm>
                <a:off x="967740" y="2857500"/>
                <a:ext cx="510540" cy="510540"/>
              </a:xfrm>
              <a:prstGeom prst="ellipse">
                <a:avLst/>
              </a:prstGeom>
              <a:solidFill>
                <a:srgbClr val="E7EEE6"/>
              </a:solidFill>
              <a:ln>
                <a:solidFill>
                  <a:srgbClr val="388F8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388F80"/>
                  </a:solidFill>
                </a:endParaRPr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998220" y="2887980"/>
                <a:ext cx="449580" cy="44958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388F8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388F80"/>
                  </a:solidFill>
                </a:endParaRPr>
              </a:p>
            </p:txBody>
          </p:sp>
          <p:sp>
            <p:nvSpPr>
              <p:cNvPr id="53" name="文本框 52"/>
              <p:cNvSpPr txBox="1"/>
              <p:nvPr/>
            </p:nvSpPr>
            <p:spPr>
              <a:xfrm>
                <a:off x="979488" y="2873683"/>
                <a:ext cx="509587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zh-CN" altLang="en-US" sz="2400" b="0" i="0" u="none" strike="noStrike" kern="100" cap="none" spc="0" normalizeH="0" baseline="0" noProof="0">
                    <a:ln>
                      <a:noFill/>
                    </a:ln>
                    <a:solidFill>
                      <a:srgbClr val="388F80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反</a:t>
                </a:r>
                <a:endParaRPr lang="zh-CN" altLang="en-US">
                  <a:solidFill>
                    <a:srgbClr val="388F80"/>
                  </a:solidFill>
                </a:endParaRPr>
              </a:p>
            </p:txBody>
          </p:sp>
        </p:grpSp>
      </p:grpSp>
      <p:grpSp>
        <p:nvGrpSpPr>
          <p:cNvPr id="60" name="组合 59"/>
          <p:cNvGrpSpPr/>
          <p:nvPr/>
        </p:nvGrpSpPr>
        <p:grpSpPr>
          <a:xfrm>
            <a:off x="483717" y="3313698"/>
            <a:ext cx="8162088" cy="1360191"/>
            <a:chOff x="1003040" y="1322088"/>
            <a:chExt cx="7144888" cy="4396499"/>
          </a:xfrm>
        </p:grpSpPr>
        <p:sp>
          <p:nvSpPr>
            <p:cNvPr id="61" name="矩形: 圆角 60"/>
            <p:cNvSpPr/>
            <p:nvPr/>
          </p:nvSpPr>
          <p:spPr>
            <a:xfrm>
              <a:off x="1023411" y="1383439"/>
              <a:ext cx="7124517" cy="4335148"/>
            </a:xfrm>
            <a:prstGeom prst="roundRect">
              <a:avLst>
                <a:gd name="adj" fmla="val 14712"/>
              </a:avLst>
            </a:prstGeom>
            <a:solidFill>
              <a:srgbClr val="388F80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: 圆角 61"/>
            <p:cNvSpPr/>
            <p:nvPr/>
          </p:nvSpPr>
          <p:spPr>
            <a:xfrm>
              <a:off x="1003040" y="1322088"/>
              <a:ext cx="7087379" cy="4249086"/>
            </a:xfrm>
            <a:prstGeom prst="roundRect">
              <a:avLst>
                <a:gd name="adj" fmla="val 14712"/>
              </a:avLst>
            </a:prstGeom>
            <a:solidFill>
              <a:schemeClr val="bg1"/>
            </a:solidFill>
            <a:ln>
              <a:solidFill>
                <a:srgbClr val="388F8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3" name="文本框 32"/>
          <p:cNvSpPr txBox="1"/>
          <p:nvPr/>
        </p:nvSpPr>
        <p:spPr>
          <a:xfrm>
            <a:off x="872979" y="3377994"/>
            <a:ext cx="6581921" cy="1028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200">
                <a:latin typeface="楷体" panose="02010609060101010101" pitchFamily="49" charset="-122"/>
                <a:ea typeface="楷体" panose="02010609060101010101" pitchFamily="49" charset="-122"/>
              </a:rPr>
              <a:t>清醒</a:t>
            </a:r>
            <a:r>
              <a:rPr lang="en-US" altLang="zh-CN" sz="220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200">
                <a:latin typeface="楷体" panose="02010609060101010101" pitchFamily="49" charset="-122"/>
                <a:ea typeface="楷体" panose="02010609060101010101" pitchFamily="49" charset="-122"/>
              </a:rPr>
              <a:t>迷糊       走南闯北</a:t>
            </a:r>
            <a:r>
              <a:rPr lang="en-US" altLang="zh-CN" sz="220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200">
                <a:latin typeface="楷体" panose="02010609060101010101" pitchFamily="49" charset="-122"/>
                <a:ea typeface="楷体" panose="02010609060101010101" pitchFamily="49" charset="-122"/>
              </a:rPr>
              <a:t>足不出户</a:t>
            </a:r>
            <a:endParaRPr lang="zh-CN" altLang="en-US" sz="2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200">
                <a:latin typeface="楷体" panose="02010609060101010101" pitchFamily="49" charset="-122"/>
                <a:ea typeface="楷体" panose="02010609060101010101" pitchFamily="49" charset="-122"/>
              </a:rPr>
              <a:t>安安稳稳</a:t>
            </a:r>
            <a:r>
              <a:rPr lang="en-US" altLang="zh-CN" sz="220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200">
                <a:latin typeface="楷体" panose="02010609060101010101" pitchFamily="49" charset="-122"/>
                <a:ea typeface="楷体" panose="02010609060101010101" pitchFamily="49" charset="-122"/>
              </a:rPr>
              <a:t>坎坎坷坷</a:t>
            </a:r>
            <a:endParaRPr lang="zh-CN" altLang="en-US" sz="2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reveal/>
      </p:transition>
    </mc:Choice>
    <mc:Fallback>
      <p:transition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2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0" y="2730576"/>
            <a:ext cx="9144000" cy="2412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9" name="组合 18"/>
          <p:cNvGrpSpPr/>
          <p:nvPr/>
        </p:nvGrpSpPr>
        <p:grpSpPr>
          <a:xfrm>
            <a:off x="611560" y="1293737"/>
            <a:ext cx="7328538" cy="3335501"/>
            <a:chOff x="879351" y="1322090"/>
            <a:chExt cx="7392913" cy="3149336"/>
          </a:xfrm>
        </p:grpSpPr>
        <p:sp>
          <p:nvSpPr>
            <p:cNvPr id="20" name="矩形: 圆角 19"/>
            <p:cNvSpPr/>
            <p:nvPr/>
          </p:nvSpPr>
          <p:spPr>
            <a:xfrm>
              <a:off x="899073" y="1383441"/>
              <a:ext cx="7373191" cy="3087985"/>
            </a:xfrm>
            <a:prstGeom prst="roundRect">
              <a:avLst>
                <a:gd name="adj" fmla="val 14712"/>
              </a:avLst>
            </a:prstGeom>
            <a:solidFill>
              <a:srgbClr val="388F80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: 圆角 20"/>
            <p:cNvSpPr/>
            <p:nvPr/>
          </p:nvSpPr>
          <p:spPr>
            <a:xfrm>
              <a:off x="879351" y="1322090"/>
              <a:ext cx="7334758" cy="3087985"/>
            </a:xfrm>
            <a:prstGeom prst="roundRect">
              <a:avLst>
                <a:gd name="adj" fmla="val 14712"/>
              </a:avLst>
            </a:prstGeom>
            <a:solidFill>
              <a:schemeClr val="bg1"/>
            </a:solidFill>
            <a:ln>
              <a:solidFill>
                <a:srgbClr val="388F8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030867" y="553214"/>
            <a:ext cx="1465056" cy="624955"/>
            <a:chOff x="779572" y="628120"/>
            <a:chExt cx="1571587" cy="670397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959217" y="628120"/>
              <a:ext cx="1204863" cy="179868"/>
            </a:xfrm>
            <a:prstGeom prst="rect">
              <a:avLst/>
            </a:prstGeom>
          </p:spPr>
        </p:pic>
        <p:grpSp>
          <p:nvGrpSpPr>
            <p:cNvPr id="24" name="组合 23"/>
            <p:cNvGrpSpPr/>
            <p:nvPr/>
          </p:nvGrpSpPr>
          <p:grpSpPr>
            <a:xfrm>
              <a:off x="789007" y="807720"/>
              <a:ext cx="1517948" cy="430529"/>
              <a:chOff x="789007" y="807720"/>
              <a:chExt cx="1517948" cy="430529"/>
            </a:xfrm>
          </p:grpSpPr>
          <p:sp>
            <p:nvSpPr>
              <p:cNvPr id="28" name="圆角矩形 3"/>
              <p:cNvSpPr/>
              <p:nvPr/>
            </p:nvSpPr>
            <p:spPr>
              <a:xfrm>
                <a:off x="789007" y="807720"/>
                <a:ext cx="1517948" cy="430529"/>
              </a:xfrm>
              <a:prstGeom prst="roundRect">
                <a:avLst>
                  <a:gd name="adj" fmla="val 50000"/>
                </a:avLst>
              </a:prstGeom>
              <a:solidFill>
                <a:srgbClr val="2B9C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圆角矩形 1"/>
              <p:cNvSpPr/>
              <p:nvPr/>
            </p:nvSpPr>
            <p:spPr>
              <a:xfrm>
                <a:off x="827584" y="843558"/>
                <a:ext cx="1440160" cy="360040"/>
              </a:xfrm>
              <a:prstGeom prst="roundRect">
                <a:avLst>
                  <a:gd name="adj" fmla="val 50000"/>
                </a:avLst>
              </a:prstGeom>
              <a:solidFill>
                <a:srgbClr val="2B9C88"/>
              </a:solidFill>
              <a:ln>
                <a:solidFill>
                  <a:srgbClr val="FDC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>
              <a:off x="1046923" y="783191"/>
              <a:ext cx="1023485" cy="429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会认字</a:t>
              </a:r>
              <a:endPara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79572" y="1183851"/>
              <a:ext cx="563929" cy="114666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1611359" y="1000165"/>
              <a:ext cx="739800" cy="291935"/>
            </a:xfrm>
            <a:prstGeom prst="rect">
              <a:avLst/>
            </a:prstGeom>
          </p:spPr>
        </p:pic>
      </p:grpSp>
      <p:sp>
        <p:nvSpPr>
          <p:cNvPr id="30" name="TextBox 2"/>
          <p:cNvSpPr txBox="1">
            <a:spLocks noChangeArrowheads="1"/>
          </p:cNvSpPr>
          <p:nvPr/>
        </p:nvSpPr>
        <p:spPr bwMode="auto">
          <a:xfrm>
            <a:off x="1285583" y="1851178"/>
            <a:ext cx="6238745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914400" eaLnBrk="0" hangingPunct="0"/>
            <a:r>
              <a:rPr lang="zh-CN" altLang="en-US" sz="4800" dirty="0">
                <a:latin typeface="楷体" panose="02010609060101010101" pitchFamily="49" charset="-122"/>
                <a:ea typeface="楷体" panose="02010609060101010101" pitchFamily="49" charset="-122"/>
              </a:rPr>
              <a:t>婆  脊  贼  莫  哩</a:t>
            </a:r>
            <a:endParaRPr lang="zh-CN" altLang="en-US" sz="4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 Box 8"/>
          <p:cNvSpPr txBox="1">
            <a:spLocks noChangeArrowheads="1"/>
          </p:cNvSpPr>
          <p:nvPr/>
        </p:nvSpPr>
        <p:spPr bwMode="auto">
          <a:xfrm>
            <a:off x="2339752" y="1552090"/>
            <a:ext cx="108108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defTabSz="914400">
              <a:spcBef>
                <a:spcPct val="50000"/>
              </a:spcBef>
            </a:pPr>
            <a:r>
              <a:rPr lang="en-US" altLang="zh-CN" sz="2800" err="1">
                <a:solidFill>
                  <a:srgbClr val="0070C0"/>
                </a:solidFill>
                <a:latin typeface="taozhi.cn_PY" panose="02000500000000000000" pitchFamily="2" charset="0"/>
                <a:ea typeface="宋体" panose="02010600030101010101" pitchFamily="2" charset="-122"/>
              </a:rPr>
              <a:t>jǐ</a:t>
            </a:r>
            <a:endParaRPr lang="en-US" altLang="zh-CN" sz="2800">
              <a:solidFill>
                <a:srgbClr val="0070C0"/>
              </a:solidFill>
              <a:latin typeface="taozhi.cn_PY" panose="02000500000000000000" pitchFamily="2" charset="0"/>
              <a:ea typeface="宋体" panose="02010600030101010101" pitchFamily="2" charset="-122"/>
            </a:endParaRPr>
          </a:p>
        </p:txBody>
      </p:sp>
      <p:sp>
        <p:nvSpPr>
          <p:cNvPr id="32" name="Text Box 9"/>
          <p:cNvSpPr txBox="1">
            <a:spLocks noChangeArrowheads="1"/>
          </p:cNvSpPr>
          <p:nvPr/>
        </p:nvSpPr>
        <p:spPr bwMode="auto">
          <a:xfrm>
            <a:off x="3563888" y="1552090"/>
            <a:ext cx="108108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defTabSz="914400">
              <a:spcBef>
                <a:spcPct val="50000"/>
              </a:spcBef>
            </a:pPr>
            <a:r>
              <a:rPr lang="en-US" altLang="zh-CN" sz="2800" err="1">
                <a:solidFill>
                  <a:srgbClr val="0070C0"/>
                </a:solidFill>
                <a:latin typeface="taozhi.cn_PY" panose="02000500000000000000" pitchFamily="2" charset="0"/>
                <a:ea typeface="+mn-ea"/>
              </a:rPr>
              <a:t>zéi</a:t>
            </a:r>
            <a:endParaRPr lang="en-US" altLang="zh-CN" sz="2800">
              <a:solidFill>
                <a:srgbClr val="0070C0"/>
              </a:solidFill>
              <a:latin typeface="taozhi.cn_PY" panose="02000500000000000000" pitchFamily="2" charset="0"/>
              <a:ea typeface="+mn-ea"/>
            </a:endParaRPr>
          </a:p>
        </p:txBody>
      </p:sp>
      <p:sp>
        <p:nvSpPr>
          <p:cNvPr id="33" name="Text Box 11"/>
          <p:cNvSpPr txBox="1">
            <a:spLocks noChangeArrowheads="1"/>
          </p:cNvSpPr>
          <p:nvPr/>
        </p:nvSpPr>
        <p:spPr bwMode="auto">
          <a:xfrm>
            <a:off x="1140764" y="1552090"/>
            <a:ext cx="108108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defTabSz="914400">
              <a:spcBef>
                <a:spcPct val="50000"/>
              </a:spcBef>
            </a:pPr>
            <a:r>
              <a:rPr lang="en-US" altLang="zh-CN" sz="2800">
                <a:solidFill>
                  <a:srgbClr val="0070C0"/>
                </a:solidFill>
                <a:latin typeface="taozhi.cn_PY" panose="02000500000000000000" pitchFamily="2" charset="0"/>
                <a:ea typeface="+mn-ea"/>
              </a:rPr>
              <a:t>pó</a:t>
            </a:r>
            <a:endParaRPr lang="en-US" altLang="zh-CN" sz="2800" err="1">
              <a:solidFill>
                <a:srgbClr val="0070C0"/>
              </a:solidFill>
              <a:latin typeface="taozhi.cn_PY" panose="02000500000000000000" pitchFamily="2" charset="0"/>
              <a:ea typeface="+mn-ea"/>
            </a:endParaRPr>
          </a:p>
        </p:txBody>
      </p:sp>
      <p:sp>
        <p:nvSpPr>
          <p:cNvPr id="34" name="Text Box 12"/>
          <p:cNvSpPr txBox="1">
            <a:spLocks noChangeArrowheads="1"/>
          </p:cNvSpPr>
          <p:nvPr/>
        </p:nvSpPr>
        <p:spPr bwMode="auto">
          <a:xfrm>
            <a:off x="1103056" y="2965611"/>
            <a:ext cx="108108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defTabSz="914400">
              <a:spcBef>
                <a:spcPct val="50000"/>
              </a:spcBef>
            </a:pPr>
            <a:r>
              <a:rPr lang="en-US" altLang="zh-CN" sz="2800">
                <a:solidFill>
                  <a:srgbClr val="0070C0"/>
                </a:solidFill>
                <a:latin typeface="taozhi.cn_PY" panose="02000500000000000000" pitchFamily="2" charset="0"/>
                <a:ea typeface="宋体" panose="02010600030101010101" pitchFamily="2" charset="-122"/>
              </a:rPr>
              <a:t>diān</a:t>
            </a:r>
            <a:endParaRPr lang="en-US" altLang="zh-CN" sz="2800" err="1">
              <a:solidFill>
                <a:srgbClr val="0070C0"/>
              </a:solidFill>
              <a:latin typeface="taozhi.cn_PY" panose="02000500000000000000" pitchFamily="2" charset="0"/>
              <a:ea typeface="宋体" panose="02010600030101010101" pitchFamily="2" charset="-122"/>
            </a:endParaRPr>
          </a:p>
        </p:txBody>
      </p:sp>
      <p:sp>
        <p:nvSpPr>
          <p:cNvPr id="35" name="Text Box 12"/>
          <p:cNvSpPr txBox="1">
            <a:spLocks noChangeArrowheads="1"/>
          </p:cNvSpPr>
          <p:nvPr/>
        </p:nvSpPr>
        <p:spPr bwMode="auto">
          <a:xfrm>
            <a:off x="2495923" y="2965611"/>
            <a:ext cx="101362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defTabSz="914400">
              <a:spcBef>
                <a:spcPct val="50000"/>
              </a:spcBef>
            </a:pPr>
            <a:r>
              <a:rPr lang="en-US" altLang="zh-CN" sz="2800" err="1">
                <a:solidFill>
                  <a:srgbClr val="0070C0"/>
                </a:solidFill>
                <a:latin typeface="taozhi.cn_PY" panose="02000500000000000000" pitchFamily="2" charset="0"/>
                <a:ea typeface="宋体" panose="02010600030101010101" pitchFamily="2" charset="-122"/>
              </a:rPr>
              <a:t>jiāo</a:t>
            </a:r>
            <a:endParaRPr lang="en-US" altLang="zh-CN" sz="2800">
              <a:solidFill>
                <a:srgbClr val="0070C0"/>
              </a:solidFill>
              <a:latin typeface="taozhi.cn_PY" panose="02000500000000000000" pitchFamily="2" charset="0"/>
              <a:ea typeface="宋体" panose="02010600030101010101" pitchFamily="2" charset="-122"/>
            </a:endParaRPr>
          </a:p>
        </p:txBody>
      </p:sp>
      <p:sp>
        <p:nvSpPr>
          <p:cNvPr id="36" name="Text Box 9"/>
          <p:cNvSpPr txBox="1">
            <a:spLocks noChangeArrowheads="1"/>
          </p:cNvSpPr>
          <p:nvPr/>
        </p:nvSpPr>
        <p:spPr bwMode="auto">
          <a:xfrm>
            <a:off x="4596816" y="2998100"/>
            <a:ext cx="139501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defTabSz="914400">
              <a:spcBef>
                <a:spcPct val="50000"/>
              </a:spcBef>
            </a:pPr>
            <a:r>
              <a:rPr lang="en-US" altLang="zh-CN" sz="2800" err="1">
                <a:solidFill>
                  <a:srgbClr val="0070C0"/>
                </a:solidFill>
                <a:latin typeface="taozhi.cn_PY" panose="02000500000000000000" pitchFamily="2" charset="0"/>
                <a:ea typeface="+mn-ea"/>
              </a:rPr>
              <a:t>zòng</a:t>
            </a:r>
            <a:endParaRPr lang="en-US" altLang="zh-CN" sz="2800">
              <a:solidFill>
                <a:srgbClr val="0070C0"/>
              </a:solidFill>
              <a:latin typeface="taozhi.cn_PY" panose="02000500000000000000" pitchFamily="2" charset="0"/>
              <a:ea typeface="+mn-ea"/>
            </a:endParaRPr>
          </a:p>
        </p:txBody>
      </p:sp>
      <p:sp>
        <p:nvSpPr>
          <p:cNvPr id="37" name="TextBox 2"/>
          <p:cNvSpPr txBox="1">
            <a:spLocks noChangeArrowheads="1"/>
          </p:cNvSpPr>
          <p:nvPr/>
        </p:nvSpPr>
        <p:spPr bwMode="auto">
          <a:xfrm>
            <a:off x="1285583" y="3311045"/>
            <a:ext cx="5648038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914400" eaLnBrk="0" hangingPunct="0"/>
            <a:r>
              <a:rPr lang="zh-CN" altLang="en-US" sz="4800" dirty="0">
                <a:latin typeface="楷体" panose="02010609060101010101" pitchFamily="49" charset="-122"/>
                <a:ea typeface="楷体" panose="02010609060101010101" pitchFamily="49" charset="-122"/>
              </a:rPr>
              <a:t>颠  胶  旋  纵</a:t>
            </a:r>
            <a:endParaRPr lang="zh-CN" altLang="en-US" sz="4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 Box 12"/>
          <p:cNvSpPr txBox="1">
            <a:spLocks noChangeArrowheads="1"/>
          </p:cNvSpPr>
          <p:nvPr/>
        </p:nvSpPr>
        <p:spPr bwMode="auto">
          <a:xfrm>
            <a:off x="4801206" y="1588418"/>
            <a:ext cx="108108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defTabSz="914400">
              <a:spcBef>
                <a:spcPct val="50000"/>
              </a:spcBef>
            </a:pPr>
            <a:r>
              <a:rPr lang="en-US" altLang="zh-CN" sz="2800" err="1">
                <a:solidFill>
                  <a:srgbClr val="0070C0"/>
                </a:solidFill>
                <a:latin typeface="taozhi.cn_PY" panose="02000500000000000000" pitchFamily="2" charset="0"/>
                <a:ea typeface="宋体" panose="02010600030101010101" pitchFamily="2" charset="-122"/>
              </a:rPr>
              <a:t>mò</a:t>
            </a:r>
            <a:endParaRPr lang="en-US" altLang="zh-CN" sz="2800">
              <a:solidFill>
                <a:srgbClr val="0070C0"/>
              </a:solidFill>
              <a:latin typeface="taozhi.cn_PY" panose="02000500000000000000" pitchFamily="2" charset="0"/>
              <a:ea typeface="宋体" panose="02010600030101010101" pitchFamily="2" charset="-122"/>
            </a:endParaRPr>
          </a:p>
        </p:txBody>
      </p:sp>
      <p:sp>
        <p:nvSpPr>
          <p:cNvPr id="40" name="Text Box 11"/>
          <p:cNvSpPr txBox="1">
            <a:spLocks noChangeArrowheads="1"/>
          </p:cNvSpPr>
          <p:nvPr/>
        </p:nvSpPr>
        <p:spPr bwMode="auto">
          <a:xfrm>
            <a:off x="3628093" y="2965611"/>
            <a:ext cx="100791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defTabSz="914400">
              <a:spcBef>
                <a:spcPct val="50000"/>
              </a:spcBef>
            </a:pPr>
            <a:r>
              <a:rPr lang="en-US" altLang="zh-CN" sz="2800" err="1">
                <a:solidFill>
                  <a:srgbClr val="0070C0"/>
                </a:solidFill>
                <a:latin typeface="taozhi.cn_PY" panose="02000500000000000000" pitchFamily="2" charset="0"/>
                <a:ea typeface="+mn-ea"/>
              </a:rPr>
              <a:t>xuàn</a:t>
            </a:r>
            <a:endParaRPr lang="en-US" altLang="zh-CN" sz="2800">
              <a:solidFill>
                <a:srgbClr val="0070C0"/>
              </a:solidFill>
              <a:latin typeface="taozhi.cn_PY" panose="02000500000000000000" pitchFamily="2" charset="0"/>
              <a:ea typeface="+mn-ea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584115" y="3539312"/>
            <a:ext cx="1495762" cy="1057437"/>
          </a:xfrm>
          <a:prstGeom prst="rect">
            <a:avLst/>
          </a:prstGeom>
        </p:spPr>
      </p:pic>
      <p:sp>
        <p:nvSpPr>
          <p:cNvPr id="39" name="Text Box 12"/>
          <p:cNvSpPr txBox="1">
            <a:spLocks noChangeArrowheads="1"/>
          </p:cNvSpPr>
          <p:nvPr/>
        </p:nvSpPr>
        <p:spPr bwMode="auto">
          <a:xfrm>
            <a:off x="6038525" y="1592536"/>
            <a:ext cx="108108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defTabSz="914400">
              <a:spcBef>
                <a:spcPct val="50000"/>
              </a:spcBef>
            </a:pPr>
            <a:r>
              <a:rPr lang="en-US" altLang="zh-CN" sz="2800">
                <a:solidFill>
                  <a:srgbClr val="0070C0"/>
                </a:solidFill>
                <a:latin typeface="taozhi.cn_PY" panose="02000500000000000000" pitchFamily="2" charset="0"/>
                <a:ea typeface="宋体" panose="02010600030101010101" pitchFamily="2" charset="-122"/>
              </a:rPr>
              <a:t>li</a:t>
            </a:r>
            <a:endParaRPr lang="en-US" altLang="zh-CN" sz="2800">
              <a:solidFill>
                <a:srgbClr val="0070C0"/>
              </a:solidFill>
              <a:latin typeface="taozhi.cn_PY" panose="02000500000000000000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reveal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4" grpId="0"/>
      <p:bldP spid="35" grpId="0"/>
      <p:bldP spid="36" grpId="0"/>
      <p:bldP spid="38" grpId="0"/>
      <p:bldP spid="40" grpId="0"/>
      <p:bldP spid="3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3"/>
          <p:cNvGrpSpPr/>
          <p:nvPr/>
        </p:nvGrpSpPr>
        <p:grpSpPr>
          <a:xfrm>
            <a:off x="0" y="3646341"/>
            <a:ext cx="9156700" cy="1501697"/>
            <a:chOff x="0" y="3578631"/>
            <a:chExt cx="9569574" cy="1569408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3578631"/>
              <a:ext cx="4788024" cy="1569408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 flipH="1">
              <a:off x="4781550" y="3578631"/>
              <a:ext cx="4788024" cy="1569408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285428" y="1270000"/>
            <a:ext cx="8535044" cy="3317974"/>
            <a:chOff x="879351" y="1322090"/>
            <a:chExt cx="7392913" cy="3149336"/>
          </a:xfrm>
        </p:grpSpPr>
        <p:sp>
          <p:nvSpPr>
            <p:cNvPr id="17" name="矩形: 圆角 6"/>
            <p:cNvSpPr/>
            <p:nvPr/>
          </p:nvSpPr>
          <p:spPr>
            <a:xfrm>
              <a:off x="899073" y="1383441"/>
              <a:ext cx="7373191" cy="3087985"/>
            </a:xfrm>
            <a:prstGeom prst="roundRect">
              <a:avLst>
                <a:gd name="adj" fmla="val 14712"/>
              </a:avLst>
            </a:prstGeom>
            <a:solidFill>
              <a:srgbClr val="388F80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: 圆角 7"/>
            <p:cNvSpPr/>
            <p:nvPr/>
          </p:nvSpPr>
          <p:spPr>
            <a:xfrm>
              <a:off x="879351" y="1322090"/>
              <a:ext cx="7334758" cy="3087985"/>
            </a:xfrm>
            <a:prstGeom prst="roundRect">
              <a:avLst>
                <a:gd name="adj" fmla="val 14712"/>
              </a:avLst>
            </a:prstGeom>
            <a:solidFill>
              <a:schemeClr val="bg1"/>
            </a:solidFill>
            <a:ln>
              <a:solidFill>
                <a:srgbClr val="388F8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53640" y="502739"/>
            <a:ext cx="1465056" cy="624955"/>
            <a:chOff x="779572" y="628120"/>
            <a:chExt cx="1571587" cy="67039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959217" y="628120"/>
              <a:ext cx="1204863" cy="179868"/>
            </a:xfrm>
            <a:prstGeom prst="rect">
              <a:avLst/>
            </a:prstGeom>
          </p:spPr>
        </p:pic>
        <p:grpSp>
          <p:nvGrpSpPr>
            <p:cNvPr id="6" name="组合 5"/>
            <p:cNvGrpSpPr/>
            <p:nvPr/>
          </p:nvGrpSpPr>
          <p:grpSpPr>
            <a:xfrm>
              <a:off x="789007" y="807720"/>
              <a:ext cx="1517948" cy="430529"/>
              <a:chOff x="789007" y="807720"/>
              <a:chExt cx="1517948" cy="430529"/>
            </a:xfrm>
          </p:grpSpPr>
          <p:sp>
            <p:nvSpPr>
              <p:cNvPr id="10" name="圆角矩形 3"/>
              <p:cNvSpPr/>
              <p:nvPr/>
            </p:nvSpPr>
            <p:spPr>
              <a:xfrm>
                <a:off x="789007" y="807720"/>
                <a:ext cx="1517948" cy="430529"/>
              </a:xfrm>
              <a:prstGeom prst="roundRect">
                <a:avLst>
                  <a:gd name="adj" fmla="val 50000"/>
                </a:avLst>
              </a:prstGeom>
              <a:solidFill>
                <a:srgbClr val="2B9C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圆角矩形 1"/>
              <p:cNvSpPr/>
              <p:nvPr/>
            </p:nvSpPr>
            <p:spPr>
              <a:xfrm>
                <a:off x="827584" y="843558"/>
                <a:ext cx="1440160" cy="360040"/>
              </a:xfrm>
              <a:prstGeom prst="roundRect">
                <a:avLst>
                  <a:gd name="adj" fmla="val 50000"/>
                </a:avLst>
              </a:prstGeom>
              <a:solidFill>
                <a:srgbClr val="2B9C88"/>
              </a:solidFill>
              <a:ln>
                <a:solidFill>
                  <a:srgbClr val="FDC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909358" y="783191"/>
              <a:ext cx="1298615" cy="429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词语解释</a:t>
              </a:r>
              <a:endPara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79572" y="1183851"/>
              <a:ext cx="563929" cy="114666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1611359" y="1000165"/>
              <a:ext cx="739800" cy="291935"/>
            </a:xfrm>
            <a:prstGeom prst="rect">
              <a:avLst/>
            </a:prstGeom>
          </p:spPr>
        </p:pic>
      </p:grpSp>
      <p:sp>
        <p:nvSpPr>
          <p:cNvPr id="13" name="矩形 4"/>
          <p:cNvSpPr/>
          <p:nvPr/>
        </p:nvSpPr>
        <p:spPr>
          <a:xfrm>
            <a:off x="431081" y="1428575"/>
            <a:ext cx="8332129" cy="293618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 hangingPunct="1">
              <a:lnSpc>
                <a:spcPct val="120000"/>
              </a:lnSpc>
              <a:buClr>
                <a:schemeClr val="tx1"/>
              </a:buClr>
            </a:pPr>
            <a:r>
              <a:rPr lang="en-US" altLang="zh-CN" sz="2200" strike="noStrike" noProof="1">
                <a:solidFill>
                  <a:srgbClr val="FF0066"/>
                </a:solidFill>
                <a:latin typeface="+mj-ea"/>
                <a:ea typeface="+mj-ea"/>
                <a:cs typeface="+mn-cs"/>
                <a:sym typeface="+mn-ea"/>
              </a:rPr>
              <a:t>[</a:t>
            </a:r>
            <a:r>
              <a:rPr lang="zh-CN" altLang="en-US" sz="2200" strike="noStrike" noProof="1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蒙蒙</a:t>
            </a:r>
            <a:r>
              <a:rPr lang="en-US" altLang="zh-CN" sz="2200" strike="noStrike" noProof="1">
                <a:solidFill>
                  <a:srgbClr val="FF0066"/>
                </a:solidFill>
                <a:latin typeface="+mj-ea"/>
                <a:ea typeface="+mj-ea"/>
                <a:cs typeface="+mn-cs"/>
                <a:sym typeface="+mn-ea"/>
              </a:rPr>
              <a:t>]</a:t>
            </a:r>
            <a:r>
              <a:rPr sz="2200" strike="noStrike" noProof="1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形容雨点很细小。</a:t>
            </a:r>
            <a:endParaRPr sz="2200" strike="noStrike" noProof="1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fontAlgn="base" hangingPunct="1">
              <a:lnSpc>
                <a:spcPct val="120000"/>
              </a:lnSpc>
              <a:buClr>
                <a:schemeClr val="tx1"/>
              </a:buClr>
            </a:pPr>
            <a:r>
              <a:rPr lang="en-US" altLang="zh-CN" sz="2200" dirty="0">
                <a:solidFill>
                  <a:srgbClr val="FF0066"/>
                </a:solidFill>
                <a:latin typeface="+mj-ea"/>
                <a:ea typeface="+mj-ea"/>
                <a:sym typeface="+mn-ea"/>
              </a:rPr>
              <a:t>[</a:t>
            </a:r>
            <a:r>
              <a:rPr lang="zh-CN" altLang="en-US" sz="2200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翻山越岭</a:t>
            </a:r>
            <a:r>
              <a:rPr lang="en-US" altLang="zh-CN" sz="2200" dirty="0">
                <a:solidFill>
                  <a:srgbClr val="FF0066"/>
                </a:solidFill>
                <a:latin typeface="+mj-ea"/>
                <a:ea typeface="+mj-ea"/>
                <a:sym typeface="+mn-ea"/>
              </a:rPr>
              <a:t>]</a:t>
            </a:r>
            <a:r>
              <a:rPr sz="2200" dirty="0" err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翻越过一座又一座山岭。形容长途跋涉的艰辛</a:t>
            </a:r>
            <a:r>
              <a:rPr sz="2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sz="2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fontAlgn="base" hangingPunct="1">
              <a:lnSpc>
                <a:spcPct val="120000"/>
              </a:lnSpc>
              <a:buClr>
                <a:schemeClr val="tx1"/>
              </a:buClr>
            </a:pPr>
            <a:r>
              <a:rPr lang="en-US" altLang="zh-CN" sz="2200" dirty="0">
                <a:solidFill>
                  <a:srgbClr val="FF0066"/>
                </a:solidFill>
                <a:latin typeface="+mj-ea"/>
                <a:ea typeface="+mj-ea"/>
                <a:sym typeface="+mn-ea"/>
              </a:rPr>
              <a:t>[</a:t>
            </a:r>
            <a:r>
              <a:rPr lang="zh-CN" altLang="en-US" sz="2200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走南闯北</a:t>
            </a:r>
            <a:r>
              <a:rPr lang="en-US" altLang="zh-CN" sz="2200" dirty="0">
                <a:solidFill>
                  <a:srgbClr val="FF0066"/>
                </a:solidFill>
                <a:latin typeface="+mj-ea"/>
                <a:ea typeface="+mj-ea"/>
                <a:sym typeface="+mn-ea"/>
              </a:rPr>
              <a:t>]</a:t>
            </a:r>
            <a:r>
              <a:rPr lang="en-US" altLang="zh-CN" sz="2200" dirty="0" err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形容到过很多地方，见多识广</a:t>
            </a:r>
            <a:r>
              <a:rPr lang="zh-CN" altLang="en-US" sz="2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2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fontAlgn="base" hangingPunct="1">
              <a:lnSpc>
                <a:spcPct val="120000"/>
              </a:lnSpc>
              <a:buClr>
                <a:schemeClr val="tx1"/>
              </a:buClr>
            </a:pPr>
            <a:r>
              <a:rPr lang="en-US" altLang="zh-CN" sz="2200" dirty="0">
                <a:solidFill>
                  <a:srgbClr val="FF0066"/>
                </a:solidFill>
                <a:latin typeface="+mj-ea"/>
                <a:ea typeface="+mj-ea"/>
                <a:sym typeface="+mn-ea"/>
              </a:rPr>
              <a:t>[</a:t>
            </a:r>
            <a:r>
              <a:rPr lang="zh-CN" altLang="en-US" sz="2200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莫非</a:t>
            </a:r>
            <a:r>
              <a:rPr lang="en-US" altLang="zh-CN" sz="2200" dirty="0">
                <a:solidFill>
                  <a:srgbClr val="FF0066"/>
                </a:solidFill>
                <a:latin typeface="+mj-ea"/>
                <a:ea typeface="+mj-ea"/>
                <a:sym typeface="+mn-ea"/>
              </a:rPr>
              <a:t>]</a:t>
            </a:r>
            <a:r>
              <a:rPr sz="2200" dirty="0" err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表示揣测或反问，常跟“不成”呼应</a:t>
            </a:r>
            <a:r>
              <a:rPr sz="2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r>
              <a:rPr lang="en-US" altLang="zh-CN" sz="2200" dirty="0">
                <a:latin typeface="+mj-ea"/>
                <a:ea typeface="+mj-ea"/>
                <a:sym typeface="+mn-ea"/>
              </a:rPr>
              <a:t>[</a:t>
            </a:r>
            <a:r>
              <a:rPr sz="2200" dirty="0" err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例句</a:t>
            </a:r>
            <a:r>
              <a:rPr lang="en-US" altLang="zh-CN" sz="2200" dirty="0">
                <a:latin typeface="+mj-ea"/>
                <a:ea typeface="+mj-ea"/>
                <a:sym typeface="+mn-ea"/>
              </a:rPr>
              <a:t>]</a:t>
            </a:r>
            <a:r>
              <a:rPr sz="2200" dirty="0" err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今天他没来，莫非又生病了不成</a:t>
            </a:r>
            <a:r>
              <a:rPr lang="zh-CN" altLang="en-US" sz="2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？</a:t>
            </a:r>
            <a:endParaRPr sz="22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fontAlgn="base" hangingPunct="1">
              <a:lnSpc>
                <a:spcPct val="120000"/>
              </a:lnSpc>
              <a:buClr>
                <a:schemeClr val="tx1"/>
              </a:buClr>
            </a:pPr>
            <a:r>
              <a:rPr lang="en-US" altLang="zh-CN" sz="2200" dirty="0">
                <a:solidFill>
                  <a:srgbClr val="FF0066"/>
                </a:solidFill>
                <a:latin typeface="+mj-ea"/>
                <a:ea typeface="+mj-ea"/>
                <a:sym typeface="+mn-ea"/>
              </a:rPr>
              <a:t>[</a:t>
            </a:r>
            <a:r>
              <a:rPr lang="zh-CN" altLang="en-US" sz="2200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晕头转向</a:t>
            </a:r>
            <a:r>
              <a:rPr lang="en-US" altLang="zh-CN" sz="2200" dirty="0">
                <a:solidFill>
                  <a:srgbClr val="FF0066"/>
                </a:solidFill>
                <a:latin typeface="+mj-ea"/>
                <a:ea typeface="+mj-ea"/>
                <a:sym typeface="+mn-ea"/>
              </a:rPr>
              <a:t>]</a:t>
            </a:r>
            <a:r>
              <a:rPr sz="2200" dirty="0" err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晕：头昏。转向：辨不清方向。指头脑昏乱，辨不清方向。形容事情太忙或环境、话题生疏而使人不知所措</a:t>
            </a:r>
            <a:r>
              <a:rPr lang="zh-CN" sz="2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sz="22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reveal/>
      </p:transition>
    </mc:Choice>
    <mc:Fallback>
      <p:transition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3"/>
          <p:cNvGrpSpPr/>
          <p:nvPr/>
        </p:nvGrpSpPr>
        <p:grpSpPr>
          <a:xfrm>
            <a:off x="0" y="3646341"/>
            <a:ext cx="9156700" cy="1501697"/>
            <a:chOff x="0" y="3578631"/>
            <a:chExt cx="9569574" cy="1569408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3578631"/>
              <a:ext cx="4788024" cy="1569408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 flipH="1">
              <a:off x="4781550" y="3578631"/>
              <a:ext cx="4788024" cy="1569408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285428" y="1270000"/>
            <a:ext cx="8535044" cy="3389982"/>
            <a:chOff x="879351" y="1322090"/>
            <a:chExt cx="7392913" cy="3149336"/>
          </a:xfrm>
        </p:grpSpPr>
        <p:sp>
          <p:nvSpPr>
            <p:cNvPr id="17" name="矩形: 圆角 6"/>
            <p:cNvSpPr/>
            <p:nvPr/>
          </p:nvSpPr>
          <p:spPr>
            <a:xfrm>
              <a:off x="899073" y="1383441"/>
              <a:ext cx="7373191" cy="3087985"/>
            </a:xfrm>
            <a:prstGeom prst="roundRect">
              <a:avLst>
                <a:gd name="adj" fmla="val 14712"/>
              </a:avLst>
            </a:prstGeom>
            <a:solidFill>
              <a:srgbClr val="388F80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: 圆角 7"/>
            <p:cNvSpPr/>
            <p:nvPr/>
          </p:nvSpPr>
          <p:spPr>
            <a:xfrm>
              <a:off x="879351" y="1322090"/>
              <a:ext cx="7334758" cy="3087985"/>
            </a:xfrm>
            <a:prstGeom prst="roundRect">
              <a:avLst>
                <a:gd name="adj" fmla="val 14712"/>
              </a:avLst>
            </a:prstGeom>
            <a:solidFill>
              <a:schemeClr val="bg1"/>
            </a:solidFill>
            <a:ln>
              <a:solidFill>
                <a:srgbClr val="388F8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28224" y="524003"/>
            <a:ext cx="1465056" cy="624955"/>
            <a:chOff x="779572" y="628120"/>
            <a:chExt cx="1571587" cy="67039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959217" y="628120"/>
              <a:ext cx="1204863" cy="179868"/>
            </a:xfrm>
            <a:prstGeom prst="rect">
              <a:avLst/>
            </a:prstGeom>
          </p:spPr>
        </p:pic>
        <p:grpSp>
          <p:nvGrpSpPr>
            <p:cNvPr id="6" name="组合 5"/>
            <p:cNvGrpSpPr/>
            <p:nvPr/>
          </p:nvGrpSpPr>
          <p:grpSpPr>
            <a:xfrm>
              <a:off x="789007" y="807720"/>
              <a:ext cx="1517948" cy="430529"/>
              <a:chOff x="789007" y="807720"/>
              <a:chExt cx="1517948" cy="430529"/>
            </a:xfrm>
          </p:grpSpPr>
          <p:sp>
            <p:nvSpPr>
              <p:cNvPr id="10" name="圆角矩形 3"/>
              <p:cNvSpPr/>
              <p:nvPr/>
            </p:nvSpPr>
            <p:spPr>
              <a:xfrm>
                <a:off x="789007" y="807720"/>
                <a:ext cx="1517948" cy="430529"/>
              </a:xfrm>
              <a:prstGeom prst="roundRect">
                <a:avLst>
                  <a:gd name="adj" fmla="val 50000"/>
                </a:avLst>
              </a:prstGeom>
              <a:solidFill>
                <a:srgbClr val="2B9C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圆角矩形 1"/>
              <p:cNvSpPr/>
              <p:nvPr/>
            </p:nvSpPr>
            <p:spPr>
              <a:xfrm>
                <a:off x="827584" y="843558"/>
                <a:ext cx="1440160" cy="360040"/>
              </a:xfrm>
              <a:prstGeom prst="roundRect">
                <a:avLst>
                  <a:gd name="adj" fmla="val 50000"/>
                </a:avLst>
              </a:prstGeom>
              <a:solidFill>
                <a:srgbClr val="2B9C88"/>
              </a:solidFill>
              <a:ln>
                <a:solidFill>
                  <a:srgbClr val="FDC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909358" y="783191"/>
              <a:ext cx="1298615" cy="429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词语解释</a:t>
              </a:r>
              <a:endParaRPr lang="zh-CN" altLang="en-US" sz="2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79572" y="1183851"/>
              <a:ext cx="563929" cy="114666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1611359" y="1000165"/>
              <a:ext cx="739800" cy="291935"/>
            </a:xfrm>
            <a:prstGeom prst="rect">
              <a:avLst/>
            </a:prstGeom>
          </p:spPr>
        </p:pic>
      </p:grpSp>
      <p:sp>
        <p:nvSpPr>
          <p:cNvPr id="12" name="矩形 4"/>
          <p:cNvSpPr/>
          <p:nvPr/>
        </p:nvSpPr>
        <p:spPr>
          <a:xfrm>
            <a:off x="356235" y="1288967"/>
            <a:ext cx="8444865" cy="311078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fontAlgn="base" hangingPunct="1">
              <a:lnSpc>
                <a:spcPct val="130000"/>
              </a:lnSpc>
              <a:buClr>
                <a:schemeClr val="tx1"/>
              </a:buClr>
            </a:pPr>
            <a:r>
              <a:rPr lang="en-US" altLang="zh-CN" sz="2200" strike="noStrike" noProof="1">
                <a:solidFill>
                  <a:srgbClr val="FF0066"/>
                </a:solidFill>
                <a:latin typeface="+mj-ea"/>
                <a:ea typeface="+mj-ea"/>
                <a:cs typeface="+mn-cs"/>
                <a:sym typeface="+mn-ea"/>
              </a:rPr>
              <a:t>[</a:t>
            </a:r>
            <a:r>
              <a:rPr lang="zh-CN" altLang="en-US" sz="2200" strike="noStrike" noProof="1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顺势</a:t>
            </a:r>
            <a:r>
              <a:rPr lang="en-US" altLang="zh-CN" sz="2200" noProof="1">
                <a:solidFill>
                  <a:srgbClr val="FF0066"/>
                </a:solidFill>
                <a:latin typeface="+mj-ea"/>
                <a:ea typeface="+mj-ea"/>
                <a:sym typeface="+mn-ea"/>
              </a:rPr>
              <a:t>]</a:t>
            </a:r>
            <a:r>
              <a:rPr sz="2200" strike="noStrike" noProof="1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顺着情势；趁势。</a:t>
            </a:r>
            <a:endParaRPr sz="2200" strike="noStrike" noProof="1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eaLnBrk="1" fontAlgn="base" hangingPunct="1">
              <a:lnSpc>
                <a:spcPct val="130000"/>
              </a:lnSpc>
              <a:buClr>
                <a:schemeClr val="tx1"/>
              </a:buClr>
            </a:pPr>
            <a:r>
              <a:rPr lang="en-US" altLang="zh-CN" sz="2200" dirty="0">
                <a:solidFill>
                  <a:srgbClr val="FF0066"/>
                </a:solidFill>
                <a:latin typeface="+mj-ea"/>
                <a:ea typeface="+mj-ea"/>
                <a:sym typeface="+mn-ea"/>
              </a:rPr>
              <a:t>[</a:t>
            </a:r>
            <a:r>
              <a:rPr lang="zh-CN" altLang="en-US" sz="2200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不甘心</a:t>
            </a:r>
            <a:r>
              <a:rPr lang="en-US" altLang="zh-CN" sz="2200" dirty="0">
                <a:solidFill>
                  <a:srgbClr val="FF0066"/>
                </a:solidFill>
                <a:latin typeface="+mj-ea"/>
                <a:ea typeface="+mj-ea"/>
                <a:sym typeface="+mn-ea"/>
              </a:rPr>
              <a:t>]</a:t>
            </a:r>
            <a:r>
              <a:rPr sz="2200" dirty="0" err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不情愿</a:t>
            </a:r>
            <a:r>
              <a:rPr sz="2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sz="2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eaLnBrk="1" fontAlgn="base" hangingPunct="1">
              <a:lnSpc>
                <a:spcPct val="130000"/>
              </a:lnSpc>
              <a:buClr>
                <a:schemeClr val="tx1"/>
              </a:buClr>
            </a:pPr>
            <a:r>
              <a:rPr lang="en-US" altLang="zh-CN" sz="2200" dirty="0">
                <a:solidFill>
                  <a:srgbClr val="FF0066"/>
                </a:solidFill>
                <a:latin typeface="+mj-ea"/>
                <a:ea typeface="+mj-ea"/>
                <a:sym typeface="+mn-ea"/>
              </a:rPr>
              <a:t>[</a:t>
            </a:r>
            <a:r>
              <a:rPr lang="zh-CN" altLang="en-US" sz="2200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清醒</a:t>
            </a:r>
            <a:r>
              <a:rPr lang="en-US" altLang="zh-CN" sz="2200" dirty="0">
                <a:solidFill>
                  <a:srgbClr val="FF0066"/>
                </a:solidFill>
                <a:latin typeface="+mj-ea"/>
                <a:ea typeface="+mj-ea"/>
                <a:sym typeface="+mn-ea"/>
              </a:rPr>
              <a:t>]</a:t>
            </a:r>
            <a:r>
              <a:rPr lang="en-US" altLang="zh-CN" sz="2200" dirty="0">
                <a:latin typeface="+mj-ea"/>
                <a:ea typeface="+mj-ea"/>
                <a:sym typeface="+mn-ea"/>
              </a:rPr>
              <a:t>(</a:t>
            </a:r>
            <a:r>
              <a:rPr lang="en-US" altLang="zh-CN" sz="2200" dirty="0" err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头脑</a:t>
            </a:r>
            <a:r>
              <a:rPr lang="en-US" altLang="zh-CN" sz="2200" dirty="0">
                <a:latin typeface="+mj-ea"/>
                <a:ea typeface="+mj-ea"/>
                <a:sym typeface="+mn-ea"/>
              </a:rPr>
              <a:t>)</a:t>
            </a:r>
            <a:r>
              <a:rPr lang="en-US" altLang="zh-CN" sz="2200" dirty="0" err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清楚；明白</a:t>
            </a:r>
            <a:r>
              <a:rPr lang="en-US" altLang="zh-CN" sz="2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r>
              <a:rPr lang="en-US" altLang="zh-CN" sz="2200" dirty="0">
                <a:latin typeface="+mj-ea"/>
                <a:ea typeface="+mj-ea"/>
                <a:sym typeface="+mn-ea"/>
              </a:rPr>
              <a:t>[</a:t>
            </a:r>
            <a:r>
              <a:rPr lang="en-US" altLang="zh-CN" sz="2200" dirty="0" err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例句</a:t>
            </a:r>
            <a:r>
              <a:rPr lang="en-US" altLang="zh-CN" sz="2200" dirty="0">
                <a:latin typeface="+mj-ea"/>
                <a:ea typeface="+mj-ea"/>
                <a:sym typeface="+mn-ea"/>
              </a:rPr>
              <a:t>]</a:t>
            </a:r>
            <a:r>
              <a:rPr lang="zh-CN" altLang="en-US" sz="2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一觉醒来，我觉得头脑特别清醒。</a:t>
            </a:r>
            <a:endParaRPr lang="zh-CN" altLang="en-US" sz="2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eaLnBrk="1" fontAlgn="base" hangingPunct="1">
              <a:lnSpc>
                <a:spcPct val="130000"/>
              </a:lnSpc>
              <a:buClr>
                <a:schemeClr val="tx1"/>
              </a:buClr>
            </a:pPr>
            <a:r>
              <a:rPr lang="en-US" altLang="zh-CN" sz="2200" dirty="0">
                <a:solidFill>
                  <a:srgbClr val="FF0066"/>
                </a:solidFill>
                <a:latin typeface="+mj-ea"/>
                <a:ea typeface="+mj-ea"/>
                <a:sym typeface="+mn-ea"/>
              </a:rPr>
              <a:t>[</a:t>
            </a:r>
            <a:r>
              <a:rPr lang="zh-CN" altLang="en-US" sz="2200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倒栽葱</a:t>
            </a:r>
            <a:r>
              <a:rPr lang="en-US" altLang="zh-CN" sz="2200" dirty="0">
                <a:solidFill>
                  <a:srgbClr val="FF0066"/>
                </a:solidFill>
                <a:latin typeface="+mj-ea"/>
                <a:ea typeface="+mj-ea"/>
                <a:sym typeface="+mn-ea"/>
              </a:rPr>
              <a:t>]</a:t>
            </a:r>
            <a:r>
              <a:rPr sz="2200" dirty="0" err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摔倒时头先着地的动作</a:t>
            </a:r>
            <a:r>
              <a:rPr lang="zh-CN" sz="2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sz="22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eaLnBrk="1" fontAlgn="base" hangingPunct="1">
              <a:lnSpc>
                <a:spcPct val="130000"/>
              </a:lnSpc>
              <a:buClr>
                <a:schemeClr val="tx1"/>
              </a:buClr>
            </a:pPr>
            <a:r>
              <a:rPr lang="en-US" altLang="zh-CN" sz="2200" dirty="0">
                <a:solidFill>
                  <a:srgbClr val="FF0066"/>
                </a:solidFill>
                <a:latin typeface="+mj-ea"/>
                <a:ea typeface="+mj-ea"/>
                <a:sym typeface="+mn-ea"/>
              </a:rPr>
              <a:t>[</a:t>
            </a:r>
            <a:r>
              <a:rPr lang="zh-CN" altLang="en-US" sz="2200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惊恐</a:t>
            </a:r>
            <a:r>
              <a:rPr lang="en-US" altLang="zh-CN" sz="2200" dirty="0">
                <a:solidFill>
                  <a:srgbClr val="FF0066"/>
                </a:solidFill>
                <a:latin typeface="+mj-ea"/>
                <a:ea typeface="+mj-ea"/>
                <a:sym typeface="+mn-ea"/>
              </a:rPr>
              <a:t>]</a:t>
            </a:r>
            <a:r>
              <a:rPr sz="2200" dirty="0" err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惊慌恐惧</a:t>
            </a:r>
            <a:r>
              <a:rPr lang="zh-CN" sz="2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sz="22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eaLnBrk="1" fontAlgn="base" hangingPunct="1">
              <a:lnSpc>
                <a:spcPct val="130000"/>
              </a:lnSpc>
              <a:buClr>
                <a:schemeClr val="tx1"/>
              </a:buClr>
            </a:pPr>
            <a:r>
              <a:rPr lang="en-US" altLang="zh-CN" sz="2200" dirty="0">
                <a:solidFill>
                  <a:srgbClr val="FF0066"/>
                </a:solidFill>
                <a:latin typeface="+mj-ea"/>
                <a:ea typeface="+mj-ea"/>
                <a:sym typeface="+mn-ea"/>
              </a:rPr>
              <a:t>[</a:t>
            </a:r>
            <a:r>
              <a:rPr lang="zh-CN" altLang="en-US" sz="2200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安安稳稳</a:t>
            </a:r>
            <a:r>
              <a:rPr lang="en-US" altLang="zh-CN" sz="2200" dirty="0">
                <a:solidFill>
                  <a:srgbClr val="FF0066"/>
                </a:solidFill>
                <a:latin typeface="+mj-ea"/>
                <a:ea typeface="+mj-ea"/>
                <a:sym typeface="+mn-ea"/>
              </a:rPr>
              <a:t>]</a:t>
            </a:r>
            <a:r>
              <a:rPr sz="2200" dirty="0" err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形容十分安定，稳当</a:t>
            </a:r>
            <a:r>
              <a:rPr sz="2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r>
              <a:rPr lang="en-US" altLang="zh-CN" sz="2200" dirty="0">
                <a:latin typeface="+mj-ea"/>
                <a:ea typeface="+mj-ea"/>
                <a:sym typeface="+mn-ea"/>
              </a:rPr>
              <a:t>[</a:t>
            </a:r>
            <a:r>
              <a:rPr sz="2200" dirty="0" err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AABB</a:t>
            </a:r>
            <a:r>
              <a:rPr sz="2200" dirty="0" err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式词语</a:t>
            </a:r>
            <a:r>
              <a:rPr lang="en-US" altLang="zh-CN" sz="2200" dirty="0">
                <a:latin typeface="+mj-ea"/>
                <a:ea typeface="+mj-ea"/>
                <a:sym typeface="+mn-ea"/>
              </a:rPr>
              <a:t>]</a:t>
            </a:r>
            <a:r>
              <a:rPr sz="2200" dirty="0" err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稳稳当当|平平安安|实实在在|踏踏实实|扎扎实实</a:t>
            </a:r>
            <a:r>
              <a:rPr sz="2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sz="22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19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12687300" y="11887200"/>
            <a:ext cx="330200" cy="241300"/>
          </a:xfrm>
          <a:prstGeom prst="cub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reveal/>
      </p:transition>
    </mc:Choice>
    <mc:Fallback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2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0" y="2730576"/>
            <a:ext cx="9144000" cy="2412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圆角矩形 32"/>
          <p:cNvSpPr/>
          <p:nvPr/>
        </p:nvSpPr>
        <p:spPr>
          <a:xfrm>
            <a:off x="658495" y="1232958"/>
            <a:ext cx="7655560" cy="3026361"/>
          </a:xfrm>
          <a:prstGeom prst="roundRect">
            <a:avLst>
              <a:gd name="adj" fmla="val 7077"/>
            </a:avLst>
          </a:prstGeom>
          <a:solidFill>
            <a:schemeClr val="bg1"/>
          </a:solidFill>
          <a:ln>
            <a:solidFill>
              <a:srgbClr val="388F8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53" name="文本框 13"/>
          <p:cNvSpPr txBox="1"/>
          <p:nvPr/>
        </p:nvSpPr>
        <p:spPr>
          <a:xfrm>
            <a:off x="5748911" y="3494913"/>
            <a:ext cx="2214578" cy="6688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lnSpc>
                <a:spcPct val="120000"/>
              </a:lnSpc>
              <a:defRPr/>
            </a:pPr>
            <a:r>
              <a:rPr lang="zh-CN" altLang="en-US" sz="3600" spc="300">
                <a:latin typeface="楷体" panose="02010609060101010101" pitchFamily="49" charset="-122"/>
                <a:ea typeface="楷体" panose="02010609060101010101" pitchFamily="49" charset="-122"/>
              </a:rPr>
              <a:t>老婆婆</a:t>
            </a:r>
            <a:endParaRPr lang="zh-CN" altLang="en-US" sz="3600" spc="3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728279" y="520862"/>
            <a:ext cx="1465056" cy="624955"/>
            <a:chOff x="779572" y="628120"/>
            <a:chExt cx="1571587" cy="670397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959217" y="628120"/>
              <a:ext cx="1204863" cy="179868"/>
            </a:xfrm>
            <a:prstGeom prst="rect">
              <a:avLst/>
            </a:prstGeom>
          </p:spPr>
        </p:pic>
        <p:grpSp>
          <p:nvGrpSpPr>
            <p:cNvPr id="3" name="组合 19"/>
            <p:cNvGrpSpPr/>
            <p:nvPr/>
          </p:nvGrpSpPr>
          <p:grpSpPr>
            <a:xfrm>
              <a:off x="789007" y="807720"/>
              <a:ext cx="1517948" cy="430529"/>
              <a:chOff x="789007" y="807720"/>
              <a:chExt cx="1517948" cy="430529"/>
            </a:xfrm>
          </p:grpSpPr>
          <p:sp>
            <p:nvSpPr>
              <p:cNvPr id="24" name="圆角矩形 23"/>
              <p:cNvSpPr/>
              <p:nvPr/>
            </p:nvSpPr>
            <p:spPr>
              <a:xfrm>
                <a:off x="789007" y="807720"/>
                <a:ext cx="1517948" cy="430529"/>
              </a:xfrm>
              <a:prstGeom prst="roundRect">
                <a:avLst>
                  <a:gd name="adj" fmla="val 50000"/>
                </a:avLst>
              </a:prstGeom>
              <a:solidFill>
                <a:srgbClr val="677BC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圆角矩形 24"/>
              <p:cNvSpPr/>
              <p:nvPr/>
            </p:nvSpPr>
            <p:spPr>
              <a:xfrm>
                <a:off x="827584" y="843558"/>
                <a:ext cx="1440160" cy="360040"/>
              </a:xfrm>
              <a:prstGeom prst="roundRect">
                <a:avLst>
                  <a:gd name="adj" fmla="val 50000"/>
                </a:avLst>
              </a:prstGeom>
              <a:solidFill>
                <a:srgbClr val="677BC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" name="文本框 6"/>
            <p:cNvSpPr txBox="1"/>
            <p:nvPr/>
          </p:nvSpPr>
          <p:spPr>
            <a:xfrm>
              <a:off x="1057657" y="783191"/>
              <a:ext cx="1023485" cy="429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我会认</a:t>
              </a:r>
              <a:endParaRPr lang="zh-CN" altLang="en-US" sz="2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79572" y="1183851"/>
              <a:ext cx="563929" cy="114666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1611359" y="1000165"/>
              <a:ext cx="739800" cy="291935"/>
            </a:xfrm>
            <a:prstGeom prst="rect">
              <a:avLst/>
            </a:prstGeom>
          </p:spPr>
        </p:pic>
      </p:grpSp>
      <p:sp>
        <p:nvSpPr>
          <p:cNvPr id="26" name="文本框 22"/>
          <p:cNvSpPr txBox="1"/>
          <p:nvPr/>
        </p:nvSpPr>
        <p:spPr>
          <a:xfrm>
            <a:off x="3645334" y="1357829"/>
            <a:ext cx="1420714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en-US" altLang="zh-CN" sz="3200" kern="1200" cap="none" spc="0" normalizeH="0" baseline="0" noProof="0">
                <a:solidFill>
                  <a:srgbClr val="C00000"/>
                </a:solidFill>
                <a:latin typeface="taozhi.cn_PY" panose="02000500000000000000" pitchFamily="2" charset="0"/>
              </a:rPr>
              <a:t>pó</a:t>
            </a:r>
            <a:endParaRPr kumimoji="0" lang="en-US" altLang="zh-CN" sz="3200" kern="1200" cap="none" spc="0" normalizeH="0" baseline="0" noProof="0">
              <a:solidFill>
                <a:srgbClr val="C00000"/>
              </a:solidFill>
              <a:latin typeface="taozhi.cn_PY" panose="02000500000000000000" pitchFamily="2" charset="0"/>
            </a:endParaRPr>
          </a:p>
        </p:txBody>
      </p:sp>
      <p:sp>
        <p:nvSpPr>
          <p:cNvPr id="28" name="文本框 13"/>
          <p:cNvSpPr txBox="1"/>
          <p:nvPr/>
        </p:nvSpPr>
        <p:spPr>
          <a:xfrm>
            <a:off x="1714480" y="3026649"/>
            <a:ext cx="2857520" cy="6688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lnSpc>
                <a:spcPct val="120000"/>
              </a:lnSpc>
              <a:defRPr/>
            </a:pPr>
            <a:r>
              <a:rPr lang="zh-CN" altLang="en-US" sz="3600" spc="300">
                <a:latin typeface="楷体" panose="02010609060101010101" pitchFamily="49" charset="-122"/>
                <a:ea typeface="楷体" panose="02010609060101010101" pitchFamily="49" charset="-122"/>
              </a:rPr>
              <a:t>年老的妇人</a:t>
            </a:r>
            <a:endParaRPr lang="zh-CN" altLang="en-US" sz="3600" spc="3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748911" y="1347344"/>
            <a:ext cx="2063266" cy="2297904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1159234" y="1980200"/>
            <a:ext cx="716400" cy="715089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波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584933" y="1980200"/>
            <a:ext cx="716400" cy="715089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女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026531" y="1980200"/>
            <a:ext cx="716400" cy="715089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婆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3471085" y="2242010"/>
            <a:ext cx="369794" cy="191468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2045387" y="2123439"/>
            <a:ext cx="369794" cy="4286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26" grpId="0"/>
      <p:bldP spid="28" grpId="0"/>
      <p:bldP spid="27" grpId="0" animBg="1"/>
      <p:bldP spid="29" grpId="0" animBg="1"/>
      <p:bldP spid="3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2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0" y="2730576"/>
            <a:ext cx="9144000" cy="2412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圆角矩形 28"/>
          <p:cNvSpPr/>
          <p:nvPr/>
        </p:nvSpPr>
        <p:spPr>
          <a:xfrm>
            <a:off x="658495" y="1232958"/>
            <a:ext cx="7655560" cy="3026361"/>
          </a:xfrm>
          <a:prstGeom prst="roundRect">
            <a:avLst>
              <a:gd name="adj" fmla="val 7077"/>
            </a:avLst>
          </a:prstGeom>
          <a:solidFill>
            <a:schemeClr val="bg1"/>
          </a:solidFill>
          <a:ln>
            <a:solidFill>
              <a:srgbClr val="388F8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30" name="文本框 13"/>
          <p:cNvSpPr txBox="1"/>
          <p:nvPr/>
        </p:nvSpPr>
        <p:spPr>
          <a:xfrm>
            <a:off x="5623850" y="3494913"/>
            <a:ext cx="2214578" cy="6688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lnSpc>
                <a:spcPct val="120000"/>
              </a:lnSpc>
              <a:defRPr/>
            </a:pPr>
            <a:r>
              <a:rPr lang="zh-CN" altLang="en-US" sz="3600" spc="300">
                <a:latin typeface="楷体" panose="02010609060101010101" pitchFamily="49" charset="-122"/>
                <a:ea typeface="楷体" panose="02010609060101010101" pitchFamily="49" charset="-122"/>
              </a:rPr>
              <a:t>颠倒</a:t>
            </a:r>
            <a:endParaRPr lang="zh-CN" altLang="en-US" sz="3600" spc="3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1" name="组合 17"/>
          <p:cNvGrpSpPr/>
          <p:nvPr/>
        </p:nvGrpSpPr>
        <p:grpSpPr>
          <a:xfrm>
            <a:off x="728279" y="520862"/>
            <a:ext cx="1465056" cy="624955"/>
            <a:chOff x="779572" y="628120"/>
            <a:chExt cx="1571587" cy="670397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959217" y="628120"/>
              <a:ext cx="1204863" cy="179868"/>
            </a:xfrm>
            <a:prstGeom prst="rect">
              <a:avLst/>
            </a:prstGeom>
          </p:spPr>
        </p:pic>
        <p:grpSp>
          <p:nvGrpSpPr>
            <p:cNvPr id="33" name="组合 19"/>
            <p:cNvGrpSpPr/>
            <p:nvPr/>
          </p:nvGrpSpPr>
          <p:grpSpPr>
            <a:xfrm>
              <a:off x="789007" y="807720"/>
              <a:ext cx="1517948" cy="430529"/>
              <a:chOff x="789007" y="807720"/>
              <a:chExt cx="1517948" cy="430529"/>
            </a:xfrm>
          </p:grpSpPr>
          <p:sp>
            <p:nvSpPr>
              <p:cNvPr id="37" name="圆角矩形 36"/>
              <p:cNvSpPr/>
              <p:nvPr/>
            </p:nvSpPr>
            <p:spPr>
              <a:xfrm>
                <a:off x="789007" y="807720"/>
                <a:ext cx="1517948" cy="430529"/>
              </a:xfrm>
              <a:prstGeom prst="roundRect">
                <a:avLst>
                  <a:gd name="adj" fmla="val 50000"/>
                </a:avLst>
              </a:prstGeom>
              <a:solidFill>
                <a:srgbClr val="677BC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圆角矩形 37"/>
              <p:cNvSpPr/>
              <p:nvPr/>
            </p:nvSpPr>
            <p:spPr>
              <a:xfrm>
                <a:off x="827584" y="843558"/>
                <a:ext cx="1440160" cy="360040"/>
              </a:xfrm>
              <a:prstGeom prst="roundRect">
                <a:avLst>
                  <a:gd name="adj" fmla="val 50000"/>
                </a:avLst>
              </a:prstGeom>
              <a:solidFill>
                <a:srgbClr val="677BC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4" name="文本框 6"/>
            <p:cNvSpPr txBox="1"/>
            <p:nvPr/>
          </p:nvSpPr>
          <p:spPr>
            <a:xfrm>
              <a:off x="1057657" y="783191"/>
              <a:ext cx="1023485" cy="429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我会认</a:t>
              </a:r>
              <a:endParaRPr lang="zh-CN" altLang="en-US" sz="2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79572" y="1183851"/>
              <a:ext cx="563929" cy="114666"/>
            </a:xfrm>
            <a:prstGeom prst="rect">
              <a:avLst/>
            </a:prstGeom>
          </p:spPr>
        </p:pic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1611359" y="1000165"/>
              <a:ext cx="739800" cy="291935"/>
            </a:xfrm>
            <a:prstGeom prst="rect">
              <a:avLst/>
            </a:prstGeom>
          </p:spPr>
        </p:pic>
      </p:grpSp>
      <p:sp>
        <p:nvSpPr>
          <p:cNvPr id="39" name="文本框 22"/>
          <p:cNvSpPr txBox="1"/>
          <p:nvPr/>
        </p:nvSpPr>
        <p:spPr>
          <a:xfrm>
            <a:off x="3645334" y="1357829"/>
            <a:ext cx="1420714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Tx/>
              <a:defRPr/>
            </a:pPr>
            <a:r>
              <a:rPr lang="en-US" altLang="zh-CN" sz="3200" err="1">
                <a:solidFill>
                  <a:srgbClr val="C00000"/>
                </a:solidFill>
                <a:latin typeface="taozhi.cn_PY" panose="02000500000000000000" pitchFamily="2" charset="0"/>
              </a:rPr>
              <a:t>diān</a:t>
            </a:r>
            <a:endParaRPr kumimoji="0" lang="en-US" altLang="zh-CN" sz="3200" kern="1200" cap="none" spc="0" normalizeH="0" baseline="0" noProof="0">
              <a:solidFill>
                <a:srgbClr val="C00000"/>
              </a:solidFill>
              <a:latin typeface="taozhi.cn_PY" panose="02000500000000000000" pitchFamily="2" charset="0"/>
            </a:endParaRPr>
          </a:p>
        </p:txBody>
      </p:sp>
      <p:sp>
        <p:nvSpPr>
          <p:cNvPr id="40" name="文本框 13"/>
          <p:cNvSpPr txBox="1"/>
          <p:nvPr/>
        </p:nvSpPr>
        <p:spPr>
          <a:xfrm>
            <a:off x="1063267" y="3040699"/>
            <a:ext cx="3759732" cy="7571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3600" spc="300">
                <a:latin typeface="楷体" panose="02010609060101010101" pitchFamily="49" charset="-122"/>
                <a:ea typeface="楷体" panose="02010609060101010101" pitchFamily="49" charset="-122"/>
              </a:rPr>
              <a:t>颠簸，上下震动</a:t>
            </a:r>
            <a:endParaRPr lang="zh-CN" altLang="en-US" sz="3600" spc="3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159234" y="1980200"/>
            <a:ext cx="716400" cy="715089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真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2584933" y="1980200"/>
            <a:ext cx="716400" cy="715089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页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4026531" y="1980200"/>
            <a:ext cx="716400" cy="715089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颠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471085" y="2242010"/>
            <a:ext cx="369794" cy="191468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2045387" y="2123439"/>
            <a:ext cx="369794" cy="4286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5278020" y="1409662"/>
            <a:ext cx="2832533" cy="1989682"/>
          </a:xfrm>
          <a:prstGeom prst="round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9" grpId="0"/>
      <p:bldP spid="40" grpId="0"/>
      <p:bldP spid="42" grpId="0" animBg="1"/>
      <p:bldP spid="43" grpId="0" animBg="1"/>
      <p:bldP spid="4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0" y="2730576"/>
            <a:ext cx="9144000" cy="2412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圆角矩形 1"/>
          <p:cNvSpPr/>
          <p:nvPr/>
        </p:nvSpPr>
        <p:spPr>
          <a:xfrm>
            <a:off x="728279" y="1323990"/>
            <a:ext cx="7687442" cy="2975952"/>
          </a:xfrm>
          <a:prstGeom prst="roundRect">
            <a:avLst>
              <a:gd name="adj" fmla="val 7077"/>
            </a:avLst>
          </a:prstGeom>
          <a:solidFill>
            <a:schemeClr val="bg1"/>
          </a:solidFill>
          <a:ln>
            <a:solidFill>
              <a:srgbClr val="388F8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728279" y="520862"/>
            <a:ext cx="1465056" cy="624955"/>
            <a:chOff x="779572" y="628120"/>
            <a:chExt cx="1571587" cy="67039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959217" y="628120"/>
              <a:ext cx="1204863" cy="179868"/>
            </a:xfrm>
            <a:prstGeom prst="rect">
              <a:avLst/>
            </a:prstGeom>
          </p:spPr>
        </p:pic>
        <p:grpSp>
          <p:nvGrpSpPr>
            <p:cNvPr id="6" name="组合 5"/>
            <p:cNvGrpSpPr/>
            <p:nvPr/>
          </p:nvGrpSpPr>
          <p:grpSpPr>
            <a:xfrm>
              <a:off x="789007" y="807720"/>
              <a:ext cx="1517948" cy="430529"/>
              <a:chOff x="789007" y="807720"/>
              <a:chExt cx="1517948" cy="430529"/>
            </a:xfrm>
          </p:grpSpPr>
          <p:sp>
            <p:nvSpPr>
              <p:cNvPr id="10" name="圆角矩形 9"/>
              <p:cNvSpPr/>
              <p:nvPr/>
            </p:nvSpPr>
            <p:spPr>
              <a:xfrm>
                <a:off x="789007" y="807720"/>
                <a:ext cx="1517948" cy="430529"/>
              </a:xfrm>
              <a:prstGeom prst="roundRect">
                <a:avLst>
                  <a:gd name="adj" fmla="val 50000"/>
                </a:avLst>
              </a:prstGeom>
              <a:solidFill>
                <a:srgbClr val="677BC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圆角矩形 10"/>
              <p:cNvSpPr/>
              <p:nvPr/>
            </p:nvSpPr>
            <p:spPr>
              <a:xfrm>
                <a:off x="827584" y="843558"/>
                <a:ext cx="1440160" cy="360040"/>
              </a:xfrm>
              <a:prstGeom prst="roundRect">
                <a:avLst>
                  <a:gd name="adj" fmla="val 50000"/>
                </a:avLst>
              </a:prstGeom>
              <a:solidFill>
                <a:srgbClr val="677BC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1057657" y="783191"/>
              <a:ext cx="1023485" cy="429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我会认</a:t>
              </a:r>
              <a:endParaRPr lang="zh-CN" altLang="en-US" sz="2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79572" y="1183851"/>
              <a:ext cx="563929" cy="114666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1611359" y="1000165"/>
              <a:ext cx="739800" cy="291935"/>
            </a:xfrm>
            <a:prstGeom prst="rect">
              <a:avLst/>
            </a:prstGeom>
          </p:spPr>
        </p:pic>
      </p:grpSp>
      <p:grpSp>
        <p:nvGrpSpPr>
          <p:cNvPr id="12" name="组合 2"/>
          <p:cNvGrpSpPr/>
          <p:nvPr/>
        </p:nvGrpSpPr>
        <p:grpSpPr>
          <a:xfrm>
            <a:off x="1090439" y="2010119"/>
            <a:ext cx="1450118" cy="1515513"/>
            <a:chOff x="2126343" y="2980937"/>
            <a:chExt cx="1137387" cy="1188679"/>
          </a:xfrm>
        </p:grpSpPr>
        <p:grpSp>
          <p:nvGrpSpPr>
            <p:cNvPr id="13" name="组合 28"/>
            <p:cNvGrpSpPr/>
            <p:nvPr/>
          </p:nvGrpSpPr>
          <p:grpSpPr>
            <a:xfrm>
              <a:off x="2126343" y="3086350"/>
              <a:ext cx="1064681" cy="1083266"/>
              <a:chOff x="3370457" y="1347614"/>
              <a:chExt cx="1064681" cy="1083266"/>
            </a:xfrm>
          </p:grpSpPr>
          <p:sp>
            <p:nvSpPr>
              <p:cNvPr id="42" name="矩形 1"/>
              <p:cNvSpPr>
                <a:spLocks noChangeArrowheads="1"/>
              </p:cNvSpPr>
              <p:nvPr/>
            </p:nvSpPr>
            <p:spPr bwMode="auto">
              <a:xfrm>
                <a:off x="3370457" y="1347614"/>
                <a:ext cx="1064681" cy="1066139"/>
              </a:xfrm>
              <a:prstGeom prst="rect">
                <a:avLst/>
              </a:prstGeom>
              <a:noFill/>
              <a:ln w="19050">
                <a:solidFill>
                  <a:srgbClr val="00B0F0"/>
                </a:solidFill>
                <a:round/>
              </a:ln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cxnSp>
            <p:nvCxnSpPr>
              <p:cNvPr id="43" name="直接连接符 4"/>
              <p:cNvCxnSpPr>
                <a:cxnSpLocks noChangeShapeType="1"/>
              </p:cNvCxnSpPr>
              <p:nvPr/>
            </p:nvCxnSpPr>
            <p:spPr bwMode="auto">
              <a:xfrm>
                <a:off x="3370457" y="1872548"/>
                <a:ext cx="1064681" cy="0"/>
              </a:xfrm>
              <a:prstGeom prst="line">
                <a:avLst/>
              </a:prstGeom>
              <a:noFill/>
              <a:ln w="12700">
                <a:solidFill>
                  <a:srgbClr val="61D6FF"/>
                </a:solidFill>
                <a:prstDash val="dash"/>
                <a:round/>
              </a:ln>
            </p:spPr>
          </p:cxnSp>
          <p:cxnSp>
            <p:nvCxnSpPr>
              <p:cNvPr id="44" name="直接连接符 6"/>
              <p:cNvCxnSpPr>
                <a:cxnSpLocks noChangeShapeType="1"/>
              </p:cNvCxnSpPr>
              <p:nvPr/>
            </p:nvCxnSpPr>
            <p:spPr bwMode="auto">
              <a:xfrm flipH="1">
                <a:off x="3903225" y="1364741"/>
                <a:ext cx="0" cy="1066139"/>
              </a:xfrm>
              <a:prstGeom prst="line">
                <a:avLst/>
              </a:prstGeom>
              <a:noFill/>
              <a:ln w="12700">
                <a:solidFill>
                  <a:srgbClr val="61D6FF"/>
                </a:solidFill>
                <a:prstDash val="dash"/>
                <a:round/>
              </a:ln>
            </p:spPr>
          </p:cxnSp>
        </p:grpSp>
        <p:sp>
          <p:nvSpPr>
            <p:cNvPr id="41" name="文本框 92"/>
            <p:cNvSpPr txBox="1">
              <a:spLocks noChangeArrowheads="1"/>
            </p:cNvSpPr>
            <p:nvPr/>
          </p:nvSpPr>
          <p:spPr bwMode="auto">
            <a:xfrm>
              <a:off x="2173118" y="2980937"/>
              <a:ext cx="1090612" cy="113357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8800" dirty="0">
                  <a:latin typeface="楷体" panose="02010609060101010101" pitchFamily="49" charset="-122"/>
                  <a:ea typeface="楷体" panose="02010609060101010101" pitchFamily="49" charset="-122"/>
                </a:rPr>
                <a:t>胶</a:t>
              </a:r>
              <a:endParaRPr lang="zh-CN" altLang="en-US" sz="8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330941" y="1420295"/>
            <a:ext cx="10527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err="1">
                <a:solidFill>
                  <a:srgbClr val="0070C0"/>
                </a:solidFill>
                <a:latin typeface="taozhi.cn_PY" panose="02000500000000000000" pitchFamily="2" charset="0"/>
                <a:ea typeface="宋体" panose="02010600030101010101" pitchFamily="2" charset="-122"/>
                <a:sym typeface="+mn-ea"/>
              </a:rPr>
              <a:t>jiāo</a:t>
            </a:r>
            <a:endParaRPr lang="zh-CN" altLang="en-US" sz="3600">
              <a:latin typeface="+mj-ea"/>
              <a:ea typeface="+mj-ea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27116" y="1420295"/>
            <a:ext cx="4924425" cy="142875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2728768" y="2811106"/>
            <a:ext cx="543491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rPr>
              <a:t>    形声字。从月</a:t>
            </a:r>
            <a:r>
              <a:rPr lang="en-US" altLang="zh-CN" sz="1800" dirty="0">
                <a:latin typeface="+mj-ea"/>
                <a:ea typeface="+mj-ea"/>
              </a:rPr>
              <a:t>(</a:t>
            </a:r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rPr>
              <a:t>肉</a:t>
            </a:r>
            <a:r>
              <a:rPr lang="en-US" altLang="zh-CN" sz="1800" dirty="0">
                <a:latin typeface="+mj-ea"/>
                <a:ea typeface="+mj-ea"/>
              </a:rPr>
              <a:t>)</a:t>
            </a:r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rPr>
              <a:t>，表示用动物的皮角等熬制成胶，翏</a:t>
            </a:r>
            <a:r>
              <a:rPr lang="en-US" altLang="zh-CN" sz="1800" dirty="0">
                <a:latin typeface="+mj-ea"/>
              </a:rPr>
              <a:t>(</a:t>
            </a:r>
            <a:r>
              <a:rPr lang="en-US" altLang="zh-CN" sz="1800" dirty="0" err="1">
                <a:latin typeface="taozhi.cn_PY" panose="02000500000000000000" pitchFamily="2" charset="0"/>
                <a:ea typeface="楷体" panose="02010609060101010101" pitchFamily="49" charset="-122"/>
              </a:rPr>
              <a:t>liào</a:t>
            </a:r>
            <a:r>
              <a:rPr lang="en-US" altLang="zh-CN" sz="1800" dirty="0">
                <a:latin typeface="+mj-ea"/>
              </a:rPr>
              <a:t>)</a:t>
            </a:r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rPr>
              <a:t>声，翏有高飞义，高飞必须两翼并合用力，表示膠使两者粘合。简体字从月</a:t>
            </a:r>
            <a:r>
              <a:rPr lang="en-US" altLang="zh-CN" sz="1800" dirty="0">
                <a:latin typeface="+mj-ea"/>
              </a:rPr>
              <a:t>(</a:t>
            </a:r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rPr>
              <a:t>肉</a:t>
            </a:r>
            <a:r>
              <a:rPr lang="en-US" altLang="zh-CN" sz="1800" dirty="0">
                <a:latin typeface="+mj-ea"/>
              </a:rPr>
              <a:t>)</a:t>
            </a:r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rPr>
              <a:t>、交</a:t>
            </a:r>
            <a:r>
              <a:rPr lang="en-US" altLang="zh-CN" sz="1800" dirty="0">
                <a:latin typeface="+mj-ea"/>
              </a:rPr>
              <a:t>(</a:t>
            </a:r>
            <a:r>
              <a:rPr lang="en-US" altLang="zh-CN" sz="1800" dirty="0" err="1">
                <a:latin typeface="taozhi.cn_PY" panose="02000500000000000000" pitchFamily="2" charset="0"/>
                <a:ea typeface="楷体" panose="02010609060101010101" pitchFamily="49" charset="-122"/>
              </a:rPr>
              <a:t>jiāo</a:t>
            </a:r>
            <a:r>
              <a:rPr lang="en-US" altLang="zh-CN" sz="1800" dirty="0">
                <a:latin typeface="+mj-ea"/>
              </a:rPr>
              <a:t>)</a:t>
            </a:r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rPr>
              <a:t>声，交有相连接义，表示胶能使物体相连接。本义是黏性物质。</a:t>
            </a:r>
            <a:endParaRPr lang="zh-CN" altLang="en-US" sz="1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0" y="2730576"/>
            <a:ext cx="9144000" cy="2412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圆角矩形 1"/>
          <p:cNvSpPr/>
          <p:nvPr/>
        </p:nvSpPr>
        <p:spPr>
          <a:xfrm>
            <a:off x="780955" y="1244932"/>
            <a:ext cx="7687442" cy="3240360"/>
          </a:xfrm>
          <a:prstGeom prst="roundRect">
            <a:avLst>
              <a:gd name="adj" fmla="val 7077"/>
            </a:avLst>
          </a:prstGeom>
          <a:solidFill>
            <a:schemeClr val="bg1"/>
          </a:solidFill>
          <a:ln>
            <a:solidFill>
              <a:srgbClr val="388F8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728279" y="520862"/>
            <a:ext cx="1465056" cy="624955"/>
            <a:chOff x="779572" y="628120"/>
            <a:chExt cx="1571587" cy="67039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959217" y="628120"/>
              <a:ext cx="1204863" cy="179868"/>
            </a:xfrm>
            <a:prstGeom prst="rect">
              <a:avLst/>
            </a:prstGeom>
          </p:spPr>
        </p:pic>
        <p:grpSp>
          <p:nvGrpSpPr>
            <p:cNvPr id="6" name="组合 5"/>
            <p:cNvGrpSpPr/>
            <p:nvPr/>
          </p:nvGrpSpPr>
          <p:grpSpPr>
            <a:xfrm>
              <a:off x="789007" y="807720"/>
              <a:ext cx="1517948" cy="430529"/>
              <a:chOff x="789007" y="807720"/>
              <a:chExt cx="1517948" cy="430529"/>
            </a:xfrm>
          </p:grpSpPr>
          <p:sp>
            <p:nvSpPr>
              <p:cNvPr id="10" name="圆角矩形 9"/>
              <p:cNvSpPr/>
              <p:nvPr/>
            </p:nvSpPr>
            <p:spPr>
              <a:xfrm>
                <a:off x="789007" y="807720"/>
                <a:ext cx="1517948" cy="430529"/>
              </a:xfrm>
              <a:prstGeom prst="roundRect">
                <a:avLst>
                  <a:gd name="adj" fmla="val 50000"/>
                </a:avLst>
              </a:prstGeom>
              <a:solidFill>
                <a:srgbClr val="677BC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圆角矩形 10"/>
              <p:cNvSpPr/>
              <p:nvPr/>
            </p:nvSpPr>
            <p:spPr>
              <a:xfrm>
                <a:off x="827584" y="843558"/>
                <a:ext cx="1440160" cy="360040"/>
              </a:xfrm>
              <a:prstGeom prst="roundRect">
                <a:avLst>
                  <a:gd name="adj" fmla="val 50000"/>
                </a:avLst>
              </a:prstGeom>
              <a:solidFill>
                <a:srgbClr val="677BC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1057657" y="783191"/>
              <a:ext cx="1023485" cy="429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我会认</a:t>
              </a:r>
              <a:endParaRPr lang="zh-CN" altLang="en-US" sz="2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79572" y="1183851"/>
              <a:ext cx="563929" cy="114666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1611359" y="1000165"/>
              <a:ext cx="739800" cy="291935"/>
            </a:xfrm>
            <a:prstGeom prst="rect">
              <a:avLst/>
            </a:prstGeom>
          </p:spPr>
        </p:pic>
      </p:grpSp>
      <p:sp>
        <p:nvSpPr>
          <p:cNvPr id="30" name="文本框 5"/>
          <p:cNvSpPr txBox="1">
            <a:spLocks noChangeArrowheads="1"/>
          </p:cNvSpPr>
          <p:nvPr/>
        </p:nvSpPr>
        <p:spPr bwMode="auto">
          <a:xfrm>
            <a:off x="3256185" y="2883917"/>
            <a:ext cx="4930404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000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/>
              <a:t>    会意字，表示松开织布机的杼听从其退去。本义是织布时放松推开机杼，引申为放走。</a:t>
            </a:r>
            <a:endParaRPr lang="zh-CN" altLang="zh-CN" sz="2400" dirty="0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85939" y="1439667"/>
            <a:ext cx="5200650" cy="1409700"/>
          </a:xfrm>
          <a:prstGeom prst="rect">
            <a:avLst/>
          </a:prstGeom>
        </p:spPr>
      </p:pic>
      <p:grpSp>
        <p:nvGrpSpPr>
          <p:cNvPr id="19" name="组合 2"/>
          <p:cNvGrpSpPr/>
          <p:nvPr/>
        </p:nvGrpSpPr>
        <p:grpSpPr>
          <a:xfrm>
            <a:off x="1071538" y="2000246"/>
            <a:ext cx="1390482" cy="1525388"/>
            <a:chOff x="2111518" y="2973192"/>
            <a:chExt cx="1090612" cy="1196424"/>
          </a:xfrm>
        </p:grpSpPr>
        <p:grpSp>
          <p:nvGrpSpPr>
            <p:cNvPr id="20" name="组合 28"/>
            <p:cNvGrpSpPr/>
            <p:nvPr/>
          </p:nvGrpSpPr>
          <p:grpSpPr>
            <a:xfrm>
              <a:off x="2126343" y="3086350"/>
              <a:ext cx="1064681" cy="1083266"/>
              <a:chOff x="3370457" y="1347614"/>
              <a:chExt cx="1064681" cy="1083266"/>
            </a:xfrm>
          </p:grpSpPr>
          <p:sp>
            <p:nvSpPr>
              <p:cNvPr id="22" name="矩形 1"/>
              <p:cNvSpPr>
                <a:spLocks noChangeArrowheads="1"/>
              </p:cNvSpPr>
              <p:nvPr/>
            </p:nvSpPr>
            <p:spPr bwMode="auto">
              <a:xfrm>
                <a:off x="3370457" y="1347614"/>
                <a:ext cx="1064681" cy="1066139"/>
              </a:xfrm>
              <a:prstGeom prst="rect">
                <a:avLst/>
              </a:prstGeom>
              <a:noFill/>
              <a:ln w="19050">
                <a:solidFill>
                  <a:srgbClr val="00B0F0"/>
                </a:solidFill>
                <a:round/>
              </a:ln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cxnSp>
            <p:nvCxnSpPr>
              <p:cNvPr id="23" name="直接连接符 4"/>
              <p:cNvCxnSpPr>
                <a:cxnSpLocks noChangeShapeType="1"/>
              </p:cNvCxnSpPr>
              <p:nvPr/>
            </p:nvCxnSpPr>
            <p:spPr bwMode="auto">
              <a:xfrm>
                <a:off x="3370457" y="1872548"/>
                <a:ext cx="1064681" cy="0"/>
              </a:xfrm>
              <a:prstGeom prst="line">
                <a:avLst/>
              </a:prstGeom>
              <a:noFill/>
              <a:ln w="12700">
                <a:solidFill>
                  <a:srgbClr val="61D6FF"/>
                </a:solidFill>
                <a:prstDash val="dash"/>
                <a:round/>
              </a:ln>
            </p:spPr>
          </p:cxnSp>
          <p:cxnSp>
            <p:nvCxnSpPr>
              <p:cNvPr id="24" name="直接连接符 6"/>
              <p:cNvCxnSpPr>
                <a:cxnSpLocks noChangeShapeType="1"/>
              </p:cNvCxnSpPr>
              <p:nvPr/>
            </p:nvCxnSpPr>
            <p:spPr bwMode="auto">
              <a:xfrm flipH="1">
                <a:off x="3903225" y="1364741"/>
                <a:ext cx="0" cy="1066139"/>
              </a:xfrm>
              <a:prstGeom prst="line">
                <a:avLst/>
              </a:prstGeom>
              <a:noFill/>
              <a:ln w="12700">
                <a:solidFill>
                  <a:srgbClr val="61D6FF"/>
                </a:solidFill>
                <a:prstDash val="dash"/>
                <a:round/>
              </a:ln>
            </p:spPr>
          </p:cxnSp>
        </p:grpSp>
        <p:sp>
          <p:nvSpPr>
            <p:cNvPr id="21" name="文本框 92"/>
            <p:cNvSpPr txBox="1">
              <a:spLocks noChangeArrowheads="1"/>
            </p:cNvSpPr>
            <p:nvPr/>
          </p:nvSpPr>
          <p:spPr bwMode="auto">
            <a:xfrm>
              <a:off x="2111518" y="2973192"/>
              <a:ext cx="1090612" cy="11345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8800" dirty="0">
                  <a:latin typeface="楷体" panose="02010609060101010101" pitchFamily="49" charset="-122"/>
                  <a:ea typeface="楷体" panose="02010609060101010101" pitchFamily="49" charset="-122"/>
                </a:rPr>
                <a:t>纵</a:t>
              </a:r>
              <a:endParaRPr lang="zh-CN" altLang="en-US" sz="8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1253982" y="1537418"/>
            <a:ext cx="1052701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err="1">
                <a:solidFill>
                  <a:srgbClr val="0070C0"/>
                </a:solidFill>
                <a:latin typeface="taozhi.cn_PY" panose="02000500000000000000" pitchFamily="2" charset="0"/>
                <a:ea typeface="宋体" panose="02010600030101010101" pitchFamily="2" charset="-122"/>
                <a:sym typeface="+mn-ea"/>
              </a:rPr>
              <a:t>zòng</a:t>
            </a:r>
            <a:endParaRPr lang="zh-CN" altLang="en-US" sz="280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0" y="2730576"/>
            <a:ext cx="9144000" cy="2412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圆角矩形 35"/>
          <p:cNvSpPr/>
          <p:nvPr/>
        </p:nvSpPr>
        <p:spPr>
          <a:xfrm>
            <a:off x="376566" y="1422974"/>
            <a:ext cx="8371898" cy="3242645"/>
          </a:xfrm>
          <a:prstGeom prst="roundRect">
            <a:avLst>
              <a:gd name="adj" fmla="val 7077"/>
            </a:avLst>
          </a:prstGeom>
          <a:solidFill>
            <a:schemeClr val="bg1"/>
          </a:solidFill>
          <a:ln>
            <a:solidFill>
              <a:srgbClr val="388F8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2437300" y="3136016"/>
            <a:ext cx="5688632" cy="123591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    贼：一个人拿着戈击打贝，是毁坏的意思。后来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贼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指破坏法的人，引申指作乱叛国危害百姓的人。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本课指来偷东西的人。</a:t>
            </a:r>
            <a:endParaRPr kumimoji="0" lang="zh-CN" sz="2000" b="0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grpSp>
        <p:nvGrpSpPr>
          <p:cNvPr id="2" name="组合 12"/>
          <p:cNvGrpSpPr/>
          <p:nvPr/>
        </p:nvGrpSpPr>
        <p:grpSpPr>
          <a:xfrm>
            <a:off x="925132" y="3254014"/>
            <a:ext cx="1323975" cy="1411605"/>
            <a:chOff x="824360" y="603264"/>
            <a:chExt cx="1325530" cy="1411432"/>
          </a:xfrm>
        </p:grpSpPr>
        <p:grpSp>
          <p:nvGrpSpPr>
            <p:cNvPr id="3" name="组合 28"/>
            <p:cNvGrpSpPr/>
            <p:nvPr/>
          </p:nvGrpSpPr>
          <p:grpSpPr>
            <a:xfrm>
              <a:off x="1037356" y="842950"/>
              <a:ext cx="921832" cy="923812"/>
              <a:chOff x="1548299" y="1274420"/>
              <a:chExt cx="1798179" cy="1802041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1548299" y="1274420"/>
                <a:ext cx="1798179" cy="1802041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cxnSp>
            <p:nvCxnSpPr>
              <p:cNvPr id="25" name="直接连接符 24"/>
              <p:cNvCxnSpPr>
                <a:stCxn id="24" idx="1"/>
                <a:endCxn id="24" idx="3"/>
              </p:cNvCxnSpPr>
              <p:nvPr/>
            </p:nvCxnSpPr>
            <p:spPr>
              <a:xfrm>
                <a:off x="1548299" y="2175440"/>
                <a:ext cx="1798179" cy="0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>
                <a:stCxn id="24" idx="0"/>
                <a:endCxn id="24" idx="2"/>
              </p:cNvCxnSpPr>
              <p:nvPr/>
            </p:nvCxnSpPr>
            <p:spPr>
              <a:xfrm flipH="1">
                <a:off x="2447388" y="1274420"/>
                <a:ext cx="0" cy="1802041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>
                <a:off x="1548299" y="1274420"/>
                <a:ext cx="1798179" cy="1802041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 flipH="1">
                <a:off x="1548299" y="1274420"/>
                <a:ext cx="1798179" cy="1802041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" name="文本框 2"/>
            <p:cNvSpPr txBox="1">
              <a:spLocks noChangeArrowheads="1"/>
            </p:cNvSpPr>
            <p:nvPr/>
          </p:nvSpPr>
          <p:spPr bwMode="auto">
            <a:xfrm>
              <a:off x="824360" y="603264"/>
              <a:ext cx="1325530" cy="14114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>
                <a:lnSpc>
                  <a:spcPct val="130000"/>
                </a:lnSpc>
              </a:pPr>
              <a:r>
                <a:rPr lang="zh-CN" altLang="en-US" sz="6600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贼</a:t>
              </a:r>
              <a:endParaRPr lang="zh-CN" altLang="en-US" sz="66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1212781" y="2859359"/>
            <a:ext cx="6671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2800" err="1">
                <a:solidFill>
                  <a:prstClr val="black"/>
                </a:solidFill>
                <a:latin typeface="taozhi.cn_PY" panose="02000500000000000000" pitchFamily="2" charset="0"/>
              </a:rPr>
              <a:t>zéi</a:t>
            </a:r>
            <a:endParaRPr lang="en-US" sz="2800">
              <a:solidFill>
                <a:prstClr val="black"/>
              </a:solidFill>
              <a:latin typeface="taozhi.cn_PY" panose="02000500000000000000" pitchFamily="2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85800" y="614488"/>
            <a:ext cx="1465056" cy="624955"/>
            <a:chOff x="779572" y="628120"/>
            <a:chExt cx="1571587" cy="670397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959217" y="628120"/>
              <a:ext cx="1204863" cy="179868"/>
            </a:xfrm>
            <a:prstGeom prst="rect">
              <a:avLst/>
            </a:prstGeom>
          </p:spPr>
        </p:pic>
        <p:grpSp>
          <p:nvGrpSpPr>
            <p:cNvPr id="21" name="组合 20"/>
            <p:cNvGrpSpPr/>
            <p:nvPr/>
          </p:nvGrpSpPr>
          <p:grpSpPr>
            <a:xfrm>
              <a:off x="789007" y="807720"/>
              <a:ext cx="1517948" cy="430529"/>
              <a:chOff x="789007" y="807720"/>
              <a:chExt cx="1517948" cy="430529"/>
            </a:xfrm>
          </p:grpSpPr>
          <p:sp>
            <p:nvSpPr>
              <p:cNvPr id="33" name="圆角矩形 32"/>
              <p:cNvSpPr/>
              <p:nvPr/>
            </p:nvSpPr>
            <p:spPr>
              <a:xfrm>
                <a:off x="789007" y="807720"/>
                <a:ext cx="1517948" cy="430529"/>
              </a:xfrm>
              <a:prstGeom prst="roundRect">
                <a:avLst>
                  <a:gd name="adj" fmla="val 50000"/>
                </a:avLst>
              </a:prstGeom>
              <a:solidFill>
                <a:srgbClr val="677BC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圆角矩形 33"/>
              <p:cNvSpPr/>
              <p:nvPr/>
            </p:nvSpPr>
            <p:spPr>
              <a:xfrm>
                <a:off x="827584" y="843558"/>
                <a:ext cx="1440160" cy="360040"/>
              </a:xfrm>
              <a:prstGeom prst="roundRect">
                <a:avLst>
                  <a:gd name="adj" fmla="val 50000"/>
                </a:avLst>
              </a:prstGeom>
              <a:solidFill>
                <a:srgbClr val="677BC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文本框 6"/>
            <p:cNvSpPr txBox="1"/>
            <p:nvPr/>
          </p:nvSpPr>
          <p:spPr>
            <a:xfrm>
              <a:off x="1057657" y="783191"/>
              <a:ext cx="1023485" cy="429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我会认</a:t>
              </a:r>
              <a:endPara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79572" y="1183851"/>
              <a:ext cx="563929" cy="114666"/>
            </a:xfrm>
            <a:prstGeom prst="rect">
              <a:avLst/>
            </a:prstGeom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1611359" y="1000165"/>
              <a:ext cx="739800" cy="291935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747923" y="1700969"/>
            <a:ext cx="6932034" cy="682468"/>
          </a:xfrm>
          <a:prstGeom prst="rect">
            <a:avLst/>
          </a:prstGeom>
        </p:spPr>
      </p:pic>
      <p:sp>
        <p:nvSpPr>
          <p:cNvPr id="29" name="Rectangle 1"/>
          <p:cNvSpPr>
            <a:spLocks noChangeArrowheads="1"/>
          </p:cNvSpPr>
          <p:nvPr/>
        </p:nvSpPr>
        <p:spPr bwMode="auto">
          <a:xfrm>
            <a:off x="7663043" y="1532499"/>
            <a:ext cx="815976" cy="97257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400">
                <a:latin typeface="楷体" panose="02010609060101010101" pitchFamily="49" charset="-122"/>
                <a:ea typeface="楷体" panose="02010609060101010101" pitchFamily="49" charset="-122"/>
              </a:rPr>
              <a:t>贼</a:t>
            </a:r>
            <a:endParaRPr kumimoji="0" lang="zh-CN" sz="4400" b="0" i="0" u="none" strike="noStrike" cap="none" normalizeH="0" baseline="0">
              <a:ln>
                <a:noFill/>
              </a:ln>
              <a:solidFill>
                <a:srgbClr val="C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30" name="Rectangle 1"/>
          <p:cNvSpPr>
            <a:spLocks noChangeArrowheads="1"/>
          </p:cNvSpPr>
          <p:nvPr/>
        </p:nvSpPr>
        <p:spPr bwMode="auto">
          <a:xfrm>
            <a:off x="1115233" y="1412861"/>
            <a:ext cx="7128792" cy="4924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1       2        3         4         5</a:t>
            </a:r>
            <a:endParaRPr kumimoji="0" lang="zh-CN" sz="2000" b="0" i="0" u="none" strike="noStrike" cap="none" normalizeH="0" baseline="0">
              <a:ln>
                <a:noFill/>
              </a:ln>
              <a:solidFill>
                <a:srgbClr val="C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611560" y="2418070"/>
            <a:ext cx="8072688" cy="4924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西周      秦  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说文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小篆   汉       汉      楷书      楷书</a:t>
            </a:r>
            <a:endParaRPr kumimoji="0" lang="zh-CN" sz="2000" b="0" i="0" u="none" strike="noStrike" cap="none" normalizeH="0" baseline="0">
              <a:ln>
                <a:noFill/>
              </a:ln>
              <a:solidFill>
                <a:srgbClr val="C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1"/>
          <p:cNvGrpSpPr/>
          <p:nvPr/>
        </p:nvGrpSpPr>
        <p:grpSpPr>
          <a:xfrm>
            <a:off x="0" y="425450"/>
            <a:ext cx="9144000" cy="4718050"/>
            <a:chOff x="0" y="424776"/>
            <a:chExt cx="9144000" cy="4718724"/>
          </a:xfrm>
        </p:grpSpPr>
        <p:pic>
          <p:nvPicPr>
            <p:cNvPr id="28" name="图片 2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 bwMode="auto">
            <a:xfrm>
              <a:off x="1907704" y="424776"/>
              <a:ext cx="4580187" cy="25790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9" name="图片 2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 bwMode="auto">
            <a:xfrm>
              <a:off x="0" y="2730231"/>
              <a:ext cx="9144000" cy="2413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0" name="图片 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336550" y="1033463"/>
            <a:ext cx="8483600" cy="4027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3" name="组合 3"/>
          <p:cNvGrpSpPr/>
          <p:nvPr/>
        </p:nvGrpSpPr>
        <p:grpSpPr>
          <a:xfrm>
            <a:off x="323850" y="434975"/>
            <a:ext cx="1465263" cy="623888"/>
            <a:chOff x="779572" y="628120"/>
            <a:chExt cx="1571587" cy="670397"/>
          </a:xfrm>
        </p:grpSpPr>
        <p:pic>
          <p:nvPicPr>
            <p:cNvPr id="34" name="图片 4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 bwMode="auto">
            <a:xfrm>
              <a:off x="959217" y="628120"/>
              <a:ext cx="1204863" cy="1798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5" name="组合 5"/>
            <p:cNvGrpSpPr/>
            <p:nvPr/>
          </p:nvGrpSpPr>
          <p:grpSpPr>
            <a:xfrm>
              <a:off x="789007" y="807720"/>
              <a:ext cx="1517948" cy="430529"/>
              <a:chOff x="789007" y="807720"/>
              <a:chExt cx="1517948" cy="430529"/>
            </a:xfrm>
          </p:grpSpPr>
          <p:sp>
            <p:nvSpPr>
              <p:cNvPr id="39" name="圆角矩形 38"/>
              <p:cNvSpPr/>
              <p:nvPr/>
            </p:nvSpPr>
            <p:spPr>
              <a:xfrm>
                <a:off x="789788" y="807234"/>
                <a:ext cx="1517101" cy="431578"/>
              </a:xfrm>
              <a:prstGeom prst="roundRect">
                <a:avLst>
                  <a:gd name="adj" fmla="val 50000"/>
                </a:avLst>
              </a:prstGeom>
              <a:solidFill>
                <a:srgbClr val="FF7C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0" name="圆角矩形 39"/>
              <p:cNvSpPr/>
              <p:nvPr/>
            </p:nvSpPr>
            <p:spPr>
              <a:xfrm>
                <a:off x="828950" y="843056"/>
                <a:ext cx="1438776" cy="361639"/>
              </a:xfrm>
              <a:prstGeom prst="roundRect">
                <a:avLst>
                  <a:gd name="adj" fmla="val 50000"/>
                </a:avLst>
              </a:prstGeom>
              <a:solidFill>
                <a:srgbClr val="FF7C8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36" name="文本框 6"/>
            <p:cNvSpPr txBox="1">
              <a:spLocks noChangeArrowheads="1"/>
            </p:cNvSpPr>
            <p:nvPr/>
          </p:nvSpPr>
          <p:spPr bwMode="auto">
            <a:xfrm>
              <a:off x="1057657" y="783191"/>
              <a:ext cx="1023485" cy="42920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多音字</a:t>
              </a:r>
              <a:endParaRPr lang="zh-CN" altLang="en-US" sz="2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37" name="图片 7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 bwMode="auto">
            <a:xfrm>
              <a:off x="779572" y="1183851"/>
              <a:ext cx="563929" cy="114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8" name="图片 8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 bwMode="auto">
            <a:xfrm>
              <a:off x="1611359" y="1000165"/>
              <a:ext cx="739800" cy="2919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1" name="圆角矩形 11"/>
          <p:cNvSpPr>
            <a:spLocks noChangeArrowheads="1"/>
          </p:cNvSpPr>
          <p:nvPr/>
        </p:nvSpPr>
        <p:spPr bwMode="auto">
          <a:xfrm rot="18900000">
            <a:off x="1116013" y="2636838"/>
            <a:ext cx="546100" cy="546100"/>
          </a:xfrm>
          <a:prstGeom prst="roundRect">
            <a:avLst>
              <a:gd name="adj" fmla="val 12167"/>
            </a:avLst>
          </a:prstGeom>
          <a:solidFill>
            <a:srgbClr val="FF7C80"/>
          </a:solidFill>
          <a:ln w="9525" algn="ctr">
            <a:noFill/>
            <a:round/>
          </a:ln>
        </p:spPr>
        <p:txBody>
          <a:bodyPr/>
          <a:lstStyle/>
          <a:p>
            <a:pPr defTabSz="914400" eaLnBrk="0" hangingPunct="0">
              <a:buFont typeface="Arial" panose="020B0604020202020204" pitchFamily="34" charset="0"/>
              <a:buNone/>
            </a:pPr>
            <a:endParaRPr lang="zh-CN" altLang="en-US" sz="2400">
              <a:latin typeface="Calibri" panose="020F0502020204030204" pitchFamily="34" charset="0"/>
            </a:endParaRPr>
          </a:p>
        </p:txBody>
      </p:sp>
      <p:sp>
        <p:nvSpPr>
          <p:cNvPr id="42" name="矩形 12"/>
          <p:cNvSpPr>
            <a:spLocks noChangeArrowheads="1"/>
          </p:cNvSpPr>
          <p:nvPr/>
        </p:nvSpPr>
        <p:spPr bwMode="auto">
          <a:xfrm>
            <a:off x="1122363" y="2630488"/>
            <a:ext cx="544512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latinLnBrk="1"/>
            <a:r>
              <a:rPr lang="zh-CN" altLang="en-US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哩</a:t>
            </a:r>
            <a:endParaRPr lang="zh-CN" altLang="en-US" sz="28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3" name="弧形 19"/>
          <p:cNvSpPr/>
          <p:nvPr/>
        </p:nvSpPr>
        <p:spPr bwMode="auto">
          <a:xfrm flipH="1">
            <a:off x="1749425" y="1803400"/>
            <a:ext cx="349250" cy="2205038"/>
          </a:xfrm>
          <a:custGeom>
            <a:avLst/>
            <a:gdLst>
              <a:gd name="T0" fmla="*/ 174897 w 369569"/>
              <a:gd name="T1" fmla="*/ 0 h 1579580"/>
              <a:gd name="T2" fmla="*/ 349793 w 369569"/>
              <a:gd name="T3" fmla="*/ 1099091 h 1579580"/>
              <a:gd name="T4" fmla="*/ 179851 w 369569"/>
              <a:gd name="T5" fmla="*/ 2204577 h 157958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369569" h="1579580" stroke="0">
                <a:moveTo>
                  <a:pt x="0" y="0"/>
                </a:moveTo>
                <a:cubicBezTo>
                  <a:pt x="203660" y="0"/>
                  <a:pt x="368937" y="352181"/>
                  <a:pt x="369568" y="787499"/>
                </a:cubicBezTo>
                <a:cubicBezTo>
                  <a:pt x="370190" y="1216011"/>
                  <a:pt x="210864" y="1567442"/>
                  <a:pt x="10468" y="1579580"/>
                </a:cubicBezTo>
                <a:cubicBezTo>
                  <a:pt x="176839" y="1519568"/>
                  <a:pt x="338450" y="1273826"/>
                  <a:pt x="335753" y="794713"/>
                </a:cubicBezTo>
                <a:cubicBezTo>
                  <a:pt x="335754" y="355185"/>
                  <a:pt x="188118" y="44241"/>
                  <a:pt x="0" y="0"/>
                </a:cubicBezTo>
                <a:close/>
              </a:path>
              <a:path w="369569" h="1579580" fill="none">
                <a:moveTo>
                  <a:pt x="0" y="0"/>
                </a:moveTo>
                <a:cubicBezTo>
                  <a:pt x="203660" y="0"/>
                  <a:pt x="368937" y="352181"/>
                  <a:pt x="369568" y="787499"/>
                </a:cubicBezTo>
                <a:cubicBezTo>
                  <a:pt x="370190" y="1216011"/>
                  <a:pt x="210864" y="1567442"/>
                  <a:pt x="10468" y="1579580"/>
                </a:cubicBezTo>
              </a:path>
            </a:pathLst>
          </a:custGeom>
          <a:solidFill>
            <a:srgbClr val="FFABAD"/>
          </a:solidFill>
          <a:ln w="9525" cap="flat" cmpd="sng" algn="ctr">
            <a:solidFill>
              <a:srgbClr val="FFABAD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" name="CustomShape 13"/>
          <p:cNvSpPr/>
          <p:nvPr/>
        </p:nvSpPr>
        <p:spPr>
          <a:xfrm>
            <a:off x="2041525" y="1804988"/>
            <a:ext cx="1281113" cy="46037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spc="-1">
                <a:solidFill>
                  <a:srgbClr val="000000"/>
                </a:solidFill>
                <a:latin typeface="taozhi.cn_PY" panose="02000500000000000000" pitchFamily="2" charset="0"/>
                <a:ea typeface="宋体" panose="02010600030101010101" pitchFamily="2" charset="-122"/>
              </a:rPr>
              <a:t>li</a:t>
            </a:r>
            <a:endParaRPr lang="en-US" sz="2400" spc="-1">
              <a:solidFill>
                <a:srgbClr val="000000"/>
              </a:solidFill>
              <a:latin typeface="taozhi.cn_PY" panose="02000500000000000000" pitchFamily="2" charset="0"/>
              <a:ea typeface="宋体" panose="02010600030101010101" pitchFamily="2" charset="-122"/>
            </a:endParaRPr>
          </a:p>
        </p:txBody>
      </p:sp>
      <p:sp>
        <p:nvSpPr>
          <p:cNvPr id="45" name="CustomShape 15"/>
          <p:cNvSpPr/>
          <p:nvPr/>
        </p:nvSpPr>
        <p:spPr>
          <a:xfrm>
            <a:off x="2041525" y="3508375"/>
            <a:ext cx="1166813" cy="46037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spc="-1" err="1">
                <a:solidFill>
                  <a:srgbClr val="000000"/>
                </a:solidFill>
                <a:latin typeface="taozhi.cn_PY" panose="02000500000000000000" pitchFamily="2" charset="0"/>
                <a:ea typeface="宋体" panose="02010600030101010101" pitchFamily="2" charset="-122"/>
              </a:rPr>
              <a:t>lǐ</a:t>
            </a:r>
            <a:endParaRPr lang="en-US" sz="2400" spc="-1">
              <a:solidFill>
                <a:srgbClr val="000000"/>
              </a:solidFill>
              <a:latin typeface="taozhi.cn_PY" panose="02000500000000000000" pitchFamily="2" charset="0"/>
              <a:ea typeface="宋体" panose="02010600030101010101" pitchFamily="2" charset="-122"/>
            </a:endParaRPr>
          </a:p>
        </p:txBody>
      </p:sp>
      <p:sp>
        <p:nvSpPr>
          <p:cNvPr id="46" name="CustomShape 19"/>
          <p:cNvSpPr/>
          <p:nvPr/>
        </p:nvSpPr>
        <p:spPr>
          <a:xfrm>
            <a:off x="4365625" y="1601788"/>
            <a:ext cx="3878263" cy="2632075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spAutoFit/>
          </a:bodyPr>
          <a:lstStyle/>
          <a:p>
            <a:pPr algn="just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200" spc="-1" dirty="0">
                <a:latin typeface="楷体" panose="02010609060101010101" pitchFamily="49" charset="-122"/>
                <a:ea typeface="楷体" panose="02010609060101010101" pitchFamily="49" charset="-122"/>
              </a:rPr>
              <a:t>　　读</a:t>
            </a:r>
            <a:r>
              <a:rPr lang="en-US" altLang="zh-CN" sz="2200" spc="-1" dirty="0">
                <a:latin typeface="taozhi.cn_PY" panose="02000500000000000000" pitchFamily="2" charset="0"/>
                <a:ea typeface="楷体" panose="02010609060101010101" pitchFamily="49" charset="-122"/>
              </a:rPr>
              <a:t>li</a:t>
            </a:r>
            <a:r>
              <a:rPr lang="zh-CN" altLang="en-US" sz="2200" spc="-1" dirty="0"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r>
              <a:rPr lang="en-US" altLang="zh-CN" sz="2200" spc="-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200" spc="-1" dirty="0">
                <a:latin typeface="楷体" panose="02010609060101010101" pitchFamily="49" charset="-122"/>
                <a:ea typeface="楷体" panose="02010609060101010101" pitchFamily="49" charset="-122"/>
              </a:rPr>
              <a:t>作助词</a:t>
            </a:r>
            <a:r>
              <a:rPr lang="en-US" altLang="zh-CN" sz="2200" spc="-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200" spc="-1" dirty="0">
                <a:latin typeface="楷体" panose="02010609060101010101" pitchFamily="49" charset="-122"/>
                <a:ea typeface="楷体" panose="02010609060101010101" pitchFamily="49" charset="-122"/>
              </a:rPr>
              <a:t>跟“呢”用法相近；在“哩哩啦啦”中读</a:t>
            </a:r>
            <a:r>
              <a:rPr lang="en-US" altLang="zh-CN" sz="2200" spc="-1" dirty="0" err="1">
                <a:latin typeface="taozhi.cn_PY" panose="02000500000000000000" pitchFamily="2" charset="0"/>
                <a:ea typeface="楷体" panose="02010609060101010101" pitchFamily="49" charset="-122"/>
              </a:rPr>
              <a:t>lī</a:t>
            </a:r>
            <a:r>
              <a:rPr lang="zh-CN" altLang="en-US" sz="2200" spc="-1" dirty="0">
                <a:latin typeface="楷体" panose="02010609060101010101" pitchFamily="49" charset="-122"/>
                <a:ea typeface="楷体" panose="02010609060101010101" pitchFamily="49" charset="-122"/>
              </a:rPr>
              <a:t>；表示“英制长度单位” 时，读</a:t>
            </a:r>
            <a:r>
              <a:rPr lang="en-US" altLang="zh-CN" sz="2200" spc="-1" dirty="0" err="1">
                <a:latin typeface="taozhi.cn_PY" panose="02000500000000000000" pitchFamily="2" charset="0"/>
                <a:ea typeface="楷体" panose="02010609060101010101" pitchFamily="49" charset="-122"/>
              </a:rPr>
              <a:t>lǐ</a:t>
            </a:r>
            <a:r>
              <a:rPr lang="zh-CN" altLang="en-US" sz="2200" spc="-1" dirty="0">
                <a:latin typeface="楷体" panose="02010609060101010101" pitchFamily="49" charset="-122"/>
                <a:ea typeface="楷体" panose="02010609060101010101" pitchFamily="49" charset="-122"/>
              </a:rPr>
              <a:t>，又读</a:t>
            </a:r>
            <a:r>
              <a:rPr lang="en-US" altLang="zh-CN" sz="2200" spc="-1" dirty="0" err="1">
                <a:latin typeface="taozhi.cn_PY" panose="02000500000000000000" pitchFamily="2" charset="0"/>
                <a:ea typeface="楷体" panose="02010609060101010101" pitchFamily="49" charset="-122"/>
              </a:rPr>
              <a:t>yīng</a:t>
            </a:r>
            <a:r>
              <a:rPr lang="en-US" altLang="zh-CN" sz="2200" spc="-1" dirty="0">
                <a:latin typeface="taozhi.cn_PY" panose="02000500000000000000" pitchFamily="2" charset="0"/>
                <a:ea typeface="楷体" panose="02010609060101010101" pitchFamily="49" charset="-122"/>
              </a:rPr>
              <a:t> </a:t>
            </a:r>
            <a:r>
              <a:rPr lang="en-US" altLang="zh-CN" sz="2200" spc="-1" dirty="0" err="1">
                <a:latin typeface="taozhi.cn_PY" panose="02000500000000000000" pitchFamily="2" charset="0"/>
                <a:ea typeface="楷体" panose="02010609060101010101" pitchFamily="49" charset="-122"/>
              </a:rPr>
              <a:t>lǐ</a:t>
            </a:r>
            <a:r>
              <a:rPr lang="en-US" altLang="zh-CN" sz="2200" spc="-1" dirty="0">
                <a:latin typeface="楷体" panose="02010609060101010101" pitchFamily="49" charset="-122"/>
                <a:ea typeface="楷体" panose="02010609060101010101" pitchFamily="49" charset="-122"/>
              </a:rPr>
              <a:t>, </a:t>
            </a:r>
            <a:r>
              <a:rPr lang="zh-CN" altLang="en-US" sz="2200" spc="-1" dirty="0">
                <a:latin typeface="楷体" panose="02010609060101010101" pitchFamily="49" charset="-122"/>
                <a:ea typeface="楷体" panose="02010609060101010101" pitchFamily="49" charset="-122"/>
              </a:rPr>
              <a:t>现写“英里”。</a:t>
            </a:r>
            <a:endParaRPr lang="zh-CN" altLang="en-US" sz="2200" spc="-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CustomShape 19"/>
          <p:cNvSpPr/>
          <p:nvPr/>
        </p:nvSpPr>
        <p:spPr>
          <a:xfrm>
            <a:off x="2546797" y="1678657"/>
            <a:ext cx="1655762" cy="46021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好哩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CustomShape 19"/>
          <p:cNvSpPr/>
          <p:nvPr/>
        </p:nvSpPr>
        <p:spPr>
          <a:xfrm>
            <a:off x="2597945" y="3482683"/>
            <a:ext cx="1655762" cy="46021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一哩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CustomShape 13"/>
          <p:cNvSpPr/>
          <p:nvPr/>
        </p:nvSpPr>
        <p:spPr>
          <a:xfrm>
            <a:off x="2041525" y="2689226"/>
            <a:ext cx="1281113" cy="46037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spc="-1" err="1">
                <a:solidFill>
                  <a:srgbClr val="000000"/>
                </a:solidFill>
                <a:latin typeface="taozhi.cn_PY" panose="02000500000000000000" pitchFamily="2" charset="0"/>
                <a:ea typeface="宋体" panose="02010600030101010101" pitchFamily="2" charset="-122"/>
              </a:rPr>
              <a:t>lī</a:t>
            </a:r>
            <a:endParaRPr lang="en-US" sz="2400" spc="-1">
              <a:solidFill>
                <a:srgbClr val="000000"/>
              </a:solidFill>
              <a:latin typeface="taozhi.cn_PY" panose="02000500000000000000" pitchFamily="2" charset="0"/>
              <a:ea typeface="宋体" panose="02010600030101010101" pitchFamily="2" charset="-122"/>
            </a:endParaRPr>
          </a:p>
        </p:txBody>
      </p:sp>
      <p:sp>
        <p:nvSpPr>
          <p:cNvPr id="50" name="CustomShape 19"/>
          <p:cNvSpPr/>
          <p:nvPr/>
        </p:nvSpPr>
        <p:spPr>
          <a:xfrm>
            <a:off x="2577307" y="2639148"/>
            <a:ext cx="1655762" cy="46021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哩哩啦啦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0" y="2730575"/>
            <a:ext cx="9144000" cy="2412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336550" y="1033463"/>
            <a:ext cx="8483600" cy="4027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0" name="组合 3"/>
          <p:cNvGrpSpPr/>
          <p:nvPr/>
        </p:nvGrpSpPr>
        <p:grpSpPr>
          <a:xfrm>
            <a:off x="323850" y="434975"/>
            <a:ext cx="1465263" cy="623888"/>
            <a:chOff x="779572" y="628120"/>
            <a:chExt cx="1571587" cy="670397"/>
          </a:xfrm>
        </p:grpSpPr>
        <p:pic>
          <p:nvPicPr>
            <p:cNvPr id="32" name="图片 4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 bwMode="auto">
            <a:xfrm>
              <a:off x="959217" y="628120"/>
              <a:ext cx="1204863" cy="1798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3" name="组合 5"/>
            <p:cNvGrpSpPr/>
            <p:nvPr/>
          </p:nvGrpSpPr>
          <p:grpSpPr>
            <a:xfrm>
              <a:off x="789007" y="807720"/>
              <a:ext cx="1517948" cy="430529"/>
              <a:chOff x="789007" y="807720"/>
              <a:chExt cx="1517948" cy="430529"/>
            </a:xfrm>
          </p:grpSpPr>
          <p:sp>
            <p:nvSpPr>
              <p:cNvPr id="38" name="圆角矩形 37"/>
              <p:cNvSpPr/>
              <p:nvPr/>
            </p:nvSpPr>
            <p:spPr>
              <a:xfrm>
                <a:off x="789788" y="807234"/>
                <a:ext cx="1517101" cy="431578"/>
              </a:xfrm>
              <a:prstGeom prst="roundRect">
                <a:avLst>
                  <a:gd name="adj" fmla="val 50000"/>
                </a:avLst>
              </a:prstGeom>
              <a:solidFill>
                <a:srgbClr val="FF7C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9" name="圆角矩形 38"/>
              <p:cNvSpPr/>
              <p:nvPr/>
            </p:nvSpPr>
            <p:spPr>
              <a:xfrm>
                <a:off x="828950" y="843056"/>
                <a:ext cx="1438776" cy="361639"/>
              </a:xfrm>
              <a:prstGeom prst="roundRect">
                <a:avLst>
                  <a:gd name="adj" fmla="val 50000"/>
                </a:avLst>
              </a:prstGeom>
              <a:solidFill>
                <a:srgbClr val="FF7C8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34" name="文本框 6"/>
            <p:cNvSpPr txBox="1">
              <a:spLocks noChangeArrowheads="1"/>
            </p:cNvSpPr>
            <p:nvPr/>
          </p:nvSpPr>
          <p:spPr bwMode="auto">
            <a:xfrm>
              <a:off x="1057657" y="783191"/>
              <a:ext cx="1023485" cy="42920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多音字</a:t>
              </a:r>
              <a:endParaRPr lang="zh-CN" altLang="en-US" sz="2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36" name="图片 7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 bwMode="auto">
            <a:xfrm>
              <a:off x="779572" y="1183851"/>
              <a:ext cx="563929" cy="114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7" name="图片 8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 bwMode="auto">
            <a:xfrm>
              <a:off x="1611359" y="1000165"/>
              <a:ext cx="739800" cy="2919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0" name="圆角矩形 11"/>
          <p:cNvSpPr>
            <a:spLocks noChangeArrowheads="1"/>
          </p:cNvSpPr>
          <p:nvPr/>
        </p:nvSpPr>
        <p:spPr bwMode="auto">
          <a:xfrm rot="18900000">
            <a:off x="1697776" y="2636838"/>
            <a:ext cx="546100" cy="546100"/>
          </a:xfrm>
          <a:prstGeom prst="roundRect">
            <a:avLst>
              <a:gd name="adj" fmla="val 12167"/>
            </a:avLst>
          </a:prstGeom>
          <a:solidFill>
            <a:srgbClr val="FF7C80"/>
          </a:solidFill>
          <a:ln w="9525" algn="ctr">
            <a:noFill/>
            <a:round/>
          </a:ln>
        </p:spPr>
        <p:txBody>
          <a:bodyPr/>
          <a:lstStyle/>
          <a:p>
            <a:pPr defTabSz="914400" eaLnBrk="0" hangingPunct="0">
              <a:buFont typeface="Arial" panose="020B0604020202020204" pitchFamily="34" charset="0"/>
              <a:buNone/>
            </a:pPr>
            <a:endParaRPr lang="zh-CN" altLang="en-US" sz="2400">
              <a:latin typeface="Calibri" panose="020F0502020204030204" pitchFamily="34" charset="0"/>
            </a:endParaRPr>
          </a:p>
        </p:txBody>
      </p:sp>
      <p:sp>
        <p:nvSpPr>
          <p:cNvPr id="41" name="矩形 12"/>
          <p:cNvSpPr>
            <a:spLocks noChangeArrowheads="1"/>
          </p:cNvSpPr>
          <p:nvPr/>
        </p:nvSpPr>
        <p:spPr bwMode="auto">
          <a:xfrm>
            <a:off x="1704126" y="2630488"/>
            <a:ext cx="54373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latinLnBrk="1"/>
            <a:r>
              <a:rPr lang="zh-CN" altLang="en-US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旋</a:t>
            </a:r>
            <a:endParaRPr lang="zh-CN" altLang="en-US" sz="28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弧形 19"/>
          <p:cNvSpPr/>
          <p:nvPr/>
        </p:nvSpPr>
        <p:spPr bwMode="auto">
          <a:xfrm flipH="1">
            <a:off x="2331188" y="1803400"/>
            <a:ext cx="349250" cy="2205038"/>
          </a:xfrm>
          <a:custGeom>
            <a:avLst/>
            <a:gdLst>
              <a:gd name="T0" fmla="*/ 174897 w 369569"/>
              <a:gd name="T1" fmla="*/ 0 h 1579580"/>
              <a:gd name="T2" fmla="*/ 349793 w 369569"/>
              <a:gd name="T3" fmla="*/ 1099091 h 1579580"/>
              <a:gd name="T4" fmla="*/ 179851 w 369569"/>
              <a:gd name="T5" fmla="*/ 2204577 h 157958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369569" h="1579580" stroke="0">
                <a:moveTo>
                  <a:pt x="0" y="0"/>
                </a:moveTo>
                <a:cubicBezTo>
                  <a:pt x="203660" y="0"/>
                  <a:pt x="368937" y="352181"/>
                  <a:pt x="369568" y="787499"/>
                </a:cubicBezTo>
                <a:cubicBezTo>
                  <a:pt x="370190" y="1216011"/>
                  <a:pt x="210864" y="1567442"/>
                  <a:pt x="10468" y="1579580"/>
                </a:cubicBezTo>
                <a:cubicBezTo>
                  <a:pt x="176839" y="1519568"/>
                  <a:pt x="338450" y="1273826"/>
                  <a:pt x="335753" y="794713"/>
                </a:cubicBezTo>
                <a:cubicBezTo>
                  <a:pt x="335754" y="355185"/>
                  <a:pt x="188118" y="44241"/>
                  <a:pt x="0" y="0"/>
                </a:cubicBezTo>
                <a:close/>
              </a:path>
              <a:path w="369569" h="1579580" fill="none">
                <a:moveTo>
                  <a:pt x="0" y="0"/>
                </a:moveTo>
                <a:cubicBezTo>
                  <a:pt x="203660" y="0"/>
                  <a:pt x="368937" y="352181"/>
                  <a:pt x="369568" y="787499"/>
                </a:cubicBezTo>
                <a:cubicBezTo>
                  <a:pt x="370190" y="1216011"/>
                  <a:pt x="210864" y="1567442"/>
                  <a:pt x="10468" y="1579580"/>
                </a:cubicBezTo>
              </a:path>
            </a:pathLst>
          </a:custGeom>
          <a:solidFill>
            <a:srgbClr val="FFABAD"/>
          </a:solidFill>
          <a:ln w="9525" cap="flat" cmpd="sng" algn="ctr">
            <a:solidFill>
              <a:srgbClr val="FFABAD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" name="CustomShape 13"/>
          <p:cNvSpPr/>
          <p:nvPr/>
        </p:nvSpPr>
        <p:spPr>
          <a:xfrm>
            <a:off x="2623288" y="1804988"/>
            <a:ext cx="1281113" cy="46037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spc="-1" err="1">
                <a:solidFill>
                  <a:srgbClr val="000000"/>
                </a:solidFill>
                <a:latin typeface="taozhi.cn_PY" panose="02000500000000000000" pitchFamily="2" charset="0"/>
                <a:ea typeface="宋体" panose="02010600030101010101" pitchFamily="2" charset="-122"/>
              </a:rPr>
              <a:t>xuàn</a:t>
            </a:r>
            <a:endParaRPr lang="en-US" sz="2400" spc="-1">
              <a:solidFill>
                <a:srgbClr val="000000"/>
              </a:solidFill>
              <a:latin typeface="taozhi.cn_PY" panose="02000500000000000000" pitchFamily="2" charset="0"/>
              <a:ea typeface="宋体" panose="02010600030101010101" pitchFamily="2" charset="-122"/>
            </a:endParaRPr>
          </a:p>
        </p:txBody>
      </p:sp>
      <p:sp>
        <p:nvSpPr>
          <p:cNvPr id="44" name="CustomShape 15"/>
          <p:cNvSpPr/>
          <p:nvPr/>
        </p:nvSpPr>
        <p:spPr>
          <a:xfrm>
            <a:off x="2623288" y="3508375"/>
            <a:ext cx="1166813" cy="46037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spc="-1" err="1">
                <a:solidFill>
                  <a:srgbClr val="000000"/>
                </a:solidFill>
                <a:latin typeface="taozhi.cn_PY" panose="02000500000000000000" pitchFamily="2" charset="0"/>
                <a:ea typeface="宋体" panose="02010600030101010101" pitchFamily="2" charset="-122"/>
              </a:rPr>
              <a:t>xuán</a:t>
            </a:r>
            <a:endParaRPr lang="en-US" sz="2400" spc="-1">
              <a:solidFill>
                <a:srgbClr val="000000"/>
              </a:solidFill>
              <a:latin typeface="taozhi.cn_PY" panose="02000500000000000000" pitchFamily="2" charset="0"/>
              <a:ea typeface="宋体" panose="02010600030101010101" pitchFamily="2" charset="-122"/>
            </a:endParaRPr>
          </a:p>
        </p:txBody>
      </p:sp>
      <p:sp>
        <p:nvSpPr>
          <p:cNvPr id="45" name="CustomShape 19"/>
          <p:cNvSpPr/>
          <p:nvPr/>
        </p:nvSpPr>
        <p:spPr>
          <a:xfrm>
            <a:off x="5213176" y="1851482"/>
            <a:ext cx="2414366" cy="2238433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anchor="ctr">
            <a:spAutoFit/>
          </a:bodyPr>
          <a:lstStyle/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spc="-1">
                <a:latin typeface="楷体" panose="02010609060101010101" pitchFamily="49" charset="-122"/>
                <a:ea typeface="楷体" panose="02010609060101010101" pitchFamily="49" charset="-122"/>
              </a:rPr>
              <a:t>旋</a:t>
            </a:r>
            <a:r>
              <a:rPr lang="en-US" altLang="zh-CN" sz="2400" spc="-1">
                <a:latin typeface="+mj-ea"/>
                <a:ea typeface="+mj-ea"/>
              </a:rPr>
              <a:t>(</a:t>
            </a:r>
            <a:r>
              <a:rPr lang="en-US" altLang="zh-CN" sz="2400" spc="-1" err="1">
                <a:latin typeface="taozhi.cn_PY" panose="02000500000000000000" pitchFamily="2" charset="0"/>
                <a:ea typeface="楷体" panose="02010609060101010101" pitchFamily="49" charset="-122"/>
              </a:rPr>
              <a:t>xuàn</a:t>
            </a:r>
            <a:r>
              <a:rPr lang="en-US" altLang="zh-CN" sz="2400" spc="-1">
                <a:latin typeface="+mj-ea"/>
                <a:ea typeface="+mj-ea"/>
              </a:rPr>
              <a:t>)</a:t>
            </a:r>
            <a:r>
              <a:rPr lang="zh-CN" altLang="en-US" sz="2400" spc="-1">
                <a:latin typeface="楷体" panose="02010609060101010101" pitchFamily="49" charset="-122"/>
                <a:ea typeface="楷体" panose="02010609060101010101" pitchFamily="49" charset="-122"/>
              </a:rPr>
              <a:t>风来袭，</a:t>
            </a:r>
            <a:endParaRPr lang="zh-CN" altLang="en-US" sz="2400" spc="-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spc="-1">
                <a:latin typeface="楷体" panose="02010609060101010101" pitchFamily="49" charset="-122"/>
                <a:ea typeface="楷体" panose="02010609060101010101" pitchFamily="49" charset="-122"/>
              </a:rPr>
              <a:t>天旋</a:t>
            </a:r>
            <a:r>
              <a:rPr lang="en-US" altLang="zh-CN" sz="2400" spc="-1">
                <a:latin typeface="+mj-ea"/>
              </a:rPr>
              <a:t>(</a:t>
            </a:r>
            <a:r>
              <a:rPr lang="en-US" altLang="zh-CN" sz="2400" spc="-1" err="1">
                <a:latin typeface="taozhi.cn_PY" panose="02000500000000000000" pitchFamily="2" charset="0"/>
                <a:ea typeface="楷体" panose="02010609060101010101" pitchFamily="49" charset="-122"/>
              </a:rPr>
              <a:t>xuán</a:t>
            </a:r>
            <a:r>
              <a:rPr lang="en-US" altLang="zh-CN" sz="2400" spc="-1">
                <a:latin typeface="+mj-ea"/>
              </a:rPr>
              <a:t>)</a:t>
            </a:r>
            <a:r>
              <a:rPr lang="zh-CN" altLang="en-US" sz="2400" spc="-1">
                <a:latin typeface="楷体" panose="02010609060101010101" pitchFamily="49" charset="-122"/>
                <a:ea typeface="楷体" panose="02010609060101010101" pitchFamily="49" charset="-122"/>
              </a:rPr>
              <a:t>地转。</a:t>
            </a:r>
            <a:endParaRPr lang="zh-CN" altLang="en-US" sz="2400" spc="-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spc="-1">
                <a:latin typeface="楷体" panose="02010609060101010101" pitchFamily="49" charset="-122"/>
                <a:ea typeface="楷体" panose="02010609060101010101" pitchFamily="49" charset="-122"/>
              </a:rPr>
              <a:t>旋</a:t>
            </a:r>
            <a:r>
              <a:rPr lang="en-US" altLang="zh-CN" sz="2400" spc="-1">
                <a:latin typeface="+mj-ea"/>
              </a:rPr>
              <a:t>(</a:t>
            </a:r>
            <a:r>
              <a:rPr lang="en-US" altLang="zh-CN" sz="2400" spc="-1" err="1">
                <a:latin typeface="taozhi.cn_PY" panose="02000500000000000000" pitchFamily="2" charset="0"/>
                <a:ea typeface="楷体" panose="02010609060101010101" pitchFamily="49" charset="-122"/>
              </a:rPr>
              <a:t>xuán</a:t>
            </a:r>
            <a:r>
              <a:rPr lang="en-US" altLang="zh-CN" sz="2400" spc="-1">
                <a:latin typeface="+mj-ea"/>
              </a:rPr>
              <a:t>)</a:t>
            </a:r>
            <a:r>
              <a:rPr lang="zh-CN" altLang="en-US" sz="2400" spc="-1">
                <a:latin typeface="楷体" panose="02010609060101010101" pitchFamily="49" charset="-122"/>
                <a:ea typeface="楷体" panose="02010609060101010101" pitchFamily="49" charset="-122"/>
              </a:rPr>
              <a:t>即之际，</a:t>
            </a:r>
            <a:endParaRPr lang="zh-CN" altLang="en-US" sz="2400" spc="-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spc="-1">
                <a:latin typeface="楷体" panose="02010609060101010101" pitchFamily="49" charset="-122"/>
                <a:ea typeface="楷体" panose="02010609060101010101" pitchFamily="49" charset="-122"/>
              </a:rPr>
              <a:t>旋</a:t>
            </a:r>
            <a:r>
              <a:rPr lang="en-US" altLang="zh-CN" sz="2400" spc="-1">
                <a:latin typeface="+mj-ea"/>
              </a:rPr>
              <a:t>(</a:t>
            </a:r>
            <a:r>
              <a:rPr lang="en-US" altLang="zh-CN" sz="2400" spc="-1" err="1">
                <a:latin typeface="taozhi.cn_PY" panose="02000500000000000000" pitchFamily="2" charset="0"/>
                <a:ea typeface="楷体" panose="02010609060101010101" pitchFamily="49" charset="-122"/>
              </a:rPr>
              <a:t>xuàn</a:t>
            </a:r>
            <a:r>
              <a:rPr lang="en-US" altLang="zh-CN" sz="2400" spc="-1">
                <a:latin typeface="+mj-ea"/>
              </a:rPr>
              <a:t>)</a:t>
            </a:r>
            <a:r>
              <a:rPr lang="zh-CN" altLang="en-US" sz="2400" spc="-1">
                <a:latin typeface="楷体" panose="02010609060101010101" pitchFamily="49" charset="-122"/>
                <a:ea typeface="楷体" panose="02010609060101010101" pitchFamily="49" charset="-122"/>
              </a:rPr>
              <a:t>掉梨皮。</a:t>
            </a:r>
            <a:endParaRPr lang="zh-CN" altLang="en-US" sz="2400" spc="-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CustomShape 19"/>
          <p:cNvSpPr/>
          <p:nvPr/>
        </p:nvSpPr>
        <p:spPr>
          <a:xfrm>
            <a:off x="3461960" y="1616870"/>
            <a:ext cx="1655762" cy="829543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旋风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旋子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CustomShape 19"/>
          <p:cNvSpPr/>
          <p:nvPr/>
        </p:nvSpPr>
        <p:spPr>
          <a:xfrm>
            <a:off x="3439180" y="3245307"/>
            <a:ext cx="1655762" cy="829543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盘旋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回旋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ISPRING_RESOURCE_PATHS_HASH_PRESENTER" val="6386bad1b193e8ddd96c78c97f95eeb279f1e047"/>
  <p:tag name="KSO_WPP_MARK_KEY" val="4615e796-9d36-4730-92b9-a5216292e9ba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1451</Words>
  <Application>WPS 演示</Application>
  <PresentationFormat>全屏显示(16:9)</PresentationFormat>
  <Paragraphs>259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黑体</vt:lpstr>
      <vt:lpstr>楷体</vt:lpstr>
      <vt:lpstr>taozhi.cn_PY</vt:lpstr>
      <vt:lpstr>Calibri</vt:lpstr>
      <vt:lpstr>Times New Roman</vt:lpstr>
      <vt:lpstr>Arial Unicode MS</vt:lpstr>
      <vt:lpstr>Calibri Light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5</cp:revision>
  <cp:lastPrinted>2022-06-07T16:26:00Z</cp:lastPrinted>
  <dcterms:created xsi:type="dcterms:W3CDTF">2022-06-07T16:26:00Z</dcterms:created>
  <dcterms:modified xsi:type="dcterms:W3CDTF">2023-01-16T03:11:43Z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4B0B01892FFE4CE5AA342CF9D702AB9D</vt:lpwstr>
  </property>
  <property fmtid="{D5CDD505-2E9C-101B-9397-08002B2CF9AE}" pid="3" name="KSOProductBuildVer">
    <vt:lpwstr>2052-11.1.0.13703</vt:lpwstr>
  </property>
</Properties>
</file>