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fonts/font1.fntdata" ContentType="application/x-fontdata"/>
  <Override PartName="/ppt/fonts/font10.fntdata" ContentType="application/x-fontdata"/>
  <Override PartName="/ppt/fonts/font1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5"/>
  </p:notesMasterIdLst>
  <p:handoutMasterIdLst>
    <p:handoutMasterId r:id="rId64"/>
  </p:handoutMasterIdLst>
  <p:sldIdLst>
    <p:sldId id="1160" r:id="rId3"/>
    <p:sldId id="1162" r:id="rId4"/>
    <p:sldId id="1670" r:id="rId6"/>
    <p:sldId id="1671" r:id="rId7"/>
    <p:sldId id="1672" r:id="rId8"/>
    <p:sldId id="1169" r:id="rId9"/>
    <p:sldId id="1667" r:id="rId10"/>
    <p:sldId id="1172" r:id="rId11"/>
    <p:sldId id="1238" r:id="rId12"/>
    <p:sldId id="1307" r:id="rId13"/>
    <p:sldId id="1192" r:id="rId14"/>
    <p:sldId id="1379" r:id="rId15"/>
    <p:sldId id="1603" r:id="rId16"/>
    <p:sldId id="1543" r:id="rId17"/>
    <p:sldId id="1188" r:id="rId18"/>
    <p:sldId id="1596" r:id="rId19"/>
    <p:sldId id="1597" r:id="rId20"/>
    <p:sldId id="1241" r:id="rId21"/>
    <p:sldId id="1598" r:id="rId22"/>
    <p:sldId id="1595" r:id="rId23"/>
    <p:sldId id="1193" r:id="rId24"/>
    <p:sldId id="1303" r:id="rId25"/>
    <p:sldId id="1599" r:id="rId26"/>
    <p:sldId id="1655" r:id="rId27"/>
    <p:sldId id="1656" r:id="rId28"/>
    <p:sldId id="1657" r:id="rId29"/>
    <p:sldId id="1199" r:id="rId30"/>
    <p:sldId id="1070" r:id="rId31"/>
    <p:sldId id="1673" r:id="rId32"/>
    <p:sldId id="1693" r:id="rId33"/>
    <p:sldId id="1206" r:id="rId34"/>
    <p:sldId id="1674" r:id="rId35"/>
    <p:sldId id="1675" r:id="rId36"/>
    <p:sldId id="1676" r:id="rId37"/>
    <p:sldId id="1677" r:id="rId38"/>
    <p:sldId id="1678" r:id="rId39"/>
    <p:sldId id="1694" r:id="rId40"/>
    <p:sldId id="1679" r:id="rId41"/>
    <p:sldId id="1680" r:id="rId42"/>
    <p:sldId id="1681" r:id="rId43"/>
    <p:sldId id="1682" r:id="rId44"/>
    <p:sldId id="1683" r:id="rId45"/>
    <p:sldId id="1684" r:id="rId46"/>
    <p:sldId id="1686" r:id="rId47"/>
    <p:sldId id="1687" r:id="rId48"/>
    <p:sldId id="1688" r:id="rId49"/>
    <p:sldId id="1689" r:id="rId50"/>
    <p:sldId id="1230" r:id="rId51"/>
    <p:sldId id="1691" r:id="rId52"/>
    <p:sldId id="1692" r:id="rId53"/>
    <p:sldId id="1695" r:id="rId54"/>
    <p:sldId id="1217" r:id="rId55"/>
    <p:sldId id="1369" r:id="rId56"/>
    <p:sldId id="1701" r:id="rId57"/>
    <p:sldId id="1698" r:id="rId58"/>
    <p:sldId id="1699" r:id="rId59"/>
    <p:sldId id="1700" r:id="rId60"/>
    <p:sldId id="1697" r:id="rId61"/>
    <p:sldId id="1171" r:id="rId62"/>
    <p:sldId id="1152" r:id="rId63"/>
  </p:sldIdLst>
  <p:sldSz cx="12185650" cy="6858000"/>
  <p:notesSz cx="6858000" cy="9144000"/>
  <p:embeddedFontLst>
    <p:embeddedFont>
      <p:font typeface="黑体" panose="02010609060101010101" pitchFamily="49" charset="-122"/>
      <p:regular r:id="rId69"/>
    </p:embeddedFont>
    <p:embeddedFont>
      <p:font typeface="楷体" panose="02010609060101010101" charset="-122"/>
      <p:regular r:id="rId70"/>
    </p:embeddedFont>
    <p:embeddedFont>
      <p:font typeface="hypy-sx" panose="02010600030101010101" pitchFamily="2" charset="-122"/>
      <p:regular r:id="rId71"/>
    </p:embeddedFont>
    <p:embeddedFont>
      <p:font typeface="汉语拼音" panose="02010600030101010101" pitchFamily="34" charset="-122"/>
      <p:regular r:id="rId72"/>
    </p:embeddedFont>
    <p:embeddedFont>
      <p:font typeface="Calibri" panose="020F0502020204030204" charset="0"/>
      <p:regular r:id="rId73"/>
      <p:bold r:id="rId74"/>
      <p:italic r:id="rId75"/>
      <p:boldItalic r:id="rId76"/>
    </p:embeddedFont>
    <p:embeddedFont>
      <p:font typeface="方正楷体_GBK" panose="03000509000000000000" pitchFamily="65" charset="-122"/>
      <p:regular r:id="rId77"/>
    </p:embeddedFont>
    <p:embeddedFont>
      <p:font typeface="Calibri Light" panose="020F0302020204030204" charset="0"/>
      <p:regular r:id="rId78"/>
      <p:italic r:id="rId79"/>
    </p:embeddedFont>
  </p:embeddedFontLst>
  <p:custDataLst>
    <p:tags r:id="rId80"/>
  </p:custDataLst>
  <p:defaultTextStyle>
    <a:defPPr>
      <a:defRPr lang="zh-CN"/>
    </a:defPPr>
    <a:lvl1pPr marL="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0965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753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473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1295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198495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506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26" userDrawn="1">
          <p15:clr>
            <a:srgbClr val="A4A3A4"/>
          </p15:clr>
        </p15:guide>
        <p15:guide id="2" orient="horz" pos="609" userDrawn="1">
          <p15:clr>
            <a:srgbClr val="A4A3A4"/>
          </p15:clr>
        </p15:guide>
        <p15:guide id="3" pos="6844" userDrawn="1">
          <p15:clr>
            <a:srgbClr val="A4A3A4"/>
          </p15:clr>
        </p15:guide>
        <p15:guide id="4" pos="432" userDrawn="1">
          <p15:clr>
            <a:srgbClr val="A4A3A4"/>
          </p15:clr>
        </p15:guide>
        <p15:guide id="5" pos="7485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Administrator" initials="A" lastIdx="0" clrIdx="0"/>
  <p:cmAuthor id="1" name="孙文纯" initials="孙文纯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972" autoAdjust="0"/>
    <p:restoredTop sz="96424" autoAdjust="0"/>
  </p:normalViewPr>
  <p:slideViewPr>
    <p:cSldViewPr showGuides="1">
      <p:cViewPr>
        <p:scale>
          <a:sx n="66" d="100"/>
          <a:sy n="66" d="100"/>
        </p:scale>
        <p:origin x="-2544" y="-1176"/>
      </p:cViewPr>
      <p:guideLst>
        <p:guide orient="horz" pos="3226"/>
        <p:guide orient="horz" pos="609"/>
        <p:guide pos="6844"/>
        <p:guide pos="432"/>
        <p:guide pos="7485"/>
      </p:guideLst>
    </p:cSldViewPr>
  </p:slideViewPr>
  <p:notesTextViewPr>
    <p:cViewPr>
      <p:scale>
        <a:sx n="66" d="100"/>
        <a:sy n="66" d="100"/>
      </p:scale>
      <p:origin x="0" y="0"/>
    </p:cViewPr>
  </p:notesTextViewPr>
  <p:sorterViewPr>
    <p:cViewPr>
      <p:scale>
        <a:sx n="100" d="100"/>
        <a:sy n="100" d="100"/>
      </p:scale>
      <p:origin x="0" y="65088"/>
    </p:cViewPr>
  </p:sorterViewPr>
  <p:notesViewPr>
    <p:cSldViewPr>
      <p:cViewPr varScale="1">
        <p:scale>
          <a:sx n="86" d="100"/>
          <a:sy n="86" d="100"/>
        </p:scale>
        <p:origin x="3540" y="72"/>
      </p:cViewPr>
      <p:guideLst/>
    </p:cSldViewPr>
  </p:notesViewPr>
  <p:gridSpacing cx="45000" cy="45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0" Type="http://schemas.openxmlformats.org/officeDocument/2006/relationships/tags" Target="tags/tag13.xml"/><Relationship Id="rId8" Type="http://schemas.openxmlformats.org/officeDocument/2006/relationships/slide" Target="slides/slide5.xml"/><Relationship Id="rId79" Type="http://schemas.openxmlformats.org/officeDocument/2006/relationships/font" Target="fonts/font11.fntdata"/><Relationship Id="rId78" Type="http://schemas.openxmlformats.org/officeDocument/2006/relationships/font" Target="fonts/font10.fntdata"/><Relationship Id="rId77" Type="http://schemas.openxmlformats.org/officeDocument/2006/relationships/font" Target="fonts/font9.fntdata"/><Relationship Id="rId76" Type="http://schemas.openxmlformats.org/officeDocument/2006/relationships/font" Target="fonts/font8.fntdata"/><Relationship Id="rId75" Type="http://schemas.openxmlformats.org/officeDocument/2006/relationships/font" Target="fonts/font7.fntdata"/><Relationship Id="rId74" Type="http://schemas.openxmlformats.org/officeDocument/2006/relationships/font" Target="fonts/font6.fntdata"/><Relationship Id="rId73" Type="http://schemas.openxmlformats.org/officeDocument/2006/relationships/font" Target="fonts/font5.fntdata"/><Relationship Id="rId72" Type="http://schemas.openxmlformats.org/officeDocument/2006/relationships/font" Target="fonts/font4.fntdata"/><Relationship Id="rId71" Type="http://schemas.openxmlformats.org/officeDocument/2006/relationships/font" Target="fonts/font3.fntdata"/><Relationship Id="rId70" Type="http://schemas.openxmlformats.org/officeDocument/2006/relationships/font" Target="fonts/font2.fntdata"/><Relationship Id="rId7" Type="http://schemas.openxmlformats.org/officeDocument/2006/relationships/slide" Target="slides/slide4.xml"/><Relationship Id="rId69" Type="http://schemas.openxmlformats.org/officeDocument/2006/relationships/font" Target="fonts/font1.fntdata"/><Relationship Id="rId68" Type="http://schemas.openxmlformats.org/officeDocument/2006/relationships/commentAuthors" Target="commentAuthors.xml"/><Relationship Id="rId67" Type="http://schemas.openxmlformats.org/officeDocument/2006/relationships/tableStyles" Target="tableStyles.xml"/><Relationship Id="rId66" Type="http://schemas.openxmlformats.org/officeDocument/2006/relationships/viewProps" Target="viewProps.xml"/><Relationship Id="rId65" Type="http://schemas.openxmlformats.org/officeDocument/2006/relationships/presProps" Target="presProps.xml"/><Relationship Id="rId64" Type="http://schemas.openxmlformats.org/officeDocument/2006/relationships/handoutMaster" Target="handoutMasters/handoutMaster1.xml"/><Relationship Id="rId63" Type="http://schemas.openxmlformats.org/officeDocument/2006/relationships/slide" Target="slides/slide60.xml"/><Relationship Id="rId62" Type="http://schemas.openxmlformats.org/officeDocument/2006/relationships/slide" Target="slides/slide59.xml"/><Relationship Id="rId61" Type="http://schemas.openxmlformats.org/officeDocument/2006/relationships/slide" Target="slides/slide58.xml"/><Relationship Id="rId60" Type="http://schemas.openxmlformats.org/officeDocument/2006/relationships/slide" Target="slides/slide57.xml"/><Relationship Id="rId6" Type="http://schemas.openxmlformats.org/officeDocument/2006/relationships/slide" Target="slides/slide3.xml"/><Relationship Id="rId59" Type="http://schemas.openxmlformats.org/officeDocument/2006/relationships/slide" Target="slides/slide56.xml"/><Relationship Id="rId58" Type="http://schemas.openxmlformats.org/officeDocument/2006/relationships/slide" Target="slides/slide55.xml"/><Relationship Id="rId57" Type="http://schemas.openxmlformats.org/officeDocument/2006/relationships/slide" Target="slides/slide54.xml"/><Relationship Id="rId56" Type="http://schemas.openxmlformats.org/officeDocument/2006/relationships/slide" Target="slides/slide53.xml"/><Relationship Id="rId55" Type="http://schemas.openxmlformats.org/officeDocument/2006/relationships/slide" Target="slides/slide52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notesMaster" Target="notesMasters/notesMaster1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DAB01B-A37D-4112-B540-AD3BA45CE81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AA3941A-B32B-43CA-944D-70B2EC89A408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05CE786-2566-4729-BA0C-6278D59A1AE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7388" y="1143000"/>
            <a:ext cx="54832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49D8A1A-3085-48B2-A401-84F34E154A3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0965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7530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4730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1295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8495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5060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9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0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2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3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4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5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6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7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8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9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0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2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3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4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5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6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7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8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182753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zh-CN" altLang="en-US" sz="2400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9D8A1A-3085-48B2-A401-84F34E154A3C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9D8A1A-3085-48B2-A401-84F34E154A3C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9D8A1A-3085-48B2-A401-84F34E154A3C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9D8A1A-3085-48B2-A401-84F34E154A3C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9D8A1A-3085-48B2-A401-84F34E154A3C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9D8A1A-3085-48B2-A401-84F34E154A3C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9D8A1A-3085-48B2-A401-84F34E154A3C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9D8A1A-3085-48B2-A401-84F34E154A3C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9D8A1A-3085-48B2-A401-84F34E154A3C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9D8A1A-3085-48B2-A401-84F34E154A3C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182753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zh-CN" altLang="en-US" sz="2400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9D8A1A-3085-48B2-A401-84F34E154A3C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182753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zh-CN" altLang="en-US" sz="240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9D8A1A-3085-48B2-A401-84F34E154A3C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182753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zh-CN" altLang="en-US" sz="240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9D8A1A-3085-48B2-A401-84F34E154A3C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182753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zh-CN" altLang="en-US" sz="240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9D8A1A-3085-48B2-A401-84F34E154A3C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182753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zh-CN" altLang="en-US" sz="2400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9D8A1A-3085-48B2-A401-84F34E154A3C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182753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zh-CN" altLang="en-US" sz="240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9D8A1A-3085-48B2-A401-84F34E154A3C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182753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zh-CN" altLang="en-US" sz="240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9D8A1A-3085-48B2-A401-84F34E154A3C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182753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zh-CN" altLang="en-US" sz="240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9D8A1A-3085-48B2-A401-84F34E154A3C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182753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zh-CN" altLang="en-US" sz="240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9D8A1A-3085-48B2-A401-84F34E154A3C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182753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zh-CN" altLang="en-US" sz="240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9D8A1A-3085-48B2-A401-84F34E154A3C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182753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zh-CN" altLang="en-US" sz="240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9D8A1A-3085-48B2-A401-84F34E154A3C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182753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zh-CN" altLang="en-US" sz="240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9D8A1A-3085-48B2-A401-84F34E154A3C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182753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zh-CN" altLang="en-US" sz="240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9D8A1A-3085-48B2-A401-84F34E154A3C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182753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zh-CN" altLang="en-US" sz="240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9D8A1A-3085-48B2-A401-84F34E154A3C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182753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zh-CN" altLang="en-US" sz="240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9D8A1A-3085-48B2-A401-84F34E154A3C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182753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zh-CN" altLang="en-US" sz="240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9D8A1A-3085-48B2-A401-84F34E154A3C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182753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zh-CN" altLang="en-US" sz="240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9D8A1A-3085-48B2-A401-84F34E154A3C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182753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zh-CN" altLang="en-US" sz="240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9D8A1A-3085-48B2-A401-84F34E154A3C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182753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zh-CN" altLang="en-US" sz="240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9D8A1A-3085-48B2-A401-84F34E154A3C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182753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zh-CN" altLang="en-US" sz="240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9D8A1A-3085-48B2-A401-84F34E154A3C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182753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zh-CN" altLang="en-US" sz="240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9D8A1A-3085-48B2-A401-84F34E154A3C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182753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zh-CN" altLang="en-US" sz="240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9D8A1A-3085-48B2-A401-84F34E154A3C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182753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zh-CN" altLang="en-US" sz="2400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9D8A1A-3085-48B2-A401-84F34E154A3C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182753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zh-CN" altLang="en-US" sz="240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9D8A1A-3085-48B2-A401-84F34E154A3C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182753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zh-CN" altLang="en-US" sz="240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9D8A1A-3085-48B2-A401-84F34E154A3C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182753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zh-CN" altLang="en-US" sz="240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9D8A1A-3085-48B2-A401-84F34E154A3C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182753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zh-CN" altLang="en-US" sz="2400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9D8A1A-3085-48B2-A401-84F34E154A3C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182753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zh-CN" altLang="en-US" sz="240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9D8A1A-3085-48B2-A401-84F34E154A3C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182753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zh-CN" altLang="en-US" sz="2400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9D8A1A-3085-48B2-A401-84F34E154A3C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182753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zh-CN" altLang="en-US" sz="2400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9D8A1A-3085-48B2-A401-84F34E154A3C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182753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zh-CN" altLang="en-US" sz="2400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9D8A1A-3085-48B2-A401-84F34E154A3C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182753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zh-CN" altLang="en-US" sz="2400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9D8A1A-3085-48B2-A401-84F34E154A3C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182753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zh-CN" altLang="en-US" sz="2400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9D8A1A-3085-48B2-A401-84F34E154A3C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182753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zh-CN" altLang="en-US" sz="240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9D8A1A-3085-48B2-A401-84F34E154A3C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182753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zh-CN" altLang="en-US" sz="240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9D8A1A-3085-48B2-A401-84F34E154A3C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9D8A1A-3085-48B2-A401-84F34E154A3C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182753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zh-CN" altLang="en-US" sz="240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9D8A1A-3085-48B2-A401-84F34E154A3C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9D8A1A-3085-48B2-A401-84F34E154A3C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9D8A1A-3085-48B2-A401-84F34E154A3C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空白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对比类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背景色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file:///D:\qq&#25991;&#20214;\712321467\Image\C2C\Image2\%7b75232B38-A165-1FB7-499C-2E1C792CACB5%7d.png" TargetMode="External"/><Relationship Id="rId13" Type="http://schemas.openxmlformats.org/officeDocument/2006/relationships/image" Target="../media/image1.pn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073743875" descr="学科网 zxxk.com"/>
          <p:cNvPicPr>
            <a:picLocks noChangeAspect="1"/>
          </p:cNvPicPr>
          <p:nvPr/>
        </p:nvPicPr>
        <p:blipFill>
          <a:blip r:embed="rId13" r:link="rId14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/>
  <p:txStyles>
    <p:titleStyle>
      <a:lvl1pPr algn="l" defTabSz="455930" rtl="0" eaLnBrk="1" latinLnBrk="0" hangingPunct="1">
        <a:lnSpc>
          <a:spcPct val="90000"/>
        </a:lnSpc>
        <a:spcBef>
          <a:spcPct val="0"/>
        </a:spcBef>
        <a:buNone/>
        <a:defRPr sz="2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14300" indent="-114300" algn="l" defTabSz="455930" rtl="0" eaLnBrk="1" latinLnBrk="0" hangingPunct="1">
        <a:lnSpc>
          <a:spcPct val="90000"/>
        </a:lnSpc>
        <a:spcBef>
          <a:spcPts val="49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265" indent="-114300" algn="l" defTabSz="455930" rtl="0" eaLnBrk="1" latinLnBrk="0" hangingPunct="1">
        <a:lnSpc>
          <a:spcPct val="90000"/>
        </a:lnSpc>
        <a:spcBef>
          <a:spcPts val="25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2pPr>
      <a:lvl3pPr marL="570230" indent="-114300" algn="l" defTabSz="455930" rtl="0" eaLnBrk="1" latinLnBrk="0" hangingPunct="1">
        <a:lnSpc>
          <a:spcPct val="90000"/>
        </a:lnSpc>
        <a:spcBef>
          <a:spcPts val="250"/>
        </a:spcBef>
        <a:buFont typeface="Arial" panose="020B0604020202020204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3pPr>
      <a:lvl4pPr marL="798195" indent="-114300" algn="l" defTabSz="455930" rtl="0" eaLnBrk="1" latinLnBrk="0" hangingPunct="1">
        <a:lnSpc>
          <a:spcPct val="90000"/>
        </a:lnSpc>
        <a:spcBef>
          <a:spcPts val="250"/>
        </a:spcBef>
        <a:buFont typeface="Arial" panose="020B0604020202020204" pitchFamily="34" charset="0"/>
        <a:buChar char="•"/>
        <a:defRPr sz="900" kern="1200">
          <a:solidFill>
            <a:schemeClr val="tx1"/>
          </a:solidFill>
          <a:latin typeface="+mn-lt"/>
          <a:ea typeface="+mn-ea"/>
          <a:cs typeface="+mn-cs"/>
        </a:defRPr>
      </a:lvl4pPr>
      <a:lvl5pPr marL="1026160" indent="-114300" algn="l" defTabSz="455930" rtl="0" eaLnBrk="1" latinLnBrk="0" hangingPunct="1">
        <a:lnSpc>
          <a:spcPct val="90000"/>
        </a:lnSpc>
        <a:spcBef>
          <a:spcPts val="250"/>
        </a:spcBef>
        <a:buFont typeface="Arial" panose="020B0604020202020204" pitchFamily="34" charset="0"/>
        <a:buChar char="•"/>
        <a:defRPr sz="900" kern="1200">
          <a:solidFill>
            <a:schemeClr val="tx1"/>
          </a:solidFill>
          <a:latin typeface="+mn-lt"/>
          <a:ea typeface="+mn-ea"/>
          <a:cs typeface="+mn-cs"/>
        </a:defRPr>
      </a:lvl5pPr>
      <a:lvl6pPr marL="1254125" indent="-114300" algn="l" defTabSz="455930" rtl="0" eaLnBrk="1" latinLnBrk="0" hangingPunct="1">
        <a:lnSpc>
          <a:spcPct val="90000"/>
        </a:lnSpc>
        <a:spcBef>
          <a:spcPts val="250"/>
        </a:spcBef>
        <a:buFont typeface="Arial" panose="020B0604020202020204" pitchFamily="34" charset="0"/>
        <a:buChar char="•"/>
        <a:defRPr sz="900" kern="1200">
          <a:solidFill>
            <a:schemeClr val="tx1"/>
          </a:solidFill>
          <a:latin typeface="+mn-lt"/>
          <a:ea typeface="+mn-ea"/>
          <a:cs typeface="+mn-cs"/>
        </a:defRPr>
      </a:lvl6pPr>
      <a:lvl7pPr marL="1482090" indent="-114300" algn="l" defTabSz="455930" rtl="0" eaLnBrk="1" latinLnBrk="0" hangingPunct="1">
        <a:lnSpc>
          <a:spcPct val="90000"/>
        </a:lnSpc>
        <a:spcBef>
          <a:spcPts val="250"/>
        </a:spcBef>
        <a:buFont typeface="Arial" panose="020B0604020202020204" pitchFamily="34" charset="0"/>
        <a:buChar char="•"/>
        <a:defRPr sz="900" kern="1200">
          <a:solidFill>
            <a:schemeClr val="tx1"/>
          </a:solidFill>
          <a:latin typeface="+mn-lt"/>
          <a:ea typeface="+mn-ea"/>
          <a:cs typeface="+mn-cs"/>
        </a:defRPr>
      </a:lvl7pPr>
      <a:lvl8pPr marL="1709420" indent="-114300" algn="l" defTabSz="455930" rtl="0" eaLnBrk="1" latinLnBrk="0" hangingPunct="1">
        <a:lnSpc>
          <a:spcPct val="90000"/>
        </a:lnSpc>
        <a:spcBef>
          <a:spcPts val="250"/>
        </a:spcBef>
        <a:buFont typeface="Arial" panose="020B0604020202020204" pitchFamily="34" charset="0"/>
        <a:buChar char="•"/>
        <a:defRPr sz="900" kern="1200">
          <a:solidFill>
            <a:schemeClr val="tx1"/>
          </a:solidFill>
          <a:latin typeface="+mn-lt"/>
          <a:ea typeface="+mn-ea"/>
          <a:cs typeface="+mn-cs"/>
        </a:defRPr>
      </a:lvl8pPr>
      <a:lvl9pPr marL="1937385" indent="-114300" algn="l" defTabSz="455930" rtl="0" eaLnBrk="1" latinLnBrk="0" hangingPunct="1">
        <a:lnSpc>
          <a:spcPct val="90000"/>
        </a:lnSpc>
        <a:spcBef>
          <a:spcPts val="250"/>
        </a:spcBef>
        <a:buFont typeface="Arial" panose="020B0604020202020204" pitchFamily="34" charset="0"/>
        <a:buChar char="•"/>
        <a:defRPr sz="9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593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1pPr>
      <a:lvl2pPr marL="227965" algn="l" defTabSz="45593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2pPr>
      <a:lvl3pPr marL="455930" algn="l" defTabSz="45593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3pPr>
      <a:lvl4pPr marL="683895" algn="l" defTabSz="45593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4pPr>
      <a:lvl5pPr marL="911860" algn="l" defTabSz="45593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5pPr>
      <a:lvl6pPr marL="1139825" algn="l" defTabSz="45593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6pPr>
      <a:lvl7pPr marL="1367790" algn="l" defTabSz="45593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7pPr>
      <a:lvl8pPr marL="1595120" algn="l" defTabSz="45593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8pPr>
      <a:lvl9pPr marL="1823085" algn="l" defTabSz="45593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3.GIF"/><Relationship Id="rId3" Type="http://schemas.openxmlformats.org/officeDocument/2006/relationships/tags" Target="../tags/tag3.xml"/><Relationship Id="rId2" Type="http://schemas.openxmlformats.org/officeDocument/2006/relationships/image" Target="../media/image12.png"/><Relationship Id="rId1" Type="http://schemas.openxmlformats.org/officeDocument/2006/relationships/tags" Target="../tags/tag2.xm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5.png"/><Relationship Id="rId2" Type="http://schemas.openxmlformats.org/officeDocument/2006/relationships/image" Target="../media/image14.GIF"/><Relationship Id="rId1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6.GIF"/><Relationship Id="rId1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2.png"/><Relationship Id="rId1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7.GIF"/><Relationship Id="rId1" Type="http://schemas.openxmlformats.org/officeDocument/2006/relationships/image" Target="../media/image12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8.GIF"/><Relationship Id="rId1" Type="http://schemas.openxmlformats.org/officeDocument/2006/relationships/image" Target="../media/image12.png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0.xml"/><Relationship Id="rId5" Type="http://schemas.openxmlformats.org/officeDocument/2006/relationships/slideLayout" Target="../slideLayouts/slideLayout2.xml"/><Relationship Id="rId4" Type="http://schemas.microsoft.com/office/2007/relationships/hdphoto" Target="../media/image21.wdp"/><Relationship Id="rId3" Type="http://schemas.openxmlformats.org/officeDocument/2006/relationships/image" Target="../media/image20.png"/><Relationship Id="rId2" Type="http://schemas.openxmlformats.org/officeDocument/2006/relationships/image" Target="../media/image19.GIF"/><Relationship Id="rId1" Type="http://schemas.openxmlformats.org/officeDocument/2006/relationships/image" Target="../media/image12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2.GIF"/><Relationship Id="rId1" Type="http://schemas.openxmlformats.org/officeDocument/2006/relationships/image" Target="../media/image12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3.GIF"/><Relationship Id="rId1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3.xml"/><Relationship Id="rId3" Type="http://schemas.openxmlformats.org/officeDocument/2006/relationships/tags" Target="../tags/tag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4.GIF"/><Relationship Id="rId1" Type="http://schemas.openxmlformats.org/officeDocument/2006/relationships/image" Target="../media/image12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5.GIF"/><Relationship Id="rId1" Type="http://schemas.openxmlformats.org/officeDocument/2006/relationships/image" Target="../media/image12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6.GIF"/><Relationship Id="rId1" Type="http://schemas.openxmlformats.org/officeDocument/2006/relationships/image" Target="../media/image12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5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7.GIF"/><Relationship Id="rId1" Type="http://schemas.openxmlformats.org/officeDocument/2006/relationships/image" Target="../media/image12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6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8.GIF"/><Relationship Id="rId1" Type="http://schemas.openxmlformats.org/officeDocument/2006/relationships/image" Target="../media/image12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7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9.GIF"/><Relationship Id="rId1" Type="http://schemas.openxmlformats.org/officeDocument/2006/relationships/image" Target="../media/image12.pn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8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0.GIF"/><Relationship Id="rId1" Type="http://schemas.openxmlformats.org/officeDocument/2006/relationships/image" Target="../media/image12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9.xml"/><Relationship Id="rId4" Type="http://schemas.openxmlformats.org/officeDocument/2006/relationships/slideLayout" Target="../slideLayouts/slideLayout3.xml"/><Relationship Id="rId3" Type="http://schemas.openxmlformats.org/officeDocument/2006/relationships/tags" Target="../tags/tag4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0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1.png"/><Relationship Id="rId1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6.jpeg"/></Relationships>
</file>

<file path=ppt/slides/_rels/slide3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1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1.png"/><Relationship Id="rId1" Type="http://schemas.openxmlformats.org/officeDocument/2006/relationships/image" Target="../media/image10.png"/></Relationships>
</file>

<file path=ppt/slides/_rels/slide3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2.xml"/><Relationship Id="rId4" Type="http://schemas.openxmlformats.org/officeDocument/2006/relationships/slideLayout" Target="../slideLayouts/slideLayout3.xml"/><Relationship Id="rId3" Type="http://schemas.openxmlformats.org/officeDocument/2006/relationships/tags" Target="../tags/tag5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3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0.png"/><Relationship Id="rId1" Type="http://schemas.openxmlformats.org/officeDocument/2006/relationships/image" Target="../media/image32.png"/></Relationships>
</file>

<file path=ppt/slides/_rels/slide3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4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0.png"/><Relationship Id="rId1" Type="http://schemas.openxmlformats.org/officeDocument/2006/relationships/image" Target="../media/image32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0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0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0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0.png"/></Relationships>
</file>

<file path=ppt/slides/_rels/slide3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9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0.png"/><Relationship Id="rId1" Type="http://schemas.openxmlformats.org/officeDocument/2006/relationships/image" Target="../media/image33.png"/></Relationships>
</file>

<file path=ppt/slides/_rels/slide3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0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0.png"/><Relationship Id="rId1" Type="http://schemas.openxmlformats.org/officeDocument/2006/relationships/image" Target="../media/image3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7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1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0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2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0.png"/></Relationships>
</file>

<file path=ppt/slides/_rels/slide4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3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0.png"/><Relationship Id="rId1" Type="http://schemas.openxmlformats.org/officeDocument/2006/relationships/image" Target="../media/image34.png"/></Relationships>
</file>

<file path=ppt/slides/_rels/slide4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4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0.png"/><Relationship Id="rId1" Type="http://schemas.openxmlformats.org/officeDocument/2006/relationships/image" Target="../media/image34.png"/></Relationships>
</file>

<file path=ppt/slides/_rels/slide4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5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0.png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4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6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0.png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7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0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8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0.png"/></Relationships>
</file>

<file path=ppt/slides/_rels/slide4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9.xml"/><Relationship Id="rId4" Type="http://schemas.openxmlformats.org/officeDocument/2006/relationships/slideLayout" Target="../slideLayouts/slideLayout3.xml"/><Relationship Id="rId3" Type="http://schemas.openxmlformats.org/officeDocument/2006/relationships/tags" Target="../tags/tag6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0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8.jpe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1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0.png"/></Relationships>
</file>

<file path=ppt/slides/_rels/slide5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2.xml"/><Relationship Id="rId4" Type="http://schemas.openxmlformats.org/officeDocument/2006/relationships/slideLayout" Target="../slideLayouts/slideLayout3.xml"/><Relationship Id="rId3" Type="http://schemas.openxmlformats.org/officeDocument/2006/relationships/tags" Target="../tags/tag7.xml"/><Relationship Id="rId2" Type="http://schemas.openxmlformats.org/officeDocument/2006/relationships/image" Target="../media/image36.png"/><Relationship Id="rId1" Type="http://schemas.openxmlformats.org/officeDocument/2006/relationships/image" Target="../media/image4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4.xml"/><Relationship Id="rId3" Type="http://schemas.openxmlformats.org/officeDocument/2006/relationships/slideLayout" Target="../slideLayouts/slideLayout3.xml"/><Relationship Id="rId2" Type="http://schemas.openxmlformats.org/officeDocument/2006/relationships/tags" Target="../tags/tag8.xml"/><Relationship Id="rId1" Type="http://schemas.openxmlformats.org/officeDocument/2006/relationships/image" Target="../media/image10.png"/></Relationships>
</file>

<file path=ppt/slides/_rels/slide5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5.xml"/><Relationship Id="rId3" Type="http://schemas.openxmlformats.org/officeDocument/2006/relationships/slideLayout" Target="../slideLayouts/slideLayout3.xml"/><Relationship Id="rId2" Type="http://schemas.openxmlformats.org/officeDocument/2006/relationships/tags" Target="../tags/tag9.xml"/><Relationship Id="rId1" Type="http://schemas.openxmlformats.org/officeDocument/2006/relationships/image" Target="../media/image10.png"/></Relationships>
</file>

<file path=ppt/slides/_rels/slide5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6.xml"/><Relationship Id="rId3" Type="http://schemas.openxmlformats.org/officeDocument/2006/relationships/slideLayout" Target="../slideLayouts/slideLayout3.xml"/><Relationship Id="rId2" Type="http://schemas.openxmlformats.org/officeDocument/2006/relationships/tags" Target="../tags/tag10.xml"/><Relationship Id="rId1" Type="http://schemas.openxmlformats.org/officeDocument/2006/relationships/image" Target="../media/image10.png"/></Relationships>
</file>

<file path=ppt/slides/_rels/slide5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7.xml"/><Relationship Id="rId3" Type="http://schemas.openxmlformats.org/officeDocument/2006/relationships/slideLayout" Target="../slideLayouts/slideLayout3.xml"/><Relationship Id="rId2" Type="http://schemas.openxmlformats.org/officeDocument/2006/relationships/tags" Target="../tags/tag11.xml"/><Relationship Id="rId1" Type="http://schemas.openxmlformats.org/officeDocument/2006/relationships/image" Target="../media/image10.png"/></Relationships>
</file>

<file path=ppt/slides/_rels/slide5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8.xml"/><Relationship Id="rId3" Type="http://schemas.openxmlformats.org/officeDocument/2006/relationships/slideLayout" Target="../slideLayouts/slideLayout3.xml"/><Relationship Id="rId2" Type="http://schemas.openxmlformats.org/officeDocument/2006/relationships/tags" Target="../tags/tag12.xml"/><Relationship Id="rId1" Type="http://schemas.openxmlformats.org/officeDocument/2006/relationships/image" Target="../media/image10.png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0.png"/><Relationship Id="rId1" Type="http://schemas.openxmlformats.org/officeDocument/2006/relationships/image" Target="../media/image37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42.jpeg"/><Relationship Id="rId6" Type="http://schemas.microsoft.com/office/2007/relationships/hdphoto" Target="../media/image41.wdp"/><Relationship Id="rId5" Type="http://schemas.openxmlformats.org/officeDocument/2006/relationships/image" Target="../media/image40.png"/><Relationship Id="rId4" Type="http://schemas.microsoft.com/office/2007/relationships/hdphoto" Target="../media/image39.wdp"/><Relationship Id="rId3" Type="http://schemas.openxmlformats.org/officeDocument/2006/relationships/image" Target="../media/image38.png"/><Relationship Id="rId2" Type="http://schemas.openxmlformats.org/officeDocument/2006/relationships/image" Target="../media/image10.png"/><Relationship Id="rId1" Type="http://schemas.openxmlformats.org/officeDocument/2006/relationships/image" Target="../media/image37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5881" y="2394000"/>
            <a:ext cx="10457825" cy="3553854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3707825" y="594000"/>
            <a:ext cx="4729945" cy="1569660"/>
            <a:chOff x="3744021" y="594000"/>
            <a:chExt cx="4729945" cy="1569660"/>
          </a:xfrm>
        </p:grpSpPr>
        <p:sp>
          <p:nvSpPr>
            <p:cNvPr id="4" name="矩形 3"/>
            <p:cNvSpPr/>
            <p:nvPr/>
          </p:nvSpPr>
          <p:spPr>
            <a:xfrm>
              <a:off x="5197107" y="594000"/>
              <a:ext cx="3276859" cy="156966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9600" b="1" smtClean="0">
                  <a:latin typeface="+mj-ea"/>
                  <a:ea typeface="+mj-ea"/>
                </a:rPr>
                <a:t>蜜 蜂</a:t>
              </a:r>
              <a:endParaRPr lang="zh-CN" altLang="en-US" sz="9600" b="1">
                <a:latin typeface="+mj-ea"/>
                <a:ea typeface="+mj-ea"/>
              </a:endParaRPr>
            </a:p>
          </p:txBody>
        </p: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744021" y="819000"/>
              <a:ext cx="1260000" cy="1260000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0840342" y="2169251"/>
            <a:ext cx="1350001" cy="2298296"/>
            <a:chOff x="21680649" y="4338502"/>
            <a:chExt cx="2700001" cy="4596592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1680649" y="4338502"/>
              <a:ext cx="2700001" cy="4596592"/>
            </a:xfrm>
            <a:prstGeom prst="rect">
              <a:avLst/>
            </a:prstGeom>
          </p:spPr>
        </p:pic>
        <p:sp>
          <p:nvSpPr>
            <p:cNvPr id="5" name="矩形 4"/>
            <p:cNvSpPr/>
            <p:nvPr/>
          </p:nvSpPr>
          <p:spPr>
            <a:xfrm>
              <a:off x="22940307" y="5205636"/>
              <a:ext cx="1141980" cy="295465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3000" b="1">
                  <a:latin typeface="+mj-ea"/>
                  <a:ea typeface="+mj-ea"/>
                </a:rPr>
                <a:t>会</a:t>
              </a:r>
              <a:endParaRPr lang="en-US" altLang="zh-CN" sz="3000" b="1">
                <a:latin typeface="+mj-ea"/>
                <a:ea typeface="+mj-ea"/>
              </a:endParaRPr>
            </a:p>
            <a:p>
              <a:pPr algn="ctr"/>
              <a:r>
                <a:rPr lang="zh-CN" altLang="en-US" sz="3000" b="1">
                  <a:latin typeface="+mj-ea"/>
                  <a:ea typeface="+mj-ea"/>
                </a:rPr>
                <a:t>认</a:t>
              </a:r>
              <a:endParaRPr lang="en-US" altLang="zh-CN" sz="3000" b="1">
                <a:latin typeface="+mj-ea"/>
                <a:ea typeface="+mj-ea"/>
              </a:endParaRPr>
            </a:p>
            <a:p>
              <a:pPr algn="ctr"/>
              <a:r>
                <a:rPr lang="zh-CN" altLang="en-US" sz="3000" b="1">
                  <a:latin typeface="+mj-ea"/>
                  <a:ea typeface="+mj-ea"/>
                </a:rPr>
                <a:t>字</a:t>
              </a:r>
              <a:endParaRPr lang="en-US" altLang="zh-CN" sz="3000" b="1">
                <a:latin typeface="+mj-ea"/>
                <a:ea typeface="+mj-ea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2950205" y="919742"/>
            <a:ext cx="1299632" cy="1876717"/>
            <a:chOff x="912232" y="1300805"/>
            <a:chExt cx="1299632" cy="1876717"/>
          </a:xfrm>
        </p:grpSpPr>
        <p:sp>
          <p:nvSpPr>
            <p:cNvPr id="7" name="文本框 12"/>
            <p:cNvSpPr txBox="1"/>
            <p:nvPr/>
          </p:nvSpPr>
          <p:spPr>
            <a:xfrm>
              <a:off x="1287136" y="1405556"/>
              <a:ext cx="184731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zh-CN" altLang="en-US" sz="3000">
                <a:latin typeface="GB Pinyinok-B" panose="02010601030101010101" pitchFamily="2" charset="-122"/>
                <a:ea typeface="GB Pinyinok-B" panose="02010601030101010101" pitchFamily="2" charset="-122"/>
              </a:endParaRPr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912232" y="1300805"/>
              <a:ext cx="1299632" cy="1876717"/>
              <a:chOff x="912232" y="1300805"/>
              <a:chExt cx="1299632" cy="1876717"/>
            </a:xfrm>
          </p:grpSpPr>
          <p:sp>
            <p:nvSpPr>
              <p:cNvPr id="9" name="矩形 8"/>
              <p:cNvSpPr/>
              <p:nvPr/>
            </p:nvSpPr>
            <p:spPr>
              <a:xfrm>
                <a:off x="939836" y="1903731"/>
                <a:ext cx="1260000" cy="1260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900"/>
              </a:p>
            </p:txBody>
          </p:sp>
          <p:pic>
            <p:nvPicPr>
              <p:cNvPr id="10" name="图片 9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927136" y="1892793"/>
                <a:ext cx="1284728" cy="1284729"/>
              </a:xfrm>
              <a:prstGeom prst="rect">
                <a:avLst/>
              </a:prstGeom>
            </p:spPr>
          </p:pic>
          <p:sp>
            <p:nvSpPr>
              <p:cNvPr id="11" name="文本占位符 6"/>
              <p:cNvSpPr txBox="1"/>
              <p:nvPr/>
            </p:nvSpPr>
            <p:spPr>
              <a:xfrm>
                <a:off x="912232" y="1964513"/>
                <a:ext cx="1286134" cy="1182175"/>
              </a:xfrm>
              <a:prstGeom prst="rect">
                <a:avLst/>
              </a:prstGeom>
            </p:spPr>
            <p:txBody>
              <a:bodyPr/>
              <a:lstStyle>
                <a:lvl1pPr marL="227965" indent="-227965" algn="l" defTabSz="911225" rtl="0" eaLnBrk="1" latinLnBrk="0" hangingPunct="1">
                  <a:lnSpc>
                    <a:spcPct val="90000"/>
                  </a:lnSpc>
                  <a:spcBef>
                    <a:spcPts val="995"/>
                  </a:spcBef>
                  <a:buFont typeface="Arial" panose="020B0604020202020204" pitchFamily="34" charset="0"/>
                  <a:buChar char="•"/>
                  <a:defRPr lang="zh-CN" altLang="en-US" sz="4400" kern="1200" smtClean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lvl1pPr>
                <a:lvl2pPr marL="683895" indent="-227965" algn="l" defTabSz="911225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39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39825" indent="-227965" algn="l" defTabSz="911225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99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595755" indent="-227965" algn="l" defTabSz="911225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79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1685" indent="-227965" algn="l" defTabSz="911225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79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07615" indent="-227965" algn="l" defTabSz="911225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79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63545" indent="-227965" algn="l" defTabSz="911225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79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19475" indent="-227965" algn="l" defTabSz="911225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79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75405" indent="-227965" algn="l" defTabSz="911225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79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None/>
                </a:pPr>
                <a:r>
                  <a:rPr lang="zh-CN" altLang="en-US" sz="8300">
                    <a:solidFill>
                      <a:srgbClr val="3B3838"/>
                    </a:solidFill>
                    <a:latin typeface="楷体" panose="02010609060101010101" charset="-122"/>
                    <a:ea typeface="楷体" panose="02010609060101010101" charset="-122"/>
                  </a:rPr>
                  <a:t>概</a:t>
                </a:r>
                <a:endParaRPr lang="zh-CN" altLang="en-US" sz="8300">
                  <a:solidFill>
                    <a:srgbClr val="3B3838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2" name="矩形 11"/>
              <p:cNvSpPr/>
              <p:nvPr/>
            </p:nvSpPr>
            <p:spPr>
              <a:xfrm>
                <a:off x="1275809" y="1300805"/>
                <a:ext cx="556563" cy="5704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 algn="ctr">
                  <a:lnSpc>
                    <a:spcPct val="110000"/>
                  </a:lnSpc>
                </a:pPr>
                <a:r>
                  <a:rPr lang="en-US" altLang="zh-CN" sz="3000" b="1" spc="-75" err="1">
                    <a:latin typeface="hypy-sx" panose="02010600030101010101" pitchFamily="2" charset="-122"/>
                    <a:ea typeface="hypy-sx" panose="02010600030101010101" pitchFamily="2" charset="-122"/>
                    <a:cs typeface="汉语拼音" panose="02010600030101010101" pitchFamily="34" charset="-122"/>
                  </a:rPr>
                  <a:t>gài</a:t>
                </a:r>
                <a:endParaRPr lang="en-US" altLang="zh-CN" sz="3000" b="1" spc="-75" err="1">
                  <a:latin typeface="hypy-sx" panose="02010600030101010101" pitchFamily="2" charset="-122"/>
                  <a:ea typeface="hypy-sx" panose="02010600030101010101" pitchFamily="2" charset="-122"/>
                  <a:cs typeface="汉语拼音" panose="02010600030101010101" pitchFamily="34" charset="-122"/>
                </a:endParaRPr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7663755" y="3408540"/>
            <a:ext cx="1299632" cy="1882874"/>
            <a:chOff x="4464732" y="3655651"/>
            <a:chExt cx="1299632" cy="1882874"/>
          </a:xfrm>
        </p:grpSpPr>
        <p:grpSp>
          <p:nvGrpSpPr>
            <p:cNvPr id="13" name="组合 12"/>
            <p:cNvGrpSpPr/>
            <p:nvPr/>
          </p:nvGrpSpPr>
          <p:grpSpPr>
            <a:xfrm>
              <a:off x="4464732" y="3766559"/>
              <a:ext cx="1299632" cy="1771966"/>
              <a:chOff x="925537" y="3987251"/>
              <a:chExt cx="1299632" cy="1771966"/>
            </a:xfrm>
          </p:grpSpPr>
          <p:sp>
            <p:nvSpPr>
              <p:cNvPr id="14" name="矩形 13"/>
              <p:cNvSpPr/>
              <p:nvPr/>
            </p:nvSpPr>
            <p:spPr>
              <a:xfrm>
                <a:off x="953141" y="4485426"/>
                <a:ext cx="1260000" cy="1260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900"/>
              </a:p>
            </p:txBody>
          </p:sp>
          <p:sp>
            <p:nvSpPr>
              <p:cNvPr id="15" name="文本框 12"/>
              <p:cNvSpPr txBox="1"/>
              <p:nvPr/>
            </p:nvSpPr>
            <p:spPr>
              <a:xfrm>
                <a:off x="1300441" y="3987251"/>
                <a:ext cx="184731" cy="55399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endParaRPr lang="zh-CN" altLang="en-US" sz="3000">
                  <a:latin typeface="GB Pinyinok-B" panose="02010601030101010101" pitchFamily="2" charset="-122"/>
                  <a:ea typeface="GB Pinyinok-B" panose="02010601030101010101" pitchFamily="2" charset="-122"/>
                </a:endParaRPr>
              </a:p>
            </p:txBody>
          </p:sp>
          <p:pic>
            <p:nvPicPr>
              <p:cNvPr id="16" name="图片 15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940441" y="4474488"/>
                <a:ext cx="1284728" cy="1284729"/>
              </a:xfrm>
              <a:prstGeom prst="rect">
                <a:avLst/>
              </a:prstGeom>
            </p:spPr>
          </p:pic>
          <p:sp>
            <p:nvSpPr>
              <p:cNvPr id="17" name="文本占位符 6"/>
              <p:cNvSpPr txBox="1"/>
              <p:nvPr/>
            </p:nvSpPr>
            <p:spPr>
              <a:xfrm>
                <a:off x="925537" y="4526803"/>
                <a:ext cx="1286134" cy="1182175"/>
              </a:xfrm>
              <a:prstGeom prst="rect">
                <a:avLst/>
              </a:prstGeom>
            </p:spPr>
            <p:txBody>
              <a:bodyPr/>
              <a:lstStyle>
                <a:lvl1pPr marL="227965" indent="-227965" algn="l" defTabSz="911225" rtl="0" eaLnBrk="1" latinLnBrk="0" hangingPunct="1">
                  <a:lnSpc>
                    <a:spcPct val="90000"/>
                  </a:lnSpc>
                  <a:spcBef>
                    <a:spcPts val="995"/>
                  </a:spcBef>
                  <a:buFont typeface="Arial" panose="020B0604020202020204" pitchFamily="34" charset="0"/>
                  <a:buChar char="•"/>
                  <a:defRPr lang="zh-CN" altLang="en-US" sz="4400" kern="1200" smtClean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lvl1pPr>
                <a:lvl2pPr marL="683895" indent="-227965" algn="l" defTabSz="911225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39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39825" indent="-227965" algn="l" defTabSz="911225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99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595755" indent="-227965" algn="l" defTabSz="911225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79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1685" indent="-227965" algn="l" defTabSz="911225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79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07615" indent="-227965" algn="l" defTabSz="911225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79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63545" indent="-227965" algn="l" defTabSz="911225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79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19475" indent="-227965" algn="l" defTabSz="911225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79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75405" indent="-227965" algn="l" defTabSz="911225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79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None/>
                </a:pPr>
                <a:r>
                  <a:rPr lang="zh-CN" altLang="en-US" sz="8300">
                    <a:solidFill>
                      <a:srgbClr val="3B3838"/>
                    </a:solidFill>
                    <a:latin typeface="楷体" panose="02010609060101010101" charset="-122"/>
                    <a:ea typeface="楷体" panose="02010609060101010101" charset="-122"/>
                  </a:rPr>
                  <a:t>超</a:t>
                </a:r>
                <a:endParaRPr lang="zh-CN" altLang="en-US" sz="8300">
                  <a:solidFill>
                    <a:srgbClr val="3B3838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  <p:sp>
          <p:nvSpPr>
            <p:cNvPr id="19" name="矩形 18"/>
            <p:cNvSpPr/>
            <p:nvPr/>
          </p:nvSpPr>
          <p:spPr>
            <a:xfrm>
              <a:off x="4712739" y="3655651"/>
              <a:ext cx="814610" cy="570459"/>
            </a:xfrm>
            <a:prstGeom prst="rect">
              <a:avLst/>
            </a:prstGeom>
          </p:spPr>
          <p:txBody>
            <a:bodyPr wrap="none" lIns="91422" tIns="45711" rIns="91422" bIns="45711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altLang="zh-CN" sz="3000" b="1" spc="-75" err="1">
                  <a:latin typeface="hypy-sx" panose="02010600030101010101" pitchFamily="2" charset="-122"/>
                  <a:ea typeface="hypy-sx" panose="02010600030101010101" pitchFamily="2" charset="-122"/>
                  <a:cs typeface="汉语拼音" panose="02010600030101010101" pitchFamily="34" charset="-122"/>
                </a:rPr>
                <a:t>chāo</a:t>
              </a:r>
              <a:endParaRPr lang="en-US" altLang="zh-CN" sz="3000" b="1" spc="-75" err="1">
                <a:latin typeface="hypy-sx" panose="02010600030101010101" pitchFamily="2" charset="-122"/>
                <a:ea typeface="hypy-sx" panose="02010600030101010101" pitchFamily="2" charset="-122"/>
                <a:cs typeface="汉语拼音" panose="02010600030101010101" pitchFamily="34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4537705" y="919742"/>
            <a:ext cx="1299632" cy="1876717"/>
            <a:chOff x="912232" y="1300805"/>
            <a:chExt cx="1299632" cy="1876717"/>
          </a:xfrm>
        </p:grpSpPr>
        <p:sp>
          <p:nvSpPr>
            <p:cNvPr id="21" name="文本框 12"/>
            <p:cNvSpPr txBox="1"/>
            <p:nvPr/>
          </p:nvSpPr>
          <p:spPr>
            <a:xfrm>
              <a:off x="1287136" y="1405556"/>
              <a:ext cx="184731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zh-CN" altLang="en-US" sz="3000">
                <a:latin typeface="GB Pinyinok-B" panose="02010601030101010101" pitchFamily="2" charset="-122"/>
                <a:ea typeface="GB Pinyinok-B" panose="02010601030101010101" pitchFamily="2" charset="-122"/>
              </a:endParaRPr>
            </a:p>
          </p:txBody>
        </p:sp>
        <p:grpSp>
          <p:nvGrpSpPr>
            <p:cNvPr id="22" name="组合 21"/>
            <p:cNvGrpSpPr/>
            <p:nvPr/>
          </p:nvGrpSpPr>
          <p:grpSpPr>
            <a:xfrm>
              <a:off x="912232" y="1300805"/>
              <a:ext cx="1299632" cy="1876717"/>
              <a:chOff x="912232" y="1300805"/>
              <a:chExt cx="1299632" cy="1876717"/>
            </a:xfrm>
          </p:grpSpPr>
          <p:sp>
            <p:nvSpPr>
              <p:cNvPr id="23" name="矩形 22"/>
              <p:cNvSpPr/>
              <p:nvPr/>
            </p:nvSpPr>
            <p:spPr>
              <a:xfrm>
                <a:off x="939836" y="1903731"/>
                <a:ext cx="1260000" cy="1260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900"/>
              </a:p>
            </p:txBody>
          </p:sp>
          <p:pic>
            <p:nvPicPr>
              <p:cNvPr id="24" name="图片 23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927136" y="1892793"/>
                <a:ext cx="1284728" cy="1284729"/>
              </a:xfrm>
              <a:prstGeom prst="rect">
                <a:avLst/>
              </a:prstGeom>
            </p:spPr>
          </p:pic>
          <p:sp>
            <p:nvSpPr>
              <p:cNvPr id="25" name="文本占位符 6"/>
              <p:cNvSpPr txBox="1"/>
              <p:nvPr/>
            </p:nvSpPr>
            <p:spPr>
              <a:xfrm>
                <a:off x="912232" y="1952888"/>
                <a:ext cx="1286134" cy="1182175"/>
              </a:xfrm>
              <a:prstGeom prst="rect">
                <a:avLst/>
              </a:prstGeom>
            </p:spPr>
            <p:txBody>
              <a:bodyPr/>
              <a:lstStyle>
                <a:lvl1pPr marL="227965" indent="-227965" algn="l" defTabSz="911225" rtl="0" eaLnBrk="1" latinLnBrk="0" hangingPunct="1">
                  <a:lnSpc>
                    <a:spcPct val="90000"/>
                  </a:lnSpc>
                  <a:spcBef>
                    <a:spcPts val="995"/>
                  </a:spcBef>
                  <a:buFont typeface="Arial" panose="020B0604020202020204" pitchFamily="34" charset="0"/>
                  <a:buChar char="•"/>
                  <a:defRPr lang="zh-CN" altLang="en-US" sz="4400" kern="1200" smtClean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lvl1pPr>
                <a:lvl2pPr marL="683895" indent="-227965" algn="l" defTabSz="911225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39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39825" indent="-227965" algn="l" defTabSz="911225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99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595755" indent="-227965" algn="l" defTabSz="911225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79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1685" indent="-227965" algn="l" defTabSz="911225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79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07615" indent="-227965" algn="l" defTabSz="911225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79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63545" indent="-227965" algn="l" defTabSz="911225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79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19475" indent="-227965" algn="l" defTabSz="911225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79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75405" indent="-227965" algn="l" defTabSz="911225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79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None/>
                </a:pPr>
                <a:r>
                  <a:rPr lang="zh-CN" altLang="en-US" sz="8300">
                    <a:solidFill>
                      <a:srgbClr val="3B3838"/>
                    </a:solidFill>
                    <a:latin typeface="楷体" panose="02010609060101010101" charset="-122"/>
                    <a:ea typeface="楷体" panose="02010609060101010101" charset="-122"/>
                  </a:rPr>
                  <a:t>阻</a:t>
                </a:r>
                <a:endParaRPr lang="zh-CN" altLang="en-US" sz="8300">
                  <a:solidFill>
                    <a:srgbClr val="3B3838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1314278" y="1300805"/>
                <a:ext cx="479618" cy="5704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>
                  <a:lnSpc>
                    <a:spcPct val="110000"/>
                  </a:lnSpc>
                </a:pPr>
                <a:r>
                  <a:rPr lang="en-US" altLang="zh-CN" sz="3000" b="1" spc="-75" err="1">
                    <a:latin typeface="hypy-sx" panose="02010600030101010101" pitchFamily="2" charset="-122"/>
                    <a:ea typeface="hypy-sx" panose="02010600030101010101" pitchFamily="2" charset="-122"/>
                    <a:cs typeface="汉语拼音" panose="02010600030101010101" pitchFamily="34" charset="-122"/>
                  </a:rPr>
                  <a:t>zǔ</a:t>
                </a:r>
                <a:endParaRPr lang="en-US" altLang="zh-CN" sz="3000" b="1" spc="-75" err="1">
                  <a:latin typeface="hypy-sx" panose="02010600030101010101" pitchFamily="2" charset="-122"/>
                  <a:ea typeface="hypy-sx" panose="02010600030101010101" pitchFamily="2" charset="-122"/>
                  <a:cs typeface="汉语拼音" panose="02010600030101010101" pitchFamily="34" charset="-122"/>
                </a:endParaRPr>
              </a:p>
            </p:txBody>
          </p:sp>
        </p:grpSp>
      </p:grpSp>
      <p:grpSp>
        <p:nvGrpSpPr>
          <p:cNvPr id="27" name="组合 26"/>
          <p:cNvGrpSpPr/>
          <p:nvPr/>
        </p:nvGrpSpPr>
        <p:grpSpPr>
          <a:xfrm>
            <a:off x="6099821" y="919742"/>
            <a:ext cx="1299632" cy="1876717"/>
            <a:chOff x="912232" y="1300805"/>
            <a:chExt cx="1299632" cy="1876717"/>
          </a:xfrm>
        </p:grpSpPr>
        <p:sp>
          <p:nvSpPr>
            <p:cNvPr id="28" name="文本框 12"/>
            <p:cNvSpPr txBox="1"/>
            <p:nvPr/>
          </p:nvSpPr>
          <p:spPr>
            <a:xfrm>
              <a:off x="1287136" y="1405556"/>
              <a:ext cx="184731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zh-CN" altLang="en-US" sz="3000">
                <a:latin typeface="GB Pinyinok-B" panose="02010601030101010101" pitchFamily="2" charset="-122"/>
                <a:ea typeface="GB Pinyinok-B" panose="02010601030101010101" pitchFamily="2" charset="-122"/>
              </a:endParaRPr>
            </a:p>
          </p:txBody>
        </p:sp>
        <p:grpSp>
          <p:nvGrpSpPr>
            <p:cNvPr id="29" name="组合 28"/>
            <p:cNvGrpSpPr/>
            <p:nvPr/>
          </p:nvGrpSpPr>
          <p:grpSpPr>
            <a:xfrm>
              <a:off x="912232" y="1300805"/>
              <a:ext cx="1299632" cy="1876717"/>
              <a:chOff x="912232" y="1300805"/>
              <a:chExt cx="1299632" cy="1876717"/>
            </a:xfrm>
          </p:grpSpPr>
          <p:sp>
            <p:nvSpPr>
              <p:cNvPr id="30" name="矩形 29"/>
              <p:cNvSpPr/>
              <p:nvPr/>
            </p:nvSpPr>
            <p:spPr>
              <a:xfrm>
                <a:off x="939836" y="1903731"/>
                <a:ext cx="1260000" cy="1260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900"/>
              </a:p>
            </p:txBody>
          </p:sp>
          <p:pic>
            <p:nvPicPr>
              <p:cNvPr id="31" name="图片 30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927136" y="1892793"/>
                <a:ext cx="1284728" cy="1284729"/>
              </a:xfrm>
              <a:prstGeom prst="rect">
                <a:avLst/>
              </a:prstGeom>
            </p:spPr>
          </p:pic>
          <p:sp>
            <p:nvSpPr>
              <p:cNvPr id="32" name="文本占位符 6"/>
              <p:cNvSpPr txBox="1"/>
              <p:nvPr/>
            </p:nvSpPr>
            <p:spPr>
              <a:xfrm>
                <a:off x="912232" y="1920063"/>
                <a:ext cx="1286134" cy="1182175"/>
              </a:xfrm>
              <a:prstGeom prst="rect">
                <a:avLst/>
              </a:prstGeom>
            </p:spPr>
            <p:txBody>
              <a:bodyPr/>
              <a:lstStyle>
                <a:lvl1pPr marL="227965" indent="-227965" algn="l" defTabSz="911225" rtl="0" eaLnBrk="1" latinLnBrk="0" hangingPunct="1">
                  <a:lnSpc>
                    <a:spcPct val="90000"/>
                  </a:lnSpc>
                  <a:spcBef>
                    <a:spcPts val="995"/>
                  </a:spcBef>
                  <a:buFont typeface="Arial" panose="020B0604020202020204" pitchFamily="34" charset="0"/>
                  <a:buChar char="•"/>
                  <a:defRPr lang="zh-CN" altLang="en-US" sz="4400" kern="1200" smtClean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lvl1pPr>
                <a:lvl2pPr marL="683895" indent="-227965" algn="l" defTabSz="911225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39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39825" indent="-227965" algn="l" defTabSz="911225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99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595755" indent="-227965" algn="l" defTabSz="911225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79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1685" indent="-227965" algn="l" defTabSz="911225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79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07615" indent="-227965" algn="l" defTabSz="911225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79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63545" indent="-227965" algn="l" defTabSz="911225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79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19475" indent="-227965" algn="l" defTabSz="911225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79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75405" indent="-227965" algn="l" defTabSz="911225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79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None/>
                </a:pPr>
                <a:r>
                  <a:rPr lang="zh-CN" altLang="en-US" sz="8300">
                    <a:solidFill>
                      <a:srgbClr val="3B3838"/>
                    </a:solidFill>
                    <a:latin typeface="楷体" panose="02010609060101010101" charset="-122"/>
                    <a:ea typeface="楷体" panose="02010609060101010101" charset="-122"/>
                  </a:rPr>
                  <a:t>括</a:t>
                </a:r>
                <a:endParaRPr lang="zh-CN" altLang="en-US" sz="8300">
                  <a:solidFill>
                    <a:srgbClr val="3B3838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33" name="矩形 32"/>
              <p:cNvSpPr/>
              <p:nvPr/>
            </p:nvSpPr>
            <p:spPr>
              <a:xfrm>
                <a:off x="1246152" y="1300805"/>
                <a:ext cx="615874" cy="5704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>
                  <a:lnSpc>
                    <a:spcPct val="110000"/>
                  </a:lnSpc>
                </a:pPr>
                <a:r>
                  <a:rPr lang="en-US" altLang="zh-CN" sz="3000" b="1" spc="-75" err="1">
                    <a:latin typeface="hypy-sx" panose="02010600030101010101" pitchFamily="2" charset="-122"/>
                    <a:ea typeface="hypy-sx" panose="02010600030101010101" pitchFamily="2" charset="-122"/>
                    <a:cs typeface="汉语拼音" panose="02010600030101010101" pitchFamily="34" charset="-122"/>
                  </a:rPr>
                  <a:t>kuò</a:t>
                </a:r>
                <a:endParaRPr lang="en-US" altLang="zh-CN" sz="3000" b="1" spc="-75" err="1">
                  <a:latin typeface="hypy-sx" panose="02010600030101010101" pitchFamily="2" charset="-122"/>
                  <a:ea typeface="hypy-sx" panose="02010600030101010101" pitchFamily="2" charset="-122"/>
                  <a:cs typeface="汉语拼音" panose="02010600030101010101" pitchFamily="34" charset="-122"/>
                </a:endParaRPr>
              </a:p>
            </p:txBody>
          </p:sp>
        </p:grpSp>
      </p:grpSp>
      <p:grpSp>
        <p:nvGrpSpPr>
          <p:cNvPr id="34" name="组合 33"/>
          <p:cNvGrpSpPr/>
          <p:nvPr/>
        </p:nvGrpSpPr>
        <p:grpSpPr>
          <a:xfrm>
            <a:off x="7636516" y="919742"/>
            <a:ext cx="1299632" cy="1876717"/>
            <a:chOff x="912232" y="1300805"/>
            <a:chExt cx="1299632" cy="1876717"/>
          </a:xfrm>
        </p:grpSpPr>
        <p:sp>
          <p:nvSpPr>
            <p:cNvPr id="35" name="文本框 12"/>
            <p:cNvSpPr txBox="1"/>
            <p:nvPr/>
          </p:nvSpPr>
          <p:spPr>
            <a:xfrm>
              <a:off x="1287136" y="1405556"/>
              <a:ext cx="184731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zh-CN" altLang="en-US" sz="3000">
                <a:latin typeface="GB Pinyinok-B" panose="02010601030101010101" pitchFamily="2" charset="-122"/>
                <a:ea typeface="GB Pinyinok-B" panose="02010601030101010101" pitchFamily="2" charset="-122"/>
              </a:endParaRPr>
            </a:p>
          </p:txBody>
        </p:sp>
        <p:grpSp>
          <p:nvGrpSpPr>
            <p:cNvPr id="36" name="组合 35"/>
            <p:cNvGrpSpPr/>
            <p:nvPr/>
          </p:nvGrpSpPr>
          <p:grpSpPr>
            <a:xfrm>
              <a:off x="912232" y="1300805"/>
              <a:ext cx="1299632" cy="1876717"/>
              <a:chOff x="912232" y="1300805"/>
              <a:chExt cx="1299632" cy="1876717"/>
            </a:xfrm>
          </p:grpSpPr>
          <p:sp>
            <p:nvSpPr>
              <p:cNvPr id="37" name="矩形 36"/>
              <p:cNvSpPr/>
              <p:nvPr/>
            </p:nvSpPr>
            <p:spPr>
              <a:xfrm>
                <a:off x="939836" y="1903731"/>
                <a:ext cx="1260000" cy="1260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900"/>
              </a:p>
            </p:txBody>
          </p:sp>
          <p:pic>
            <p:nvPicPr>
              <p:cNvPr id="38" name="图片 37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927136" y="1892793"/>
                <a:ext cx="1284728" cy="1284729"/>
              </a:xfrm>
              <a:prstGeom prst="rect">
                <a:avLst/>
              </a:prstGeom>
            </p:spPr>
          </p:pic>
          <p:sp>
            <p:nvSpPr>
              <p:cNvPr id="39" name="文本占位符 6"/>
              <p:cNvSpPr txBox="1"/>
              <p:nvPr/>
            </p:nvSpPr>
            <p:spPr>
              <a:xfrm>
                <a:off x="912232" y="1920063"/>
                <a:ext cx="1286134" cy="1182175"/>
              </a:xfrm>
              <a:prstGeom prst="rect">
                <a:avLst/>
              </a:prstGeom>
            </p:spPr>
            <p:txBody>
              <a:bodyPr/>
              <a:lstStyle>
                <a:lvl1pPr marL="227965" indent="-227965" algn="l" defTabSz="911225" rtl="0" eaLnBrk="1" latinLnBrk="0" hangingPunct="1">
                  <a:lnSpc>
                    <a:spcPct val="90000"/>
                  </a:lnSpc>
                  <a:spcBef>
                    <a:spcPts val="995"/>
                  </a:spcBef>
                  <a:buFont typeface="Arial" panose="020B0604020202020204" pitchFamily="34" charset="0"/>
                  <a:buChar char="•"/>
                  <a:defRPr lang="zh-CN" altLang="en-US" sz="4400" kern="1200" smtClean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lvl1pPr>
                <a:lvl2pPr marL="683895" indent="-227965" algn="l" defTabSz="911225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39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39825" indent="-227965" algn="l" defTabSz="911225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99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595755" indent="-227965" algn="l" defTabSz="911225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79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1685" indent="-227965" algn="l" defTabSz="911225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79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07615" indent="-227965" algn="l" defTabSz="911225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79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63545" indent="-227965" algn="l" defTabSz="911225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79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19475" indent="-227965" algn="l" defTabSz="911225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79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75405" indent="-227965" algn="l" defTabSz="911225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79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None/>
                </a:pPr>
                <a:r>
                  <a:rPr lang="zh-CN" altLang="en-US" sz="8300">
                    <a:solidFill>
                      <a:srgbClr val="3B3838"/>
                    </a:solidFill>
                    <a:latin typeface="楷体" panose="02010609060101010101" charset="-122"/>
                    <a:ea typeface="楷体" panose="02010609060101010101" charset="-122"/>
                  </a:rPr>
                  <a:t>误</a:t>
                </a:r>
                <a:endParaRPr lang="zh-CN" altLang="en-US" sz="8300">
                  <a:solidFill>
                    <a:srgbClr val="3B3838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40" name="矩形 39"/>
              <p:cNvSpPr/>
              <p:nvPr/>
            </p:nvSpPr>
            <p:spPr>
              <a:xfrm>
                <a:off x="1256034" y="1300805"/>
                <a:ext cx="550151" cy="5704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 algn="ctr">
                  <a:lnSpc>
                    <a:spcPct val="110000"/>
                  </a:lnSpc>
                </a:pPr>
                <a:r>
                  <a:rPr lang="en-US" altLang="zh-CN" sz="3000" b="1" spc="-75" err="1">
                    <a:latin typeface="hypy-sx" panose="02010600030101010101" pitchFamily="2" charset="-122"/>
                    <a:ea typeface="hypy-sx" panose="02010600030101010101" pitchFamily="2" charset="-122"/>
                    <a:cs typeface="汉语拼音" panose="02010600030101010101" pitchFamily="34" charset="-122"/>
                  </a:rPr>
                  <a:t>wù</a:t>
                </a:r>
                <a:endParaRPr lang="en-US" altLang="zh-CN" sz="3000" b="1" spc="-75" err="1">
                  <a:latin typeface="hypy-sx" panose="02010600030101010101" pitchFamily="2" charset="-122"/>
                  <a:ea typeface="hypy-sx" panose="02010600030101010101" pitchFamily="2" charset="-122"/>
                  <a:cs typeface="汉语拼音" panose="02010600030101010101" pitchFamily="34" charset="-122"/>
                </a:endParaRPr>
              </a:p>
            </p:txBody>
          </p:sp>
        </p:grpSp>
      </p:grpSp>
      <p:grpSp>
        <p:nvGrpSpPr>
          <p:cNvPr id="41" name="组合 40"/>
          <p:cNvGrpSpPr/>
          <p:nvPr/>
        </p:nvGrpSpPr>
        <p:grpSpPr>
          <a:xfrm>
            <a:off x="4523883" y="3414697"/>
            <a:ext cx="1299632" cy="1876717"/>
            <a:chOff x="912232" y="1300805"/>
            <a:chExt cx="1299632" cy="1876717"/>
          </a:xfrm>
        </p:grpSpPr>
        <p:sp>
          <p:nvSpPr>
            <p:cNvPr id="42" name="文本框 12"/>
            <p:cNvSpPr txBox="1"/>
            <p:nvPr/>
          </p:nvSpPr>
          <p:spPr>
            <a:xfrm>
              <a:off x="1287136" y="1405556"/>
              <a:ext cx="184731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zh-CN" altLang="en-US" sz="3000">
                <a:latin typeface="GB Pinyinok-B" panose="02010601030101010101" pitchFamily="2" charset="-122"/>
                <a:ea typeface="GB Pinyinok-B" panose="02010601030101010101" pitchFamily="2" charset="-122"/>
              </a:endParaRPr>
            </a:p>
          </p:txBody>
        </p:sp>
        <p:grpSp>
          <p:nvGrpSpPr>
            <p:cNvPr id="43" name="组合 42"/>
            <p:cNvGrpSpPr/>
            <p:nvPr/>
          </p:nvGrpSpPr>
          <p:grpSpPr>
            <a:xfrm>
              <a:off x="912232" y="1300805"/>
              <a:ext cx="1299632" cy="1876717"/>
              <a:chOff x="912232" y="1300805"/>
              <a:chExt cx="1299632" cy="1876717"/>
            </a:xfrm>
          </p:grpSpPr>
          <p:sp>
            <p:nvSpPr>
              <p:cNvPr id="44" name="矩形 43"/>
              <p:cNvSpPr/>
              <p:nvPr/>
            </p:nvSpPr>
            <p:spPr>
              <a:xfrm>
                <a:off x="939836" y="1903731"/>
                <a:ext cx="1260000" cy="1260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900"/>
              </a:p>
            </p:txBody>
          </p:sp>
          <p:pic>
            <p:nvPicPr>
              <p:cNvPr id="45" name="图片 44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927136" y="1892793"/>
                <a:ext cx="1284728" cy="1284729"/>
              </a:xfrm>
              <a:prstGeom prst="rect">
                <a:avLst/>
              </a:prstGeom>
            </p:spPr>
          </p:pic>
          <p:sp>
            <p:nvSpPr>
              <p:cNvPr id="46" name="文本占位符 6"/>
              <p:cNvSpPr txBox="1"/>
              <p:nvPr/>
            </p:nvSpPr>
            <p:spPr>
              <a:xfrm>
                <a:off x="912232" y="1945108"/>
                <a:ext cx="1286134" cy="1182175"/>
              </a:xfrm>
              <a:prstGeom prst="rect">
                <a:avLst/>
              </a:prstGeom>
            </p:spPr>
            <p:txBody>
              <a:bodyPr/>
              <a:lstStyle>
                <a:lvl1pPr marL="227965" indent="-227965" algn="l" defTabSz="911225" rtl="0" eaLnBrk="1" latinLnBrk="0" hangingPunct="1">
                  <a:lnSpc>
                    <a:spcPct val="90000"/>
                  </a:lnSpc>
                  <a:spcBef>
                    <a:spcPts val="995"/>
                  </a:spcBef>
                  <a:buFont typeface="Arial" panose="020B0604020202020204" pitchFamily="34" charset="0"/>
                  <a:buChar char="•"/>
                  <a:defRPr lang="zh-CN" altLang="en-US" sz="4400" kern="1200" smtClean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lvl1pPr>
                <a:lvl2pPr marL="683895" indent="-227965" algn="l" defTabSz="911225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39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39825" indent="-227965" algn="l" defTabSz="911225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99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595755" indent="-227965" algn="l" defTabSz="911225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79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1685" indent="-227965" algn="l" defTabSz="911225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79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07615" indent="-227965" algn="l" defTabSz="911225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79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63545" indent="-227965" algn="l" defTabSz="911225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79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19475" indent="-227965" algn="l" defTabSz="911225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79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75405" indent="-227965" algn="l" defTabSz="911225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79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None/>
                </a:pPr>
                <a:r>
                  <a:rPr lang="zh-CN" altLang="en-US" sz="8300">
                    <a:solidFill>
                      <a:srgbClr val="3B3838"/>
                    </a:solidFill>
                    <a:latin typeface="楷体" panose="02010609060101010101" charset="-122"/>
                    <a:ea typeface="楷体" panose="02010609060101010101" charset="-122"/>
                  </a:rPr>
                  <a:t>途</a:t>
                </a:r>
                <a:endParaRPr lang="zh-CN" altLang="en-US" sz="8300">
                  <a:solidFill>
                    <a:srgbClr val="3B3838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47" name="矩形 46"/>
              <p:cNvSpPr/>
              <p:nvPr/>
            </p:nvSpPr>
            <p:spPr>
              <a:xfrm>
                <a:off x="1361567" y="1300805"/>
                <a:ext cx="385042" cy="5704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>
                  <a:lnSpc>
                    <a:spcPct val="110000"/>
                  </a:lnSpc>
                </a:pPr>
                <a:r>
                  <a:rPr lang="en-US" altLang="zh-CN" sz="3000" b="1" spc="-75" err="1">
                    <a:latin typeface="hypy-sx" panose="02010600030101010101" pitchFamily="2" charset="-122"/>
                    <a:ea typeface="hypy-sx" panose="02010600030101010101" pitchFamily="2" charset="-122"/>
                    <a:cs typeface="汉语拼音" panose="02010600030101010101" pitchFamily="34" charset="-122"/>
                  </a:rPr>
                  <a:t>tú</a:t>
                </a:r>
                <a:endParaRPr lang="en-US" altLang="zh-CN" sz="3000" b="1" spc="-75" err="1">
                  <a:latin typeface="hypy-sx" panose="02010600030101010101" pitchFamily="2" charset="-122"/>
                  <a:ea typeface="hypy-sx" panose="02010600030101010101" pitchFamily="2" charset="-122"/>
                  <a:cs typeface="汉语拼音" panose="02010600030101010101" pitchFamily="34" charset="-122"/>
                </a:endParaRPr>
              </a:p>
            </p:txBody>
          </p:sp>
        </p:grpSp>
      </p:grpSp>
      <p:grpSp>
        <p:nvGrpSpPr>
          <p:cNvPr id="48" name="组合 47"/>
          <p:cNvGrpSpPr/>
          <p:nvPr/>
        </p:nvGrpSpPr>
        <p:grpSpPr>
          <a:xfrm>
            <a:off x="6107567" y="3400727"/>
            <a:ext cx="1299632" cy="1876717"/>
            <a:chOff x="912232" y="1300805"/>
            <a:chExt cx="1299632" cy="1876717"/>
          </a:xfrm>
        </p:grpSpPr>
        <p:sp>
          <p:nvSpPr>
            <p:cNvPr id="49" name="文本框 12"/>
            <p:cNvSpPr txBox="1"/>
            <p:nvPr/>
          </p:nvSpPr>
          <p:spPr>
            <a:xfrm>
              <a:off x="1287136" y="1405556"/>
              <a:ext cx="184731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zh-CN" altLang="en-US" sz="3000">
                <a:latin typeface="GB Pinyinok-B" panose="02010601030101010101" pitchFamily="2" charset="-122"/>
                <a:ea typeface="GB Pinyinok-B" panose="02010601030101010101" pitchFamily="2" charset="-122"/>
              </a:endParaRPr>
            </a:p>
          </p:txBody>
        </p:sp>
        <p:grpSp>
          <p:nvGrpSpPr>
            <p:cNvPr id="50" name="组合 49"/>
            <p:cNvGrpSpPr/>
            <p:nvPr/>
          </p:nvGrpSpPr>
          <p:grpSpPr>
            <a:xfrm>
              <a:off x="912232" y="1300805"/>
              <a:ext cx="1299632" cy="1876717"/>
              <a:chOff x="912232" y="1300805"/>
              <a:chExt cx="1299632" cy="1876717"/>
            </a:xfrm>
          </p:grpSpPr>
          <p:sp>
            <p:nvSpPr>
              <p:cNvPr id="51" name="矩形 50"/>
              <p:cNvSpPr/>
              <p:nvPr/>
            </p:nvSpPr>
            <p:spPr>
              <a:xfrm>
                <a:off x="939836" y="1903731"/>
                <a:ext cx="1260000" cy="1260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900"/>
              </a:p>
            </p:txBody>
          </p:sp>
          <p:pic>
            <p:nvPicPr>
              <p:cNvPr id="52" name="图片 5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927136" y="1892793"/>
                <a:ext cx="1284728" cy="1284729"/>
              </a:xfrm>
              <a:prstGeom prst="rect">
                <a:avLst/>
              </a:prstGeom>
            </p:spPr>
          </p:pic>
          <p:sp>
            <p:nvSpPr>
              <p:cNvPr id="53" name="文本占位符 6"/>
              <p:cNvSpPr txBox="1"/>
              <p:nvPr/>
            </p:nvSpPr>
            <p:spPr>
              <a:xfrm>
                <a:off x="912232" y="1946903"/>
                <a:ext cx="1286134" cy="1182175"/>
              </a:xfrm>
              <a:prstGeom prst="rect">
                <a:avLst/>
              </a:prstGeom>
            </p:spPr>
            <p:txBody>
              <a:bodyPr/>
              <a:lstStyle>
                <a:lvl1pPr marL="227965" indent="-227965" algn="l" defTabSz="911225" rtl="0" eaLnBrk="1" latinLnBrk="0" hangingPunct="1">
                  <a:lnSpc>
                    <a:spcPct val="90000"/>
                  </a:lnSpc>
                  <a:spcBef>
                    <a:spcPts val="995"/>
                  </a:spcBef>
                  <a:buFont typeface="Arial" panose="020B0604020202020204" pitchFamily="34" charset="0"/>
                  <a:buChar char="•"/>
                  <a:defRPr lang="zh-CN" altLang="en-US" sz="4400" kern="1200" smtClean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lvl1pPr>
                <a:lvl2pPr marL="683895" indent="-227965" algn="l" defTabSz="911225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39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39825" indent="-227965" algn="l" defTabSz="911225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99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595755" indent="-227965" algn="l" defTabSz="911225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79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1685" indent="-227965" algn="l" defTabSz="911225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79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07615" indent="-227965" algn="l" defTabSz="911225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79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63545" indent="-227965" algn="l" defTabSz="911225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79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19475" indent="-227965" algn="l" defTabSz="911225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79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75405" indent="-227965" algn="l" defTabSz="911225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79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None/>
                </a:pPr>
                <a:r>
                  <a:rPr lang="zh-CN" altLang="en-US" sz="8300">
                    <a:solidFill>
                      <a:srgbClr val="3B3838"/>
                    </a:solidFill>
                    <a:latin typeface="楷体" panose="02010609060101010101" charset="-122"/>
                    <a:ea typeface="楷体" panose="02010609060101010101" charset="-122"/>
                  </a:rPr>
                  <a:t>陌</a:t>
                </a:r>
                <a:endParaRPr lang="zh-CN" altLang="en-US" sz="8300">
                  <a:solidFill>
                    <a:srgbClr val="3B3838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54" name="矩形 53"/>
              <p:cNvSpPr/>
              <p:nvPr/>
            </p:nvSpPr>
            <p:spPr>
              <a:xfrm>
                <a:off x="1275807" y="1300805"/>
                <a:ext cx="556563" cy="5704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>
                  <a:lnSpc>
                    <a:spcPct val="110000"/>
                  </a:lnSpc>
                </a:pPr>
                <a:r>
                  <a:rPr lang="en-US" altLang="zh-CN" sz="3000" b="1" spc="-75" err="1">
                    <a:latin typeface="hypy-sx" panose="02010600030101010101" pitchFamily="2" charset="-122"/>
                    <a:ea typeface="hypy-sx" panose="02010600030101010101" pitchFamily="2" charset="-122"/>
                    <a:cs typeface="汉语拼音" panose="02010600030101010101" pitchFamily="34" charset="-122"/>
                  </a:rPr>
                  <a:t>mò</a:t>
                </a:r>
                <a:endParaRPr lang="en-US" altLang="zh-CN" sz="3000" b="1" spc="-75" err="1">
                  <a:latin typeface="hypy-sx" panose="02010600030101010101" pitchFamily="2" charset="-122"/>
                  <a:ea typeface="hypy-sx" panose="02010600030101010101" pitchFamily="2" charset="-122"/>
                  <a:cs typeface="汉语拼音" panose="02010600030101010101" pitchFamily="34" charset="-122"/>
                </a:endParaRPr>
              </a:p>
            </p:txBody>
          </p:sp>
        </p:grpSp>
      </p:grpSp>
      <p:grpSp>
        <p:nvGrpSpPr>
          <p:cNvPr id="55" name="组合 54"/>
          <p:cNvGrpSpPr/>
          <p:nvPr/>
        </p:nvGrpSpPr>
        <p:grpSpPr>
          <a:xfrm>
            <a:off x="2958471" y="3400687"/>
            <a:ext cx="1299632" cy="1876717"/>
            <a:chOff x="912232" y="1300805"/>
            <a:chExt cx="1299632" cy="1876717"/>
          </a:xfrm>
        </p:grpSpPr>
        <p:sp>
          <p:nvSpPr>
            <p:cNvPr id="56" name="文本框 12"/>
            <p:cNvSpPr txBox="1"/>
            <p:nvPr/>
          </p:nvSpPr>
          <p:spPr>
            <a:xfrm>
              <a:off x="1287136" y="1405556"/>
              <a:ext cx="184731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zh-CN" altLang="en-US" sz="3000">
                <a:latin typeface="GB Pinyinok-B" panose="02010601030101010101" pitchFamily="2" charset="-122"/>
                <a:ea typeface="GB Pinyinok-B" panose="02010601030101010101" pitchFamily="2" charset="-122"/>
              </a:endParaRPr>
            </a:p>
          </p:txBody>
        </p:sp>
        <p:grpSp>
          <p:nvGrpSpPr>
            <p:cNvPr id="57" name="组合 56"/>
            <p:cNvGrpSpPr/>
            <p:nvPr/>
          </p:nvGrpSpPr>
          <p:grpSpPr>
            <a:xfrm>
              <a:off x="912232" y="1300805"/>
              <a:ext cx="1299632" cy="1876717"/>
              <a:chOff x="912232" y="1300805"/>
              <a:chExt cx="1299632" cy="1876717"/>
            </a:xfrm>
          </p:grpSpPr>
          <p:sp>
            <p:nvSpPr>
              <p:cNvPr id="58" name="矩形 57"/>
              <p:cNvSpPr/>
              <p:nvPr/>
            </p:nvSpPr>
            <p:spPr>
              <a:xfrm>
                <a:off x="939836" y="1903731"/>
                <a:ext cx="1260000" cy="1260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900"/>
              </a:p>
            </p:txBody>
          </p:sp>
          <p:pic>
            <p:nvPicPr>
              <p:cNvPr id="59" name="图片 58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927136" y="1892793"/>
                <a:ext cx="1284728" cy="1284729"/>
              </a:xfrm>
              <a:prstGeom prst="rect">
                <a:avLst/>
              </a:prstGeom>
            </p:spPr>
          </p:pic>
          <p:sp>
            <p:nvSpPr>
              <p:cNvPr id="60" name="文本占位符 6"/>
              <p:cNvSpPr txBox="1"/>
              <p:nvPr/>
            </p:nvSpPr>
            <p:spPr>
              <a:xfrm>
                <a:off x="912232" y="1959118"/>
                <a:ext cx="1286134" cy="1182175"/>
              </a:xfrm>
              <a:prstGeom prst="rect">
                <a:avLst/>
              </a:prstGeom>
            </p:spPr>
            <p:txBody>
              <a:bodyPr/>
              <a:lstStyle>
                <a:lvl1pPr marL="227965" indent="-227965" algn="l" defTabSz="911225" rtl="0" eaLnBrk="1" latinLnBrk="0" hangingPunct="1">
                  <a:lnSpc>
                    <a:spcPct val="90000"/>
                  </a:lnSpc>
                  <a:spcBef>
                    <a:spcPts val="995"/>
                  </a:spcBef>
                  <a:buFont typeface="Arial" panose="020B0604020202020204" pitchFamily="34" charset="0"/>
                  <a:buChar char="•"/>
                  <a:defRPr lang="zh-CN" altLang="en-US" sz="4400" kern="1200" smtClean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lvl1pPr>
                <a:lvl2pPr marL="683895" indent="-227965" algn="l" defTabSz="911225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39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39825" indent="-227965" algn="l" defTabSz="911225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99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595755" indent="-227965" algn="l" defTabSz="911225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79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1685" indent="-227965" algn="l" defTabSz="911225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79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07615" indent="-227965" algn="l" defTabSz="911225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79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63545" indent="-227965" algn="l" defTabSz="911225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79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19475" indent="-227965" algn="l" defTabSz="911225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79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75405" indent="-227965" algn="l" defTabSz="911225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79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None/>
                </a:pPr>
                <a:r>
                  <a:rPr lang="zh-CN" altLang="en-US" sz="8300">
                    <a:solidFill>
                      <a:srgbClr val="3B3838"/>
                    </a:solidFill>
                    <a:latin typeface="楷体" panose="02010609060101010101" charset="-122"/>
                    <a:ea typeface="楷体" panose="02010609060101010101" charset="-122"/>
                  </a:rPr>
                  <a:t>逆</a:t>
                </a:r>
                <a:endParaRPr lang="zh-CN" altLang="en-US" sz="8300">
                  <a:solidFill>
                    <a:srgbClr val="3B3838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61" name="矩形 60"/>
              <p:cNvSpPr/>
              <p:nvPr/>
            </p:nvSpPr>
            <p:spPr>
              <a:xfrm>
                <a:off x="1341794" y="1300805"/>
                <a:ext cx="378630" cy="5704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 algn="ctr">
                  <a:lnSpc>
                    <a:spcPct val="110000"/>
                  </a:lnSpc>
                </a:pPr>
                <a:r>
                  <a:rPr lang="en-US" altLang="zh-CN" sz="3000" b="1" spc="-75" err="1">
                    <a:latin typeface="hypy-sx" panose="02010600030101010101" pitchFamily="2" charset="-122"/>
                    <a:ea typeface="hypy-sx" panose="02010600030101010101" pitchFamily="2" charset="-122"/>
                    <a:cs typeface="汉语拼音" panose="02010600030101010101" pitchFamily="34" charset="-122"/>
                  </a:rPr>
                  <a:t>nì</a:t>
                </a:r>
                <a:endParaRPr lang="en-US" altLang="zh-CN" sz="3000" b="1" spc="-75" err="1">
                  <a:latin typeface="hypy-sx" panose="02010600030101010101" pitchFamily="2" charset="-122"/>
                  <a:ea typeface="hypy-sx" panose="02010600030101010101" pitchFamily="2" charset="-122"/>
                  <a:cs typeface="汉语拼音" panose="02010600030101010101" pitchFamily="34" charset="-122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101472" y="2078610"/>
            <a:ext cx="2067165" cy="20772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tretch>
            <a:fillRect/>
          </a:stretch>
        </p:blipFill>
        <p:spPr>
          <a:xfrm>
            <a:off x="2218690" y="2159000"/>
            <a:ext cx="1872000" cy="1872000"/>
          </a:xfrm>
          <a:prstGeom prst="rect">
            <a:avLst/>
          </a:prstGeom>
        </p:spPr>
      </p:pic>
      <p:sp>
        <p:nvSpPr>
          <p:cNvPr id="23" name="文本框 27"/>
          <p:cNvSpPr txBox="1"/>
          <p:nvPr/>
        </p:nvSpPr>
        <p:spPr>
          <a:xfrm>
            <a:off x="2757557" y="1308741"/>
            <a:ext cx="77457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defTabSz="1827530"/>
            <a:r>
              <a:rPr lang="en-US" altLang="zh-CN" sz="4400" b="1" err="1">
                <a:latin typeface="hypy-sx" panose="02010600030101010101" pitchFamily="2" charset="-122"/>
                <a:ea typeface="hypy-sx" panose="02010600030101010101" pitchFamily="2" charset="-122"/>
                <a:sym typeface="+mn-ea"/>
              </a:rPr>
              <a:t>gài</a:t>
            </a:r>
            <a:endParaRPr lang="en-US" altLang="zh-CN" sz="4400" b="1" err="1">
              <a:latin typeface="hypy-sx" panose="02010600030101010101" pitchFamily="2" charset="-122"/>
              <a:ea typeface="hypy-sx" panose="02010600030101010101" pitchFamily="2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899146" y="4476114"/>
            <a:ext cx="4428679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smtClean="0">
                <a:latin typeface="楷体" panose="02010609060101010101" charset="-122"/>
                <a:ea typeface="楷体" panose="02010609060101010101" charset="-122"/>
                <a:sym typeface="+mn-ea"/>
              </a:rPr>
              <a:t>大概  概况</a:t>
            </a:r>
            <a:endParaRPr lang="zh-CN" altLang="en-US" sz="4000" b="1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6153150" y="2250860"/>
            <a:ext cx="5150485" cy="1628140"/>
            <a:chOff x="10880" y="2369"/>
            <a:chExt cx="8111" cy="2564"/>
          </a:xfrm>
        </p:grpSpPr>
        <p:sp>
          <p:nvSpPr>
            <p:cNvPr id="5" name="文本框 30"/>
            <p:cNvSpPr txBox="1"/>
            <p:nvPr/>
          </p:nvSpPr>
          <p:spPr>
            <a:xfrm>
              <a:off x="11161" y="3159"/>
              <a:ext cx="7830" cy="1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3765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0965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165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473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193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198495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5695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lnSpc>
                  <a:spcPct val="120000"/>
                </a:lnSpc>
              </a:pPr>
              <a:r>
                <a:rPr lang="zh-CN" altLang="en-US" sz="2800" b="1">
                  <a:latin typeface="楷体" panose="02010609060101010101" charset="-122"/>
                  <a:ea typeface="楷体" panose="02010609060101010101" charset="-122"/>
                  <a:sym typeface="+mn-ea"/>
                </a:rPr>
                <a:t>溉（</a:t>
              </a:r>
              <a:r>
                <a:rPr lang="en-US" altLang="zh-CN" sz="2800" b="1">
                  <a:latin typeface="hypy-sx" panose="02010600030101010101" pitchFamily="2" charset="-122"/>
                  <a:ea typeface="hypy-sx" panose="02010600030101010101" pitchFamily="2" charset="-122"/>
                  <a:sym typeface="+mn-ea"/>
                </a:rPr>
                <a:t>gài</a:t>
              </a:r>
              <a:r>
                <a:rPr lang="zh-CN" altLang="en-US" sz="2800" b="1">
                  <a:latin typeface="楷体" panose="02010609060101010101" charset="-122"/>
                  <a:ea typeface="楷体" panose="02010609060101010101" charset="-122"/>
                  <a:sym typeface="+mn-ea"/>
                </a:rPr>
                <a:t>）：灌溉。</a:t>
              </a:r>
              <a:endParaRPr lang="zh-CN" altLang="en-US" sz="2800" b="1">
                <a:latin typeface="楷体" panose="02010609060101010101" charset="-122"/>
                <a:ea typeface="楷体" panose="02010609060101010101" charset="-122"/>
                <a:sym typeface="+mn-ea"/>
              </a:endParaRPr>
            </a:p>
            <a:p>
              <a:pPr fontAlgn="auto">
                <a:lnSpc>
                  <a:spcPct val="120000"/>
                </a:lnSpc>
              </a:pPr>
              <a:r>
                <a:rPr lang="zh-CN" altLang="en-US" sz="2800" b="1">
                  <a:latin typeface="楷体" panose="02010609060101010101" charset="-122"/>
                  <a:ea typeface="楷体" panose="02010609060101010101" charset="-122"/>
                  <a:sym typeface="+mn-ea"/>
                </a:rPr>
                <a:t>慨（</a:t>
              </a:r>
              <a:r>
                <a:rPr lang="en-US" altLang="zh-CN" sz="2800" b="1">
                  <a:latin typeface="hypy-sx" panose="02010600030101010101" pitchFamily="2" charset="-122"/>
                  <a:ea typeface="hypy-sx" panose="02010600030101010101" pitchFamily="2" charset="-122"/>
                  <a:sym typeface="+mn-ea"/>
                </a:rPr>
                <a:t>kǎi</a:t>
              </a:r>
              <a:r>
                <a:rPr lang="zh-CN" altLang="en-US" sz="2800" b="1">
                  <a:latin typeface="楷体" panose="02010609060101010101" charset="-122"/>
                  <a:ea typeface="楷体" panose="02010609060101010101" charset="-122"/>
                  <a:sym typeface="+mn-ea"/>
                </a:rPr>
                <a:t>）：感慨</a:t>
              </a:r>
              <a:r>
                <a:rPr lang="zh-CN" altLang="en-US" sz="2800" b="1" smtClean="0">
                  <a:latin typeface="楷体" panose="02010609060101010101" charset="-122"/>
                  <a:ea typeface="楷体" panose="02010609060101010101" charset="-122"/>
                  <a:sym typeface="+mn-ea"/>
                </a:rPr>
                <a:t>。</a:t>
              </a:r>
              <a:endParaRPr lang="zh-CN" altLang="en-US" sz="2800" b="1">
                <a:latin typeface="楷体" panose="02010609060101010101" charset="-122"/>
                <a:ea typeface="楷体" panose="02010609060101010101" charset="-122"/>
                <a:sym typeface="+mn-ea"/>
              </a:endParaRPr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10880" y="2369"/>
              <a:ext cx="3025" cy="957"/>
              <a:chOff x="6197600" y="1404000"/>
              <a:chExt cx="1921020" cy="607500"/>
            </a:xfrm>
          </p:grpSpPr>
          <p:sp>
            <p:nvSpPr>
              <p:cNvPr id="12" name="文本框 30"/>
              <p:cNvSpPr txBox="1"/>
              <p:nvPr/>
            </p:nvSpPr>
            <p:spPr>
              <a:xfrm>
                <a:off x="6383656" y="1404000"/>
                <a:ext cx="1734964" cy="60750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3765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0965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165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473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193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198495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5695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zh-CN" altLang="en-US" sz="2800">
                    <a:solidFill>
                      <a:srgbClr val="FF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形近字</a:t>
                </a:r>
                <a:endParaRPr lang="zh-CN" altLang="en-US" sz="280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3" name="等腰三角形 12"/>
              <p:cNvSpPr/>
              <p:nvPr/>
            </p:nvSpPr>
            <p:spPr>
              <a:xfrm rot="5400000">
                <a:off x="6197600" y="1584000"/>
                <a:ext cx="225000" cy="225000"/>
              </a:xfrm>
              <a:prstGeom prst="triangle">
                <a:avLst/>
              </a:prstGeom>
              <a:solidFill>
                <a:srgbClr val="ED1C2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21" name="组合 20"/>
          <p:cNvGrpSpPr/>
          <p:nvPr/>
        </p:nvGrpSpPr>
        <p:grpSpPr>
          <a:xfrm>
            <a:off x="648619" y="441244"/>
            <a:ext cx="1261884" cy="540000"/>
            <a:chOff x="783619" y="459000"/>
            <a:chExt cx="1261884" cy="540000"/>
          </a:xfrm>
        </p:grpSpPr>
        <p:sp>
          <p:nvSpPr>
            <p:cNvPr id="25" name="圆角矩形 24"/>
            <p:cNvSpPr/>
            <p:nvPr/>
          </p:nvSpPr>
          <p:spPr>
            <a:xfrm>
              <a:off x="784561" y="459000"/>
              <a:ext cx="1260000" cy="540000"/>
            </a:xfrm>
            <a:prstGeom prst="roundRect">
              <a:avLst/>
            </a:prstGeom>
            <a:solidFill>
              <a:srgbClr val="FEF2E3"/>
            </a:solidFill>
            <a:ln w="19050">
              <a:solidFill>
                <a:srgbClr val="F5836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827530"/>
              <a:endParaRPr lang="zh-CN" altLang="en-US" sz="3600">
                <a:solidFill>
                  <a:prstClr val="black"/>
                </a:solidFill>
              </a:endParaRPr>
            </a:p>
          </p:txBody>
        </p:sp>
        <p:sp>
          <p:nvSpPr>
            <p:cNvPr id="26" name="文本框 38"/>
            <p:cNvSpPr txBox="1"/>
            <p:nvPr/>
          </p:nvSpPr>
          <p:spPr>
            <a:xfrm>
              <a:off x="783619" y="467390"/>
              <a:ext cx="126188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1827530"/>
              <a:r>
                <a:rPr lang="zh-CN" altLang="en-US" sz="280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会认字</a:t>
              </a:r>
              <a:endPara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648619" y="441244"/>
            <a:ext cx="1260942" cy="540000"/>
            <a:chOff x="783619" y="459000"/>
            <a:chExt cx="1260942" cy="540000"/>
          </a:xfrm>
        </p:grpSpPr>
        <p:sp>
          <p:nvSpPr>
            <p:cNvPr id="20" name="圆角矩形 19"/>
            <p:cNvSpPr/>
            <p:nvPr/>
          </p:nvSpPr>
          <p:spPr>
            <a:xfrm>
              <a:off x="784561" y="459000"/>
              <a:ext cx="1260000" cy="540000"/>
            </a:xfrm>
            <a:prstGeom prst="roundRect">
              <a:avLst/>
            </a:prstGeom>
            <a:solidFill>
              <a:srgbClr val="FEF2E3"/>
            </a:solidFill>
            <a:ln w="19050">
              <a:solidFill>
                <a:srgbClr val="F5836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1" name="文本框 38"/>
            <p:cNvSpPr txBox="1"/>
            <p:nvPr/>
          </p:nvSpPr>
          <p:spPr>
            <a:xfrm>
              <a:off x="783619" y="467390"/>
              <a:ext cx="1249680" cy="52197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会认字</a:t>
              </a:r>
              <a:endPara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22" name="图片 2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01472" y="2078610"/>
            <a:ext cx="2067165" cy="2077200"/>
          </a:xfrm>
          <a:prstGeom prst="rect">
            <a:avLst/>
          </a:prstGeom>
        </p:spPr>
      </p:pic>
      <p:sp>
        <p:nvSpPr>
          <p:cNvPr id="23" name="文本框 27"/>
          <p:cNvSpPr txBox="1"/>
          <p:nvPr/>
        </p:nvSpPr>
        <p:spPr>
          <a:xfrm>
            <a:off x="2888999" y="1310011"/>
            <a:ext cx="491490" cy="7683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400" b="1">
                <a:latin typeface="hypy-sx" panose="02010600030101010101" pitchFamily="2" charset="-122"/>
                <a:ea typeface="hypy-sx" panose="02010600030101010101" pitchFamily="2" charset="-122"/>
                <a:sym typeface="+mn-ea"/>
              </a:rPr>
              <a:t>nì</a:t>
            </a:r>
            <a:endParaRPr lang="en-US" altLang="zh-CN" sz="4400" b="1">
              <a:latin typeface="hypy-sx" panose="02010600030101010101" pitchFamily="2" charset="-122"/>
              <a:ea typeface="hypy-sx" panose="02010600030101010101" pitchFamily="2" charset="-122"/>
              <a:sym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98370" y="2180590"/>
            <a:ext cx="1872000" cy="1872000"/>
          </a:xfrm>
          <a:prstGeom prst="rect">
            <a:avLst/>
          </a:prstGeom>
        </p:spPr>
      </p:pic>
      <p:sp>
        <p:nvSpPr>
          <p:cNvPr id="28" name="TextBox 27"/>
          <p:cNvSpPr txBox="1"/>
          <p:nvPr/>
        </p:nvSpPr>
        <p:spPr>
          <a:xfrm>
            <a:off x="899146" y="4476114"/>
            <a:ext cx="4428679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smtClean="0">
                <a:latin typeface="楷体" panose="02010609060101010101" charset="-122"/>
                <a:ea typeface="楷体" panose="02010609060101010101" charset="-122"/>
              </a:rPr>
              <a:t>逆风  逆行</a:t>
            </a:r>
            <a:endParaRPr lang="zh-CN" altLang="en-US" sz="4000" b="1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6153150" y="2304124"/>
            <a:ext cx="5043805" cy="1626173"/>
            <a:chOff x="10880" y="2369"/>
            <a:chExt cx="7943" cy="2561"/>
          </a:xfrm>
        </p:grpSpPr>
        <p:sp>
          <p:nvSpPr>
            <p:cNvPr id="29" name="文本框 30"/>
            <p:cNvSpPr txBox="1"/>
            <p:nvPr/>
          </p:nvSpPr>
          <p:spPr>
            <a:xfrm>
              <a:off x="11130" y="3159"/>
              <a:ext cx="7693" cy="17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3765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0965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165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473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193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198495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5695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lnSpc>
                  <a:spcPct val="120000"/>
                </a:lnSpc>
              </a:pPr>
              <a:r>
                <a:rPr lang="zh-CN" altLang="en-US" sz="2800" b="1">
                  <a:latin typeface="楷体" panose="02010609060101010101" charset="-122"/>
                  <a:ea typeface="楷体" panose="02010609060101010101" charset="-122"/>
                </a:rPr>
                <a:t>送</a:t>
              </a:r>
              <a:r>
                <a:rPr lang="zh-CN" altLang="en-US" sz="2800" b="1">
                  <a:latin typeface="楷体" panose="02010609060101010101" charset="-122"/>
                  <a:ea typeface="楷体" panose="02010609060101010101" charset="-122"/>
                  <a:sym typeface="+mn-ea"/>
                </a:rPr>
                <a:t>（</a:t>
              </a:r>
              <a:r>
                <a:rPr lang="en-US" altLang="zh-CN" sz="2800" b="1" err="1">
                  <a:latin typeface="hypy-sx" panose="02010600030101010101" pitchFamily="2" charset="-122"/>
                  <a:ea typeface="hypy-sx" panose="02010600030101010101" pitchFamily="2" charset="-122"/>
                  <a:cs typeface="Adobe Hebrew" panose="02040503050201020203" charset="0"/>
                  <a:sym typeface="+mn-ea"/>
                </a:rPr>
                <a:t>sòng</a:t>
              </a:r>
              <a:r>
                <a:rPr lang="zh-CN" altLang="en-US" sz="2800" b="1">
                  <a:latin typeface="楷体" panose="02010609060101010101" charset="-122"/>
                  <a:ea typeface="楷体" panose="02010609060101010101" charset="-122"/>
                  <a:sym typeface="+mn-ea"/>
                </a:rPr>
                <a:t>）</a:t>
              </a:r>
              <a:r>
                <a:rPr lang="zh-CN" altLang="en-US" sz="2800" b="1">
                  <a:latin typeface="楷体" panose="02010609060101010101" charset="-122"/>
                  <a:ea typeface="楷体" panose="02010609060101010101" charset="-122"/>
                </a:rPr>
                <a:t>：送信、赠送。</a:t>
              </a:r>
              <a:endParaRPr lang="zh-CN" altLang="en-US" sz="2800" b="1">
                <a:latin typeface="楷体" panose="02010609060101010101" charset="-122"/>
                <a:ea typeface="楷体" panose="02010609060101010101" charset="-122"/>
              </a:endParaRPr>
            </a:p>
            <a:p>
              <a:pPr fontAlgn="auto">
                <a:lnSpc>
                  <a:spcPct val="120000"/>
                </a:lnSpc>
              </a:pPr>
              <a:r>
                <a:rPr lang="zh-CN" altLang="en-US" sz="2800" b="1">
                  <a:latin typeface="楷体" panose="02010609060101010101" charset="-122"/>
                  <a:ea typeface="楷体" panose="02010609060101010101" charset="-122"/>
                </a:rPr>
                <a:t>遂</a:t>
              </a:r>
              <a:r>
                <a:rPr lang="zh-CN" altLang="en-US" sz="2800" b="1">
                  <a:latin typeface="楷体" panose="02010609060101010101" charset="-122"/>
                  <a:ea typeface="楷体" panose="02010609060101010101" charset="-122"/>
                  <a:sym typeface="+mn-ea"/>
                </a:rPr>
                <a:t>（</a:t>
              </a:r>
              <a:r>
                <a:rPr lang="en-US" altLang="zh-CN" sz="2800" b="1" err="1">
                  <a:latin typeface="hypy-sx" panose="02010600030101010101" pitchFamily="2" charset="-122"/>
                  <a:ea typeface="hypy-sx" panose="02010600030101010101" pitchFamily="2" charset="-122"/>
                  <a:cs typeface="Adobe Hebrew" panose="02040503050201020203" charset="0"/>
                  <a:sym typeface="+mn-ea"/>
                </a:rPr>
                <a:t>suì</a:t>
              </a:r>
              <a:r>
                <a:rPr lang="zh-CN" altLang="en-US" sz="2800" b="1">
                  <a:latin typeface="楷体" panose="02010609060101010101" charset="-122"/>
                  <a:ea typeface="楷体" panose="02010609060101010101" charset="-122"/>
                  <a:sym typeface="+mn-ea"/>
                </a:rPr>
                <a:t>）：遂愿。</a:t>
              </a:r>
              <a:endParaRPr lang="zh-CN" altLang="en-US" sz="2800" b="1">
                <a:latin typeface="楷体" panose="02010609060101010101" charset="-122"/>
                <a:ea typeface="楷体" panose="02010609060101010101" charset="-122"/>
                <a:sym typeface="+mn-ea"/>
              </a:endParaRPr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10880" y="2369"/>
              <a:ext cx="3025" cy="960"/>
              <a:chOff x="6197600" y="1404000"/>
              <a:chExt cx="1921020" cy="609398"/>
            </a:xfrm>
          </p:grpSpPr>
          <p:sp>
            <p:nvSpPr>
              <p:cNvPr id="31" name="文本框 30"/>
              <p:cNvSpPr txBox="1"/>
              <p:nvPr/>
            </p:nvSpPr>
            <p:spPr>
              <a:xfrm>
                <a:off x="6383656" y="1404000"/>
                <a:ext cx="1734964" cy="6093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3765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0965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165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473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193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198495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5695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zh-CN" altLang="en-US" sz="2800">
                    <a:solidFill>
                      <a:srgbClr val="FF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形近字</a:t>
                </a:r>
                <a:endParaRPr lang="zh-CN" altLang="en-US" sz="280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32" name="等腰三角形 31"/>
              <p:cNvSpPr/>
              <p:nvPr/>
            </p:nvSpPr>
            <p:spPr>
              <a:xfrm rot="5400000">
                <a:off x="6197600" y="1584000"/>
                <a:ext cx="225000" cy="225000"/>
              </a:xfrm>
              <a:prstGeom prst="triangle">
                <a:avLst/>
              </a:prstGeom>
              <a:solidFill>
                <a:srgbClr val="ED1C2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pic>
        <p:nvPicPr>
          <p:cNvPr id="33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1214100" y="11214100"/>
            <a:ext cx="355600" cy="266700"/>
          </a:xfrm>
          <a:prstGeom prst="cube">
            <a:avLst/>
          </a:prstGeom>
        </p:spPr>
      </p:pic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648619" y="441244"/>
            <a:ext cx="1260942" cy="540000"/>
            <a:chOff x="783619" y="459000"/>
            <a:chExt cx="1260942" cy="540000"/>
          </a:xfrm>
        </p:grpSpPr>
        <p:sp>
          <p:nvSpPr>
            <p:cNvPr id="20" name="圆角矩形 19"/>
            <p:cNvSpPr/>
            <p:nvPr/>
          </p:nvSpPr>
          <p:spPr>
            <a:xfrm>
              <a:off x="784561" y="459000"/>
              <a:ext cx="1260000" cy="540000"/>
            </a:xfrm>
            <a:prstGeom prst="roundRect">
              <a:avLst/>
            </a:prstGeom>
            <a:solidFill>
              <a:srgbClr val="FEF2E3"/>
            </a:solidFill>
            <a:ln w="19050">
              <a:solidFill>
                <a:srgbClr val="F5836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1" name="文本框 38"/>
            <p:cNvSpPr txBox="1"/>
            <p:nvPr/>
          </p:nvSpPr>
          <p:spPr>
            <a:xfrm>
              <a:off x="783619" y="467390"/>
              <a:ext cx="1249680" cy="52197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会认字</a:t>
              </a:r>
              <a:endPara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22" name="图片 2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01472" y="2078610"/>
            <a:ext cx="2067165" cy="2077200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6153150" y="2304124"/>
            <a:ext cx="5043805" cy="1626173"/>
            <a:chOff x="10880" y="2369"/>
            <a:chExt cx="7943" cy="2561"/>
          </a:xfrm>
        </p:grpSpPr>
        <p:sp>
          <p:nvSpPr>
            <p:cNvPr id="12" name="文本框 30"/>
            <p:cNvSpPr txBox="1"/>
            <p:nvPr/>
          </p:nvSpPr>
          <p:spPr>
            <a:xfrm>
              <a:off x="11130" y="3159"/>
              <a:ext cx="7693" cy="17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3765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0965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165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473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193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198495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5695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lnSpc>
                  <a:spcPct val="120000"/>
                </a:lnSpc>
              </a:pPr>
              <a:r>
                <a:rPr lang="zh-CN" altLang="en-US" sz="2800" b="1">
                  <a:latin typeface="楷体" panose="02010609060101010101" charset="-122"/>
                  <a:ea typeface="楷体" panose="02010609060101010101" charset="-122"/>
                  <a:sym typeface="+mn-ea"/>
                </a:rPr>
                <a:t>起（</a:t>
              </a:r>
              <a:r>
                <a:rPr lang="en-US" altLang="zh-CN" sz="2800" b="1">
                  <a:latin typeface="hypy-sx" panose="02010600030101010101" pitchFamily="2" charset="-122"/>
                  <a:ea typeface="hypy-sx" panose="02010600030101010101" pitchFamily="2" charset="-122"/>
                  <a:cs typeface="Adobe Hebrew" panose="02040503050201020203" charset="0"/>
                  <a:sym typeface="+mn-ea"/>
                </a:rPr>
                <a:t>qǐ</a:t>
              </a:r>
              <a:r>
                <a:rPr lang="zh-CN" altLang="en-US" sz="2800" b="1">
                  <a:latin typeface="楷体" panose="02010609060101010101" charset="-122"/>
                  <a:ea typeface="楷体" panose="02010609060101010101" charset="-122"/>
                  <a:sym typeface="+mn-ea"/>
                </a:rPr>
                <a:t>）：起来。</a:t>
              </a:r>
              <a:endParaRPr lang="zh-CN" altLang="en-US" sz="2800" b="1">
                <a:latin typeface="楷体" panose="02010609060101010101" charset="-122"/>
                <a:ea typeface="楷体" panose="02010609060101010101" charset="-122"/>
                <a:sym typeface="+mn-ea"/>
              </a:endParaRPr>
            </a:p>
            <a:p>
              <a:pPr fontAlgn="auto">
                <a:lnSpc>
                  <a:spcPct val="120000"/>
                </a:lnSpc>
              </a:pPr>
              <a:r>
                <a:rPr lang="zh-CN" altLang="en-US" sz="2800" b="1">
                  <a:latin typeface="楷体" panose="02010609060101010101" charset="-122"/>
                  <a:ea typeface="楷体" panose="02010609060101010101" charset="-122"/>
                  <a:sym typeface="+mn-ea"/>
                </a:rPr>
                <a:t>迢（</a:t>
              </a:r>
              <a:r>
                <a:rPr lang="en-US" altLang="zh-CN" sz="2800" b="1">
                  <a:latin typeface="hypy-sx" panose="02010600030101010101" pitchFamily="2" charset="-122"/>
                  <a:ea typeface="hypy-sx" panose="02010600030101010101" pitchFamily="2" charset="-122"/>
                  <a:cs typeface="Adobe Hebrew" panose="02040503050201020203" charset="0"/>
                  <a:sym typeface="+mn-ea"/>
                </a:rPr>
                <a:t>tiáo</a:t>
              </a:r>
              <a:r>
                <a:rPr lang="zh-CN" altLang="en-US" sz="2800" b="1">
                  <a:latin typeface="楷体" panose="02010609060101010101" charset="-122"/>
                  <a:ea typeface="楷体" panose="02010609060101010101" charset="-122"/>
                  <a:sym typeface="+mn-ea"/>
                </a:rPr>
                <a:t>）：千里迢迢。</a:t>
              </a:r>
              <a:endParaRPr lang="en-US" altLang="zh-CN" sz="2800" b="1">
                <a:latin typeface="楷体" panose="02010609060101010101" charset="-122"/>
                <a:ea typeface="楷体" panose="02010609060101010101" charset="-122"/>
                <a:sym typeface="+mn-ea"/>
              </a:endParaRPr>
            </a:p>
          </p:txBody>
        </p:sp>
        <p:grpSp>
          <p:nvGrpSpPr>
            <p:cNvPr id="25" name="组合 24"/>
            <p:cNvGrpSpPr/>
            <p:nvPr/>
          </p:nvGrpSpPr>
          <p:grpSpPr>
            <a:xfrm>
              <a:off x="10880" y="2369"/>
              <a:ext cx="3025" cy="960"/>
              <a:chOff x="6197600" y="1404000"/>
              <a:chExt cx="1921020" cy="609398"/>
            </a:xfrm>
          </p:grpSpPr>
          <p:sp>
            <p:nvSpPr>
              <p:cNvPr id="26" name="文本框 30"/>
              <p:cNvSpPr txBox="1"/>
              <p:nvPr/>
            </p:nvSpPr>
            <p:spPr>
              <a:xfrm>
                <a:off x="6383656" y="1404000"/>
                <a:ext cx="1734964" cy="6093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3765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0965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165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473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193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198495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5695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zh-CN" altLang="en-US" sz="2800">
                    <a:solidFill>
                      <a:srgbClr val="FF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形近字</a:t>
                </a:r>
                <a:endParaRPr lang="zh-CN" altLang="en-US" sz="280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27" name="等腰三角形 26"/>
              <p:cNvSpPr/>
              <p:nvPr/>
            </p:nvSpPr>
            <p:spPr>
              <a:xfrm rot="5400000">
                <a:off x="6197600" y="1584000"/>
                <a:ext cx="225000" cy="225000"/>
              </a:xfrm>
              <a:prstGeom prst="triangle">
                <a:avLst/>
              </a:prstGeom>
              <a:solidFill>
                <a:srgbClr val="ED1C2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43" name="文本框 42"/>
          <p:cNvSpPr txBox="1"/>
          <p:nvPr/>
        </p:nvSpPr>
        <p:spPr>
          <a:xfrm>
            <a:off x="2593339" y="1258580"/>
            <a:ext cx="1153160" cy="7683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827530"/>
            <a:r>
              <a:rPr lang="en-US" altLang="zh-CN" sz="4400" b="1" err="1">
                <a:solidFill>
                  <a:srgbClr val="3B3838"/>
                </a:solidFill>
                <a:latin typeface="hypy-sx" panose="02010600030101010101" pitchFamily="2" charset="-122"/>
                <a:ea typeface="hypy-sx" panose="02010600030101010101" pitchFamily="2" charset="-122"/>
              </a:rPr>
              <a:t>chāo</a:t>
            </a:r>
            <a:endParaRPr lang="en-US" altLang="zh-CN" sz="4400" b="1" err="1">
              <a:solidFill>
                <a:srgbClr val="3B3838"/>
              </a:solidFill>
              <a:latin typeface="hypy-sx" panose="02010600030101010101" pitchFamily="2" charset="-122"/>
              <a:ea typeface="hypy-sx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233930" y="2218690"/>
            <a:ext cx="1872000" cy="1872000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899146" y="4476114"/>
            <a:ext cx="4428679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smtClean="0">
                <a:latin typeface="楷体" panose="02010609060101010101" charset="-122"/>
                <a:ea typeface="楷体" panose="02010609060101010101" charset="-122"/>
              </a:rPr>
              <a:t>超常  超越</a:t>
            </a:r>
            <a:endParaRPr lang="zh-CN" altLang="en-US" sz="40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0840342" y="2169251"/>
            <a:ext cx="1350001" cy="2298296"/>
            <a:chOff x="21680649" y="4338502"/>
            <a:chExt cx="2700001" cy="4596592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1680649" y="4338502"/>
              <a:ext cx="2700001" cy="4596592"/>
            </a:xfrm>
            <a:prstGeom prst="rect">
              <a:avLst/>
            </a:prstGeom>
          </p:spPr>
        </p:pic>
        <p:sp>
          <p:nvSpPr>
            <p:cNvPr id="5" name="矩形 4"/>
            <p:cNvSpPr/>
            <p:nvPr/>
          </p:nvSpPr>
          <p:spPr>
            <a:xfrm>
              <a:off x="22940307" y="5205636"/>
              <a:ext cx="1141980" cy="295465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3000" b="1">
                  <a:latin typeface="+mj-ea"/>
                  <a:ea typeface="+mj-ea"/>
                </a:rPr>
                <a:t>会</a:t>
              </a:r>
              <a:endParaRPr lang="en-US" altLang="zh-CN" sz="3000" b="1">
                <a:latin typeface="+mj-ea"/>
                <a:ea typeface="+mj-ea"/>
              </a:endParaRPr>
            </a:p>
            <a:p>
              <a:pPr algn="ctr"/>
              <a:r>
                <a:rPr lang="zh-CN" altLang="en-US" sz="3000" b="1">
                  <a:latin typeface="+mj-ea"/>
                  <a:ea typeface="+mj-ea"/>
                </a:rPr>
                <a:t>写</a:t>
              </a:r>
              <a:endParaRPr lang="en-US" altLang="zh-CN" sz="3000" b="1">
                <a:latin typeface="+mj-ea"/>
                <a:ea typeface="+mj-ea"/>
              </a:endParaRPr>
            </a:p>
            <a:p>
              <a:pPr algn="ctr"/>
              <a:r>
                <a:rPr lang="zh-CN" altLang="en-US" sz="3000" b="1">
                  <a:latin typeface="+mj-ea"/>
                  <a:ea typeface="+mj-ea"/>
                </a:rPr>
                <a:t>字</a:t>
              </a:r>
              <a:endParaRPr lang="en-US" altLang="zh-CN" sz="3000" b="1">
                <a:latin typeface="+mj-ea"/>
                <a:ea typeface="+mj-ea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008790" y="828059"/>
            <a:ext cx="1475740" cy="2097321"/>
            <a:chOff x="926165" y="733509"/>
            <a:chExt cx="1475740" cy="2097321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926165" y="1347470"/>
              <a:ext cx="1475740" cy="1483360"/>
            </a:xfrm>
            <a:prstGeom prst="rect">
              <a:avLst/>
            </a:prstGeom>
          </p:spPr>
        </p:pic>
        <p:sp>
          <p:nvSpPr>
            <p:cNvPr id="17" name="文本占位符 6"/>
            <p:cNvSpPr txBox="1"/>
            <p:nvPr/>
          </p:nvSpPr>
          <p:spPr>
            <a:xfrm>
              <a:off x="1015065" y="1314000"/>
              <a:ext cx="1285875" cy="1440066"/>
            </a:xfrm>
            <a:prstGeom prst="rect">
              <a:avLst/>
            </a:prstGeom>
          </p:spPr>
          <p:txBody>
            <a:bodyPr/>
            <a:lstStyle>
              <a:lvl1pPr marL="227965" indent="-227965" algn="l" defTabSz="911225" rtl="0" eaLnBrk="1" latinLnBrk="0" hangingPunct="1">
                <a:lnSpc>
                  <a:spcPct val="90000"/>
                </a:lnSpc>
                <a:spcBef>
                  <a:spcPts val="995"/>
                </a:spcBef>
                <a:buFont typeface="Arial" panose="020B0604020202020204" pitchFamily="34" charset="0"/>
                <a:buChar char="•"/>
                <a:defRPr lang="zh-CN" altLang="en-US" sz="4400" kern="120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defRPr>
              </a:lvl1pPr>
              <a:lvl2pPr marL="683895" indent="-227965" algn="l" defTabSz="911225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3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39825" indent="-227965" algn="l" defTabSz="911225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9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95755" indent="-227965" algn="l" defTabSz="911225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7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1685" indent="-227965" algn="l" defTabSz="911225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7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07615" indent="-227965" algn="l" defTabSz="911225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7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63545" indent="-227965" algn="l" defTabSz="911225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7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19475" indent="-227965" algn="l" defTabSz="911225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7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75405" indent="-227965" algn="l" defTabSz="911225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7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zh-CN" altLang="en-US" sz="9950">
                  <a:solidFill>
                    <a:srgbClr val="3B3838"/>
                  </a:solidFill>
                  <a:latin typeface="楷体" panose="02010609060101010101" charset="-122"/>
                  <a:ea typeface="楷体" panose="02010609060101010101" charset="-122"/>
                </a:rPr>
                <a:t>蜜</a:t>
              </a:r>
              <a:endParaRPr lang="zh-CN" altLang="en-US" sz="9950">
                <a:solidFill>
                  <a:srgbClr val="3B3838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9" name="文本框 15"/>
            <p:cNvSpPr txBox="1"/>
            <p:nvPr/>
          </p:nvSpPr>
          <p:spPr>
            <a:xfrm>
              <a:off x="1366694" y="733509"/>
              <a:ext cx="535724" cy="64634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 algn="ctr">
                <a:buClrTx/>
                <a:buSzTx/>
                <a:buFontTx/>
              </a:pPr>
              <a:r>
                <a:rPr lang="en-US" altLang="zh-CN" sz="3600" b="1" err="1">
                  <a:latin typeface="hypy-sx" panose="02010600030101010101" pitchFamily="2" charset="-122"/>
                  <a:ea typeface="hypy-sx" panose="02010600030101010101" pitchFamily="2" charset="-122"/>
                  <a:sym typeface="+mn-ea"/>
                </a:rPr>
                <a:t>mì</a:t>
              </a:r>
              <a:endParaRPr lang="en-US" altLang="zh-CN" sz="3600" b="1" err="1">
                <a:latin typeface="hypy-sx" panose="02010600030101010101" pitchFamily="2" charset="-122"/>
                <a:ea typeface="hypy-sx" panose="02010600030101010101" pitchFamily="2" charset="-122"/>
                <a:sym typeface="+mn-ea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2700974" y="827975"/>
            <a:ext cx="1475740" cy="2097405"/>
            <a:chOff x="2618349" y="733425"/>
            <a:chExt cx="1475740" cy="2097405"/>
          </a:xfrm>
        </p:grpSpPr>
        <p:grpSp>
          <p:nvGrpSpPr>
            <p:cNvPr id="10" name="组合 9"/>
            <p:cNvGrpSpPr/>
            <p:nvPr/>
          </p:nvGrpSpPr>
          <p:grpSpPr>
            <a:xfrm>
              <a:off x="2618349" y="1314450"/>
              <a:ext cx="1475740" cy="1516380"/>
              <a:chOff x="2618349" y="1314450"/>
              <a:chExt cx="1475740" cy="1516380"/>
            </a:xfrm>
          </p:grpSpPr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2" cstate="email"/>
              <a:stretch>
                <a:fillRect/>
              </a:stretch>
            </p:blipFill>
            <p:spPr>
              <a:xfrm>
                <a:off x="2618349" y="1347470"/>
                <a:ext cx="1475740" cy="1483360"/>
              </a:xfrm>
              <a:prstGeom prst="rect">
                <a:avLst/>
              </a:prstGeom>
            </p:spPr>
          </p:pic>
          <p:sp>
            <p:nvSpPr>
              <p:cNvPr id="22" name="文本占位符 6"/>
              <p:cNvSpPr txBox="1"/>
              <p:nvPr/>
            </p:nvSpPr>
            <p:spPr>
              <a:xfrm>
                <a:off x="2707249" y="1314450"/>
                <a:ext cx="1286510" cy="1395730"/>
              </a:xfrm>
              <a:prstGeom prst="rect">
                <a:avLst/>
              </a:prstGeom>
            </p:spPr>
            <p:txBody>
              <a:bodyPr/>
              <a:lstStyle>
                <a:lvl1pPr marL="227965" indent="-227965" algn="l" defTabSz="911225" rtl="0" eaLnBrk="1" latinLnBrk="0" hangingPunct="1">
                  <a:lnSpc>
                    <a:spcPct val="90000"/>
                  </a:lnSpc>
                  <a:spcBef>
                    <a:spcPts val="995"/>
                  </a:spcBef>
                  <a:buFont typeface="Arial" panose="020B0604020202020204" pitchFamily="34" charset="0"/>
                  <a:buChar char="•"/>
                  <a:defRPr lang="zh-CN" altLang="en-US" sz="4400" kern="1200" smtClean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lvl1pPr>
                <a:lvl2pPr marL="683895" indent="-227965" algn="l" defTabSz="911225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39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39825" indent="-227965" algn="l" defTabSz="911225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99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595755" indent="-227965" algn="l" defTabSz="911225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79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1685" indent="-227965" algn="l" defTabSz="911225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79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07615" indent="-227965" algn="l" defTabSz="911225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79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63545" indent="-227965" algn="l" defTabSz="911225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79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19475" indent="-227965" algn="l" defTabSz="911225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79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75405" indent="-227965" algn="l" defTabSz="911225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79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None/>
                </a:pPr>
                <a:r>
                  <a:rPr lang="zh-CN" altLang="en-US" sz="9950">
                    <a:solidFill>
                      <a:srgbClr val="3B3838"/>
                    </a:solidFill>
                    <a:latin typeface="楷体" panose="02010609060101010101" charset="-122"/>
                    <a:ea typeface="楷体" panose="02010609060101010101" charset="-122"/>
                  </a:rPr>
                  <a:t>蜂</a:t>
                </a:r>
                <a:endParaRPr lang="zh-CN" altLang="en-US" sz="9950">
                  <a:solidFill>
                    <a:srgbClr val="3B3838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  <p:sp>
          <p:nvSpPr>
            <p:cNvPr id="23" name="文本框 92"/>
            <p:cNvSpPr txBox="1"/>
            <p:nvPr/>
          </p:nvSpPr>
          <p:spPr>
            <a:xfrm>
              <a:off x="2885684" y="733425"/>
              <a:ext cx="901065" cy="6464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 algn="ctr">
                <a:buClrTx/>
                <a:buSzTx/>
                <a:buFontTx/>
              </a:pPr>
              <a:r>
                <a:rPr lang="en-US" altLang="zh-CN" sz="3600" b="1" err="1">
                  <a:latin typeface="hypy-sx" panose="02010600030101010101" pitchFamily="2" charset="-122"/>
                  <a:ea typeface="hypy-sx" panose="02010600030101010101" pitchFamily="2" charset="-122"/>
                  <a:sym typeface="+mn-ea"/>
                </a:rPr>
                <a:t>fēng</a:t>
              </a:r>
              <a:endParaRPr lang="en-US" altLang="zh-CN" sz="3600" b="1" err="1">
                <a:latin typeface="hypy-sx" panose="02010600030101010101" pitchFamily="2" charset="-122"/>
                <a:ea typeface="hypy-sx" panose="02010600030101010101" pitchFamily="2" charset="-122"/>
                <a:sym typeface="+mn-ea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4393158" y="808290"/>
            <a:ext cx="1475740" cy="2117090"/>
            <a:chOff x="4310533" y="713740"/>
            <a:chExt cx="1475740" cy="2117090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4310533" y="1347470"/>
              <a:ext cx="1475740" cy="1483360"/>
            </a:xfrm>
            <a:prstGeom prst="rect">
              <a:avLst/>
            </a:prstGeom>
          </p:spPr>
        </p:pic>
        <p:sp>
          <p:nvSpPr>
            <p:cNvPr id="24" name="文本占位符 6"/>
            <p:cNvSpPr txBox="1"/>
            <p:nvPr/>
          </p:nvSpPr>
          <p:spPr>
            <a:xfrm>
              <a:off x="4411498" y="1358900"/>
              <a:ext cx="1286510" cy="1385570"/>
            </a:xfrm>
            <a:prstGeom prst="rect">
              <a:avLst/>
            </a:prstGeom>
          </p:spPr>
          <p:txBody>
            <a:bodyPr/>
            <a:lstStyle>
              <a:lvl1pPr marL="227965" indent="-227965" algn="l" defTabSz="911225" rtl="0" eaLnBrk="1" latinLnBrk="0" hangingPunct="1">
                <a:lnSpc>
                  <a:spcPct val="90000"/>
                </a:lnSpc>
                <a:spcBef>
                  <a:spcPts val="995"/>
                </a:spcBef>
                <a:buFont typeface="Arial" panose="020B0604020202020204" pitchFamily="34" charset="0"/>
                <a:buChar char="•"/>
                <a:defRPr lang="zh-CN" altLang="en-US" sz="4400" kern="120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defRPr>
              </a:lvl1pPr>
              <a:lvl2pPr marL="683895" indent="-227965" algn="l" defTabSz="911225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3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39825" indent="-227965" algn="l" defTabSz="911225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9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95755" indent="-227965" algn="l" defTabSz="911225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7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1685" indent="-227965" algn="l" defTabSz="911225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7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07615" indent="-227965" algn="l" defTabSz="911225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7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63545" indent="-227965" algn="l" defTabSz="911225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7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19475" indent="-227965" algn="l" defTabSz="911225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7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75405" indent="-227965" algn="l" defTabSz="911225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7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zh-CN" altLang="en-US" sz="9950">
                  <a:solidFill>
                    <a:srgbClr val="3B3838"/>
                  </a:solidFill>
                  <a:latin typeface="楷体" panose="02010609060101010101" charset="-122"/>
                  <a:ea typeface="楷体" panose="02010609060101010101" charset="-122"/>
                </a:rPr>
                <a:t>辨</a:t>
              </a:r>
              <a:endParaRPr lang="zh-CN" altLang="en-US" sz="9950">
                <a:solidFill>
                  <a:srgbClr val="3B3838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4626763" y="713740"/>
              <a:ext cx="821055" cy="66611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altLang="zh-CN" sz="3600" b="1" err="1">
                  <a:latin typeface="hypy-sx" panose="02010600030101010101" pitchFamily="2" charset="-122"/>
                  <a:ea typeface="hypy-sx" panose="02010600030101010101" pitchFamily="2" charset="-122"/>
                  <a:sym typeface="+mn-ea"/>
                </a:rPr>
                <a:t>biàn</a:t>
              </a:r>
              <a:endParaRPr lang="en-US" altLang="zh-CN" sz="3600" b="1" err="1">
                <a:latin typeface="hypy-sx" panose="02010600030101010101" pitchFamily="2" charset="-122"/>
                <a:ea typeface="hypy-sx" panose="02010600030101010101" pitchFamily="2" charset="-122"/>
                <a:sym typeface="+mn-ea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7777526" y="808290"/>
            <a:ext cx="1475740" cy="2117090"/>
            <a:chOff x="7694901" y="713740"/>
            <a:chExt cx="1475740" cy="2117090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94901" y="1347470"/>
              <a:ext cx="1475740" cy="1483360"/>
            </a:xfrm>
            <a:prstGeom prst="rect">
              <a:avLst/>
            </a:prstGeom>
          </p:spPr>
        </p:pic>
        <p:sp>
          <p:nvSpPr>
            <p:cNvPr id="26" name="文本占位符 6"/>
            <p:cNvSpPr txBox="1"/>
            <p:nvPr/>
          </p:nvSpPr>
          <p:spPr>
            <a:xfrm>
              <a:off x="7795866" y="1358900"/>
              <a:ext cx="1285875" cy="1351280"/>
            </a:xfrm>
            <a:prstGeom prst="rect">
              <a:avLst/>
            </a:prstGeom>
          </p:spPr>
          <p:txBody>
            <a:bodyPr/>
            <a:lstStyle>
              <a:lvl1pPr marL="227965" indent="-227965" algn="l" defTabSz="911225" rtl="0" eaLnBrk="1" latinLnBrk="0" hangingPunct="1">
                <a:lnSpc>
                  <a:spcPct val="90000"/>
                </a:lnSpc>
                <a:spcBef>
                  <a:spcPts val="995"/>
                </a:spcBef>
                <a:buFont typeface="Arial" panose="020B0604020202020204" pitchFamily="34" charset="0"/>
                <a:buChar char="•"/>
                <a:defRPr lang="zh-CN" altLang="en-US" sz="4400" kern="120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defRPr>
              </a:lvl1pPr>
              <a:lvl2pPr marL="683895" indent="-227965" algn="l" defTabSz="911225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3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39825" indent="-227965" algn="l" defTabSz="911225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9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95755" indent="-227965" algn="l" defTabSz="911225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7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1685" indent="-227965" algn="l" defTabSz="911225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7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07615" indent="-227965" algn="l" defTabSz="911225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7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63545" indent="-227965" algn="l" defTabSz="911225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7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19475" indent="-227965" algn="l" defTabSz="911225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7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75405" indent="-227965" algn="l" defTabSz="911225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7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sz="9950">
                  <a:solidFill>
                    <a:srgbClr val="3B3838"/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跨</a:t>
              </a:r>
              <a:endParaRPr lang="zh-CN" altLang="en-US" sz="9950">
                <a:solidFill>
                  <a:srgbClr val="3B3838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8059391" y="713740"/>
              <a:ext cx="745490" cy="66611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altLang="zh-CN" sz="3600" b="1" err="1">
                  <a:latin typeface="hypy-sx" panose="02010600030101010101" pitchFamily="2" charset="-122"/>
                  <a:ea typeface="hypy-sx" panose="02010600030101010101" pitchFamily="2" charset="-122"/>
                  <a:sym typeface="+mn-ea"/>
                </a:rPr>
                <a:t>kuà</a:t>
              </a:r>
              <a:endParaRPr lang="en-US" altLang="zh-CN" sz="3600" b="1" err="1">
                <a:latin typeface="hypy-sx" panose="02010600030101010101" pitchFamily="2" charset="-122"/>
                <a:ea typeface="hypy-sx" panose="02010600030101010101" pitchFamily="2" charset="-122"/>
                <a:sym typeface="+mn-ea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9469710" y="774000"/>
            <a:ext cx="1475740" cy="2151380"/>
            <a:chOff x="9387085" y="679450"/>
            <a:chExt cx="1475740" cy="2151380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9387085" y="1347470"/>
              <a:ext cx="1475740" cy="1483360"/>
            </a:xfrm>
            <a:prstGeom prst="rect">
              <a:avLst/>
            </a:prstGeom>
          </p:spPr>
        </p:pic>
        <p:sp>
          <p:nvSpPr>
            <p:cNvPr id="28" name="文本占位符 6"/>
            <p:cNvSpPr txBox="1"/>
            <p:nvPr/>
          </p:nvSpPr>
          <p:spPr>
            <a:xfrm>
              <a:off x="9470905" y="1358900"/>
              <a:ext cx="1286510" cy="1395730"/>
            </a:xfrm>
            <a:prstGeom prst="rect">
              <a:avLst/>
            </a:prstGeom>
          </p:spPr>
          <p:txBody>
            <a:bodyPr/>
            <a:lstStyle>
              <a:lvl1pPr marL="227965" indent="-227965" algn="l" defTabSz="911225" rtl="0" eaLnBrk="1" latinLnBrk="0" hangingPunct="1">
                <a:lnSpc>
                  <a:spcPct val="90000"/>
                </a:lnSpc>
                <a:spcBef>
                  <a:spcPts val="995"/>
                </a:spcBef>
                <a:buFont typeface="Arial" panose="020B0604020202020204" pitchFamily="34" charset="0"/>
                <a:buChar char="•"/>
                <a:defRPr lang="zh-CN" altLang="en-US" sz="4400" kern="120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defRPr>
              </a:lvl1pPr>
              <a:lvl2pPr marL="683895" indent="-227965" algn="l" defTabSz="911225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3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39825" indent="-227965" algn="l" defTabSz="911225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9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95755" indent="-227965" algn="l" defTabSz="911225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7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1685" indent="-227965" algn="l" defTabSz="911225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7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07615" indent="-227965" algn="l" defTabSz="911225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7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63545" indent="-227965" algn="l" defTabSz="911225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7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19475" indent="-227965" algn="l" defTabSz="911225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7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75405" indent="-227965" algn="l" defTabSz="911225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7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zh-CN" altLang="en-US" sz="9950">
                  <a:solidFill>
                    <a:srgbClr val="3B3838"/>
                  </a:solidFill>
                  <a:latin typeface="楷体" panose="02010609060101010101" charset="-122"/>
                  <a:ea typeface="楷体" panose="02010609060101010101" charset="-122"/>
                </a:rPr>
                <a:t>括</a:t>
              </a:r>
              <a:endParaRPr lang="zh-CN" altLang="en-US" sz="9950">
                <a:solidFill>
                  <a:srgbClr val="3B3838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9748400" y="679450"/>
              <a:ext cx="728345" cy="70040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altLang="zh-CN" sz="3600" b="1" err="1">
                  <a:latin typeface="hypy-sx" panose="02010600030101010101" pitchFamily="2" charset="-122"/>
                  <a:ea typeface="hypy-sx" panose="02010600030101010101" pitchFamily="2" charset="-122"/>
                  <a:sym typeface="+mn-ea"/>
                </a:rPr>
                <a:t>kuò</a:t>
              </a:r>
              <a:endParaRPr lang="en-US" altLang="zh-CN" sz="3600" b="1" err="1">
                <a:latin typeface="hypy-sx" panose="02010600030101010101" pitchFamily="2" charset="-122"/>
                <a:ea typeface="hypy-sx" panose="02010600030101010101" pitchFamily="2" charset="-122"/>
                <a:sym typeface="+mn-ea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6085342" y="829353"/>
            <a:ext cx="1475740" cy="2096027"/>
            <a:chOff x="6002717" y="734803"/>
            <a:chExt cx="1475740" cy="2096027"/>
          </a:xfrm>
        </p:grpSpPr>
        <p:pic>
          <p:nvPicPr>
            <p:cNvPr id="45" name="图片 44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6002717" y="1347470"/>
              <a:ext cx="1475740" cy="1483360"/>
            </a:xfrm>
            <a:prstGeom prst="rect">
              <a:avLst/>
            </a:prstGeom>
          </p:spPr>
        </p:pic>
        <p:sp>
          <p:nvSpPr>
            <p:cNvPr id="47" name="文本占位符 6"/>
            <p:cNvSpPr txBox="1"/>
            <p:nvPr/>
          </p:nvSpPr>
          <p:spPr>
            <a:xfrm>
              <a:off x="6091617" y="1358630"/>
              <a:ext cx="1285875" cy="1467120"/>
            </a:xfrm>
            <a:prstGeom prst="rect">
              <a:avLst/>
            </a:prstGeom>
          </p:spPr>
          <p:txBody>
            <a:bodyPr/>
            <a:lstStyle>
              <a:lvl1pPr marL="227965" indent="-227965" algn="l" defTabSz="911225" rtl="0" eaLnBrk="1" latinLnBrk="0" hangingPunct="1">
                <a:lnSpc>
                  <a:spcPct val="90000"/>
                </a:lnSpc>
                <a:spcBef>
                  <a:spcPts val="995"/>
                </a:spcBef>
                <a:buFont typeface="Arial" panose="020B0604020202020204" pitchFamily="34" charset="0"/>
                <a:buChar char="•"/>
                <a:defRPr lang="zh-CN" altLang="en-US" sz="4400" kern="120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defRPr>
              </a:lvl1pPr>
              <a:lvl2pPr marL="683895" indent="-227965" algn="l" defTabSz="911225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3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39825" indent="-227965" algn="l" defTabSz="911225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9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95755" indent="-227965" algn="l" defTabSz="911225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7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1685" indent="-227965" algn="l" defTabSz="911225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7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07615" indent="-227965" algn="l" defTabSz="911225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7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63545" indent="-227965" algn="l" defTabSz="911225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7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19475" indent="-227965" algn="l" defTabSz="911225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7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75405" indent="-227965" algn="l" defTabSz="911225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7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sz="9950">
                  <a:solidFill>
                    <a:srgbClr val="3B3838"/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阻</a:t>
              </a:r>
              <a:endParaRPr lang="zh-CN" altLang="en-US" sz="9950">
                <a:solidFill>
                  <a:srgbClr val="3B3838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48" name="文本框 15"/>
            <p:cNvSpPr txBox="1"/>
            <p:nvPr/>
          </p:nvSpPr>
          <p:spPr>
            <a:xfrm>
              <a:off x="6432658" y="734803"/>
              <a:ext cx="556895" cy="64505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 algn="ctr">
                <a:buClrTx/>
                <a:buSzTx/>
                <a:buFontTx/>
              </a:pPr>
              <a:r>
                <a:rPr lang="en-US" altLang="zh-CN" sz="3600" b="1" err="1">
                  <a:latin typeface="hypy-sx" panose="02010600030101010101" pitchFamily="2" charset="-122"/>
                  <a:ea typeface="hypy-sx" panose="02010600030101010101" pitchFamily="2" charset="-122"/>
                  <a:sym typeface="+mn-ea"/>
                </a:rPr>
                <a:t>zǔ</a:t>
              </a:r>
              <a:endParaRPr lang="en-US" altLang="zh-CN" sz="3600" b="1" err="1">
                <a:latin typeface="hypy-sx" panose="02010600030101010101" pitchFamily="2" charset="-122"/>
                <a:ea typeface="hypy-sx" panose="02010600030101010101" pitchFamily="2" charset="-122"/>
                <a:sym typeface="+mn-ea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1007825" y="3383285"/>
            <a:ext cx="1475740" cy="2120265"/>
            <a:chOff x="2717" y="1328"/>
            <a:chExt cx="2324" cy="3339"/>
          </a:xfrm>
        </p:grpSpPr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2717" y="2331"/>
              <a:ext cx="2324" cy="2336"/>
            </a:xfrm>
            <a:prstGeom prst="rect">
              <a:avLst/>
            </a:prstGeom>
          </p:spPr>
        </p:pic>
        <p:grpSp>
          <p:nvGrpSpPr>
            <p:cNvPr id="33" name="组合 32"/>
            <p:cNvGrpSpPr/>
            <p:nvPr/>
          </p:nvGrpSpPr>
          <p:grpSpPr>
            <a:xfrm>
              <a:off x="2857" y="1328"/>
              <a:ext cx="2025" cy="3125"/>
              <a:chOff x="934475" y="1256353"/>
              <a:chExt cx="1286134" cy="1984447"/>
            </a:xfrm>
          </p:grpSpPr>
          <p:sp>
            <p:nvSpPr>
              <p:cNvPr id="34" name="文本占位符 6"/>
              <p:cNvSpPr txBox="1"/>
              <p:nvPr/>
            </p:nvSpPr>
            <p:spPr>
              <a:xfrm>
                <a:off x="934475" y="1891663"/>
                <a:ext cx="1286134" cy="1349137"/>
              </a:xfrm>
              <a:prstGeom prst="rect">
                <a:avLst/>
              </a:prstGeom>
            </p:spPr>
            <p:txBody>
              <a:bodyPr/>
              <a:lstStyle>
                <a:lvl1pPr marL="227965" indent="-227965" algn="l" defTabSz="911225" rtl="0" eaLnBrk="1" latinLnBrk="0" hangingPunct="1">
                  <a:lnSpc>
                    <a:spcPct val="90000"/>
                  </a:lnSpc>
                  <a:spcBef>
                    <a:spcPts val="995"/>
                  </a:spcBef>
                  <a:buFont typeface="Arial" panose="020B0604020202020204" pitchFamily="34" charset="0"/>
                  <a:buChar char="•"/>
                  <a:defRPr lang="zh-CN" altLang="en-US" sz="4400" kern="1200" smtClean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lvl1pPr>
                <a:lvl2pPr marL="683895" indent="-227965" algn="l" defTabSz="911225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39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39825" indent="-227965" algn="l" defTabSz="911225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99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595755" indent="-227965" algn="l" defTabSz="911225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79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1685" indent="-227965" algn="l" defTabSz="911225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79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07615" indent="-227965" algn="l" defTabSz="911225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79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63545" indent="-227965" algn="l" defTabSz="911225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79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19475" indent="-227965" algn="l" defTabSz="911225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79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75405" indent="-227965" algn="l" defTabSz="911225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79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None/>
                </a:pPr>
                <a:r>
                  <a:rPr lang="zh-CN" altLang="en-US" sz="9950">
                    <a:solidFill>
                      <a:srgbClr val="3B3838"/>
                    </a:solidFill>
                    <a:latin typeface="楷体" panose="02010609060101010101" charset="-122"/>
                    <a:ea typeface="楷体" panose="02010609060101010101" charset="-122"/>
                  </a:rPr>
                  <a:t>检</a:t>
                </a:r>
                <a:endParaRPr lang="zh-CN" altLang="en-US" sz="9950">
                  <a:solidFill>
                    <a:srgbClr val="3B3838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35" name="文本框 15"/>
              <p:cNvSpPr txBox="1"/>
              <p:nvPr/>
            </p:nvSpPr>
            <p:spPr>
              <a:xfrm>
                <a:off x="1173966" y="1256353"/>
                <a:ext cx="760248" cy="64509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lvl="0" algn="ctr">
                  <a:buClrTx/>
                  <a:buSzTx/>
                  <a:buFontTx/>
                </a:pPr>
                <a:r>
                  <a:rPr lang="en-US" altLang="zh-CN" sz="3600" b="1" err="1">
                    <a:solidFill>
                      <a:srgbClr val="3B3838"/>
                    </a:solidFill>
                    <a:latin typeface="hypy-sx" panose="02010600030101010101" pitchFamily="2" charset="-122"/>
                    <a:ea typeface="hypy-sx" panose="02010600030101010101" pitchFamily="2" charset="-122"/>
                    <a:sym typeface="+mn-ea"/>
                  </a:rPr>
                  <a:t>jiǎn</a:t>
                </a:r>
                <a:endParaRPr lang="en-US" altLang="zh-CN" sz="3600" b="1" err="1">
                  <a:solidFill>
                    <a:srgbClr val="3B3838"/>
                  </a:solidFill>
                  <a:latin typeface="hypy-sx" panose="02010600030101010101" pitchFamily="2" charset="-122"/>
                  <a:ea typeface="hypy-sx" panose="02010600030101010101" pitchFamily="2" charset="-122"/>
                  <a:sym typeface="+mn-ea"/>
                </a:endParaRPr>
              </a:p>
            </p:txBody>
          </p:sp>
        </p:grpSp>
      </p:grpSp>
      <p:grpSp>
        <p:nvGrpSpPr>
          <p:cNvPr id="36" name="组合 35"/>
          <p:cNvGrpSpPr/>
          <p:nvPr/>
        </p:nvGrpSpPr>
        <p:grpSpPr>
          <a:xfrm>
            <a:off x="2699825" y="3383285"/>
            <a:ext cx="1475740" cy="2120265"/>
            <a:chOff x="5322" y="1328"/>
            <a:chExt cx="2324" cy="3339"/>
          </a:xfrm>
        </p:grpSpPr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5322" y="2331"/>
              <a:ext cx="2324" cy="2336"/>
            </a:xfrm>
            <a:prstGeom prst="rect">
              <a:avLst/>
            </a:prstGeom>
          </p:spPr>
        </p:pic>
        <p:sp>
          <p:nvSpPr>
            <p:cNvPr id="38" name="文本占位符 6"/>
            <p:cNvSpPr txBox="1"/>
            <p:nvPr/>
          </p:nvSpPr>
          <p:spPr>
            <a:xfrm>
              <a:off x="5462" y="2451"/>
              <a:ext cx="2026" cy="2074"/>
            </a:xfrm>
            <a:prstGeom prst="rect">
              <a:avLst/>
            </a:prstGeom>
          </p:spPr>
          <p:txBody>
            <a:bodyPr/>
            <a:lstStyle>
              <a:lvl1pPr marL="227965" indent="-227965" algn="l" defTabSz="911225" rtl="0" eaLnBrk="1" latinLnBrk="0" hangingPunct="1">
                <a:lnSpc>
                  <a:spcPct val="90000"/>
                </a:lnSpc>
                <a:spcBef>
                  <a:spcPts val="995"/>
                </a:spcBef>
                <a:buFont typeface="Arial" panose="020B0604020202020204" pitchFamily="34" charset="0"/>
                <a:buChar char="•"/>
                <a:defRPr lang="zh-CN" altLang="en-US" sz="4400" kern="120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defRPr>
              </a:lvl1pPr>
              <a:lvl2pPr marL="683895" indent="-227965" algn="l" defTabSz="911225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3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39825" indent="-227965" algn="l" defTabSz="911225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9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95755" indent="-227965" algn="l" defTabSz="911225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7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1685" indent="-227965" algn="l" defTabSz="911225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7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07615" indent="-227965" algn="l" defTabSz="911225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7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63545" indent="-227965" algn="l" defTabSz="911225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7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19475" indent="-227965" algn="l" defTabSz="911225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7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75405" indent="-227965" algn="l" defTabSz="911225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7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zh-CN" altLang="en-US" sz="9950">
                  <a:solidFill>
                    <a:srgbClr val="3B3838"/>
                  </a:solidFill>
                  <a:latin typeface="方正楷体_GBK" panose="03000509000000000000" pitchFamily="65" charset="-122"/>
                  <a:ea typeface="方正楷体_GBK" panose="03000509000000000000" pitchFamily="65" charset="-122"/>
                </a:rPr>
                <a:t>查</a:t>
              </a:r>
              <a:endParaRPr lang="zh-CN" altLang="en-US" sz="9950">
                <a:solidFill>
                  <a:srgbClr val="3B3838"/>
                </a:solidFill>
                <a:latin typeface="方正楷体_GBK" panose="03000509000000000000" pitchFamily="65" charset="-122"/>
                <a:ea typeface="方正楷体_GBK" panose="03000509000000000000" pitchFamily="65" charset="-122"/>
              </a:endParaRPr>
            </a:p>
          </p:txBody>
        </p:sp>
        <p:sp>
          <p:nvSpPr>
            <p:cNvPr id="40" name="文本框 92"/>
            <p:cNvSpPr txBox="1"/>
            <p:nvPr/>
          </p:nvSpPr>
          <p:spPr>
            <a:xfrm>
              <a:off x="5857" y="1328"/>
              <a:ext cx="1192" cy="101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 algn="ctr">
                <a:buClrTx/>
                <a:buSzTx/>
                <a:buFontTx/>
              </a:pPr>
              <a:r>
                <a:rPr lang="en-US" altLang="zh-CN" sz="3600" b="1" err="1">
                  <a:latin typeface="hypy-sx" panose="02010600030101010101" pitchFamily="2" charset="-122"/>
                  <a:ea typeface="hypy-sx" panose="02010600030101010101" pitchFamily="2" charset="-122"/>
                  <a:sym typeface="+mn-ea"/>
                </a:rPr>
                <a:t>chá</a:t>
              </a:r>
              <a:endParaRPr lang="en-US" altLang="zh-CN" sz="3600" b="1" err="1">
                <a:latin typeface="hypy-sx" panose="02010600030101010101" pitchFamily="2" charset="-122"/>
                <a:ea typeface="hypy-sx" panose="02010600030101010101" pitchFamily="2" charset="-122"/>
                <a:sym typeface="+mn-ea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4391825" y="3385190"/>
            <a:ext cx="1475740" cy="2118360"/>
            <a:chOff x="7979" y="1332"/>
            <a:chExt cx="2324" cy="3336"/>
          </a:xfrm>
        </p:grpSpPr>
        <p:pic>
          <p:nvPicPr>
            <p:cNvPr id="50" name="图片 49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979" y="2332"/>
              <a:ext cx="2324" cy="2336"/>
            </a:xfrm>
            <a:prstGeom prst="rect">
              <a:avLst/>
            </a:prstGeom>
          </p:spPr>
        </p:pic>
        <p:sp>
          <p:nvSpPr>
            <p:cNvPr id="51" name="文本占位符 6"/>
            <p:cNvSpPr txBox="1"/>
            <p:nvPr/>
          </p:nvSpPr>
          <p:spPr>
            <a:xfrm>
              <a:off x="8138" y="2348"/>
              <a:ext cx="2026" cy="2320"/>
            </a:xfrm>
            <a:prstGeom prst="rect">
              <a:avLst/>
            </a:prstGeom>
          </p:spPr>
          <p:txBody>
            <a:bodyPr/>
            <a:lstStyle>
              <a:lvl1pPr marL="227965" indent="-227965" algn="l" defTabSz="911225" rtl="0" eaLnBrk="1" latinLnBrk="0" hangingPunct="1">
                <a:lnSpc>
                  <a:spcPct val="90000"/>
                </a:lnSpc>
                <a:spcBef>
                  <a:spcPts val="995"/>
                </a:spcBef>
                <a:buFont typeface="Arial" panose="020B0604020202020204" pitchFamily="34" charset="0"/>
                <a:buChar char="•"/>
                <a:defRPr lang="zh-CN" altLang="en-US" sz="4400" kern="120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defRPr>
              </a:lvl1pPr>
              <a:lvl2pPr marL="683895" indent="-227965" algn="l" defTabSz="911225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3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39825" indent="-227965" algn="l" defTabSz="911225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9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95755" indent="-227965" algn="l" defTabSz="911225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7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1685" indent="-227965" algn="l" defTabSz="911225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7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07615" indent="-227965" algn="l" defTabSz="911225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7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63545" indent="-227965" algn="l" defTabSz="911225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7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19475" indent="-227965" algn="l" defTabSz="911225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7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75405" indent="-227965" algn="l" defTabSz="911225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7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zh-CN" altLang="en-US" sz="9950">
                  <a:solidFill>
                    <a:srgbClr val="3B3838"/>
                  </a:solidFill>
                  <a:latin typeface="楷体" panose="02010609060101010101" charset="-122"/>
                  <a:ea typeface="楷体" panose="02010609060101010101" charset="-122"/>
                </a:rPr>
                <a:t>确</a:t>
              </a:r>
              <a:endParaRPr lang="zh-CN" altLang="en-US" sz="9950">
                <a:solidFill>
                  <a:srgbClr val="3B3838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52" name="矩形 51"/>
            <p:cNvSpPr/>
            <p:nvPr/>
          </p:nvSpPr>
          <p:spPr>
            <a:xfrm>
              <a:off x="8535" y="1332"/>
              <a:ext cx="1178" cy="110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altLang="zh-CN" sz="3600" b="1" err="1">
                  <a:solidFill>
                    <a:srgbClr val="3B3838"/>
                  </a:solidFill>
                  <a:latin typeface="hypy-sx" panose="02010600030101010101" pitchFamily="2" charset="-122"/>
                  <a:ea typeface="hypy-sx" panose="02010600030101010101" pitchFamily="2" charset="-122"/>
                  <a:sym typeface="+mn-ea"/>
                </a:rPr>
                <a:t>què</a:t>
              </a:r>
              <a:endParaRPr lang="en-US" altLang="zh-CN" sz="3600" b="1" err="1">
                <a:solidFill>
                  <a:srgbClr val="3B3838"/>
                </a:solidFill>
                <a:latin typeface="hypy-sx" panose="02010600030101010101" pitchFamily="2" charset="-122"/>
                <a:ea typeface="hypy-sx" panose="02010600030101010101" pitchFamily="2" charset="-122"/>
                <a:sym typeface="+mn-ea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7779425" y="3385190"/>
            <a:ext cx="1475740" cy="2118360"/>
            <a:chOff x="5553" y="5335"/>
            <a:chExt cx="2324" cy="3336"/>
          </a:xfrm>
        </p:grpSpPr>
        <p:pic>
          <p:nvPicPr>
            <p:cNvPr id="54" name="图片 53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5553" y="6335"/>
              <a:ext cx="2324" cy="2336"/>
            </a:xfrm>
            <a:prstGeom prst="rect">
              <a:avLst/>
            </a:prstGeom>
          </p:spPr>
        </p:pic>
        <p:sp>
          <p:nvSpPr>
            <p:cNvPr id="55" name="文本占位符 6"/>
            <p:cNvSpPr txBox="1"/>
            <p:nvPr/>
          </p:nvSpPr>
          <p:spPr>
            <a:xfrm>
              <a:off x="5683" y="6385"/>
              <a:ext cx="2025" cy="2215"/>
            </a:xfrm>
            <a:prstGeom prst="rect">
              <a:avLst/>
            </a:prstGeom>
          </p:spPr>
          <p:txBody>
            <a:bodyPr/>
            <a:lstStyle>
              <a:lvl1pPr marL="227965" indent="-227965" algn="l" defTabSz="911225" rtl="0" eaLnBrk="1" latinLnBrk="0" hangingPunct="1">
                <a:lnSpc>
                  <a:spcPct val="90000"/>
                </a:lnSpc>
                <a:spcBef>
                  <a:spcPts val="995"/>
                </a:spcBef>
                <a:buFont typeface="Arial" panose="020B0604020202020204" pitchFamily="34" charset="0"/>
                <a:buChar char="•"/>
                <a:defRPr lang="zh-CN" altLang="en-US" sz="4400" kern="120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defRPr>
              </a:lvl1pPr>
              <a:lvl2pPr marL="683895" indent="-227965" algn="l" defTabSz="911225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3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39825" indent="-227965" algn="l" defTabSz="911225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9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95755" indent="-227965" algn="l" defTabSz="911225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7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1685" indent="-227965" algn="l" defTabSz="911225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7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07615" indent="-227965" algn="l" defTabSz="911225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7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63545" indent="-227965" algn="l" defTabSz="911225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7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19475" indent="-227965" algn="l" defTabSz="911225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7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75405" indent="-227965" algn="l" defTabSz="911225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7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zh-CN" altLang="en-US" sz="9950">
                  <a:solidFill>
                    <a:srgbClr val="3B3838"/>
                  </a:solidFill>
                  <a:latin typeface="楷体" panose="02010609060101010101" charset="-122"/>
                  <a:ea typeface="楷体" panose="02010609060101010101" charset="-122"/>
                </a:rPr>
                <a:t>途</a:t>
              </a:r>
              <a:endParaRPr lang="zh-CN" altLang="en-US" sz="9950">
                <a:solidFill>
                  <a:srgbClr val="3B3838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56" name="矩形 55"/>
            <p:cNvSpPr/>
            <p:nvPr/>
          </p:nvSpPr>
          <p:spPr>
            <a:xfrm>
              <a:off x="6364" y="5335"/>
              <a:ext cx="702" cy="110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altLang="zh-CN" sz="3600" b="1" err="1">
                  <a:solidFill>
                    <a:srgbClr val="3B3838"/>
                  </a:solidFill>
                  <a:latin typeface="hypy-sx" panose="02010600030101010101" pitchFamily="2" charset="-122"/>
                  <a:ea typeface="hypy-sx" panose="02010600030101010101" pitchFamily="2" charset="-122"/>
                  <a:sym typeface="+mn-ea"/>
                </a:rPr>
                <a:t>tú</a:t>
              </a:r>
              <a:endParaRPr lang="en-US" altLang="zh-CN" sz="3600" b="1" err="1">
                <a:solidFill>
                  <a:srgbClr val="3B3838"/>
                </a:solidFill>
                <a:latin typeface="hypy-sx" panose="02010600030101010101" pitchFamily="2" charset="-122"/>
                <a:ea typeface="hypy-sx" panose="02010600030101010101" pitchFamily="2" charset="-122"/>
                <a:sym typeface="+mn-ea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9471425" y="3395985"/>
            <a:ext cx="1475740" cy="2107565"/>
            <a:chOff x="8340" y="5352"/>
            <a:chExt cx="2324" cy="3319"/>
          </a:xfrm>
        </p:grpSpPr>
        <p:pic>
          <p:nvPicPr>
            <p:cNvPr id="58" name="图片 57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8340" y="6335"/>
              <a:ext cx="2324" cy="2336"/>
            </a:xfrm>
            <a:prstGeom prst="rect">
              <a:avLst/>
            </a:prstGeom>
          </p:spPr>
        </p:pic>
        <p:sp>
          <p:nvSpPr>
            <p:cNvPr id="59" name="文本占位符 6"/>
            <p:cNvSpPr txBox="1"/>
            <p:nvPr/>
          </p:nvSpPr>
          <p:spPr>
            <a:xfrm>
              <a:off x="8502" y="6385"/>
              <a:ext cx="2026" cy="2215"/>
            </a:xfrm>
            <a:prstGeom prst="rect">
              <a:avLst/>
            </a:prstGeom>
          </p:spPr>
          <p:txBody>
            <a:bodyPr/>
            <a:lstStyle>
              <a:lvl1pPr marL="227965" indent="-227965" algn="l" defTabSz="911225" rtl="0" eaLnBrk="1" latinLnBrk="0" hangingPunct="1">
                <a:lnSpc>
                  <a:spcPct val="90000"/>
                </a:lnSpc>
                <a:spcBef>
                  <a:spcPts val="995"/>
                </a:spcBef>
                <a:buFont typeface="Arial" panose="020B0604020202020204" pitchFamily="34" charset="0"/>
                <a:buChar char="•"/>
                <a:defRPr lang="zh-CN" altLang="en-US" sz="4400" kern="120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defRPr>
              </a:lvl1pPr>
              <a:lvl2pPr marL="683895" indent="-227965" algn="l" defTabSz="911225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3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39825" indent="-227965" algn="l" defTabSz="911225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9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95755" indent="-227965" algn="l" defTabSz="911225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7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1685" indent="-227965" algn="l" defTabSz="911225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7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07615" indent="-227965" algn="l" defTabSz="911225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7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63545" indent="-227965" algn="l" defTabSz="911225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7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19475" indent="-227965" algn="l" defTabSz="911225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7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75405" indent="-227965" algn="l" defTabSz="911225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7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zh-CN" altLang="en-US" sz="9950">
                  <a:solidFill>
                    <a:srgbClr val="3B3838"/>
                  </a:solidFill>
                  <a:latin typeface="楷体" panose="02010609060101010101" charset="-122"/>
                  <a:ea typeface="楷体" panose="02010609060101010101" charset="-122"/>
                </a:rPr>
                <a:t>陌</a:t>
              </a:r>
              <a:endParaRPr lang="zh-CN" altLang="en-US" sz="9950">
                <a:solidFill>
                  <a:srgbClr val="3B3838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60" name="矩形 59"/>
            <p:cNvSpPr/>
            <p:nvPr/>
          </p:nvSpPr>
          <p:spPr>
            <a:xfrm>
              <a:off x="8973" y="5352"/>
              <a:ext cx="1020" cy="110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altLang="zh-CN" sz="3600" b="1" err="1">
                  <a:solidFill>
                    <a:srgbClr val="3B3838"/>
                  </a:solidFill>
                  <a:latin typeface="hypy-sx" panose="02010600030101010101" pitchFamily="2" charset="-122"/>
                  <a:ea typeface="hypy-sx" panose="02010600030101010101" pitchFamily="2" charset="-122"/>
                  <a:sym typeface="+mn-ea"/>
                </a:rPr>
                <a:t>mò</a:t>
              </a:r>
              <a:endParaRPr lang="en-US" altLang="zh-CN" sz="3600" b="1" err="1">
                <a:solidFill>
                  <a:srgbClr val="3B3838"/>
                </a:solidFill>
                <a:latin typeface="hypy-sx" panose="02010600030101010101" pitchFamily="2" charset="-122"/>
                <a:ea typeface="hypy-sx" panose="02010600030101010101" pitchFamily="2" charset="-122"/>
                <a:sym typeface="+mn-ea"/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6083825" y="3383285"/>
            <a:ext cx="1475740" cy="2120265"/>
            <a:chOff x="2717" y="1328"/>
            <a:chExt cx="2324" cy="3339"/>
          </a:xfrm>
        </p:grpSpPr>
        <p:pic>
          <p:nvPicPr>
            <p:cNvPr id="62" name="图片 61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2717" y="2331"/>
              <a:ext cx="2324" cy="2336"/>
            </a:xfrm>
            <a:prstGeom prst="rect">
              <a:avLst/>
            </a:prstGeom>
          </p:spPr>
        </p:pic>
        <p:grpSp>
          <p:nvGrpSpPr>
            <p:cNvPr id="63" name="组合 62"/>
            <p:cNvGrpSpPr/>
            <p:nvPr/>
          </p:nvGrpSpPr>
          <p:grpSpPr>
            <a:xfrm>
              <a:off x="2857" y="1328"/>
              <a:ext cx="2025" cy="3197"/>
              <a:chOff x="934475" y="1256360"/>
              <a:chExt cx="1286134" cy="2030351"/>
            </a:xfrm>
          </p:grpSpPr>
          <p:sp>
            <p:nvSpPr>
              <p:cNvPr id="64" name="文本占位符 6"/>
              <p:cNvSpPr txBox="1"/>
              <p:nvPr/>
            </p:nvSpPr>
            <p:spPr>
              <a:xfrm>
                <a:off x="934475" y="1891632"/>
                <a:ext cx="1286134" cy="1395079"/>
              </a:xfrm>
              <a:prstGeom prst="rect">
                <a:avLst/>
              </a:prstGeom>
            </p:spPr>
            <p:txBody>
              <a:bodyPr/>
              <a:lstStyle>
                <a:lvl1pPr marL="227965" indent="-227965" algn="l" defTabSz="911225" rtl="0" eaLnBrk="1" latinLnBrk="0" hangingPunct="1">
                  <a:lnSpc>
                    <a:spcPct val="90000"/>
                  </a:lnSpc>
                  <a:spcBef>
                    <a:spcPts val="995"/>
                  </a:spcBef>
                  <a:buFont typeface="Arial" panose="020B0604020202020204" pitchFamily="34" charset="0"/>
                  <a:buChar char="•"/>
                  <a:defRPr lang="zh-CN" altLang="en-US" sz="4400" kern="1200" smtClean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lvl1pPr>
                <a:lvl2pPr marL="683895" indent="-227965" algn="l" defTabSz="911225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39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39825" indent="-227965" algn="l" defTabSz="911225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99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595755" indent="-227965" algn="l" defTabSz="911225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79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1685" indent="-227965" algn="l" defTabSz="911225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79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07615" indent="-227965" algn="l" defTabSz="911225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79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63545" indent="-227965" algn="l" defTabSz="911225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79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19475" indent="-227965" algn="l" defTabSz="911225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79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75405" indent="-227965" algn="l" defTabSz="911225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79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None/>
                </a:pPr>
                <a:r>
                  <a:rPr lang="zh-CN" altLang="en-US" sz="9950">
                    <a:solidFill>
                      <a:srgbClr val="3B3838"/>
                    </a:solidFill>
                    <a:latin typeface="楷体" panose="02010609060101010101" charset="-122"/>
                    <a:ea typeface="楷体" panose="02010609060101010101" charset="-122"/>
                  </a:rPr>
                  <a:t>误</a:t>
                </a:r>
                <a:endParaRPr lang="zh-CN" altLang="en-US" sz="9950">
                  <a:solidFill>
                    <a:srgbClr val="3B3838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65" name="文本框 15"/>
              <p:cNvSpPr txBox="1"/>
              <p:nvPr/>
            </p:nvSpPr>
            <p:spPr>
              <a:xfrm>
                <a:off x="1233666" y="1256360"/>
                <a:ext cx="640844" cy="64508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lvl="0" algn="ctr">
                  <a:buClrTx/>
                  <a:buSzTx/>
                  <a:buFontTx/>
                </a:pPr>
                <a:r>
                  <a:rPr lang="en-US" altLang="zh-CN" sz="3600" b="1" err="1">
                    <a:solidFill>
                      <a:srgbClr val="3B3838"/>
                    </a:solidFill>
                    <a:latin typeface="hypy-sx" panose="02010600030101010101" pitchFamily="2" charset="-122"/>
                    <a:ea typeface="hypy-sx" panose="02010600030101010101" pitchFamily="2" charset="-122"/>
                    <a:sym typeface="+mn-ea"/>
                  </a:rPr>
                  <a:t>wù</a:t>
                </a:r>
                <a:endParaRPr lang="en-US" altLang="zh-CN" sz="3600" b="1" err="1">
                  <a:solidFill>
                    <a:srgbClr val="3B3838"/>
                  </a:solidFill>
                  <a:latin typeface="hypy-sx" panose="02010600030101010101" pitchFamily="2" charset="-122"/>
                  <a:ea typeface="hypy-sx" panose="02010600030101010101" pitchFamily="2" charset="-122"/>
                  <a:sym typeface="+mn-ea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组合 36"/>
          <p:cNvGrpSpPr/>
          <p:nvPr/>
        </p:nvGrpSpPr>
        <p:grpSpPr>
          <a:xfrm>
            <a:off x="648619" y="441244"/>
            <a:ext cx="1260942" cy="540000"/>
            <a:chOff x="783619" y="459000"/>
            <a:chExt cx="1260942" cy="540000"/>
          </a:xfrm>
        </p:grpSpPr>
        <p:sp>
          <p:nvSpPr>
            <p:cNvPr id="38" name="圆角矩形 37"/>
            <p:cNvSpPr/>
            <p:nvPr/>
          </p:nvSpPr>
          <p:spPr>
            <a:xfrm>
              <a:off x="784561" y="459000"/>
              <a:ext cx="1260000" cy="540000"/>
            </a:xfrm>
            <a:prstGeom prst="roundRect">
              <a:avLst/>
            </a:prstGeom>
            <a:solidFill>
              <a:srgbClr val="FEF2E3"/>
            </a:solidFill>
            <a:ln w="19050">
              <a:solidFill>
                <a:srgbClr val="F5836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827530"/>
              <a:endParaRPr lang="zh-CN" altLang="en-US" sz="3600">
                <a:solidFill>
                  <a:prstClr val="black"/>
                </a:solidFill>
              </a:endParaRP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783619" y="467390"/>
              <a:ext cx="1249680" cy="52197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1827530"/>
              <a:r>
                <a:rPr lang="zh-CN" altLang="en-US" sz="280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会写字</a:t>
              </a:r>
              <a:endPara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16" name="图片 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70879" y="2027025"/>
            <a:ext cx="2067166" cy="2077200"/>
          </a:xfrm>
          <a:prstGeom prst="rect">
            <a:avLst/>
          </a:prstGeom>
        </p:spPr>
      </p:pic>
      <p:sp>
        <p:nvSpPr>
          <p:cNvPr id="43" name="文本框 42"/>
          <p:cNvSpPr txBox="1"/>
          <p:nvPr/>
        </p:nvSpPr>
        <p:spPr>
          <a:xfrm>
            <a:off x="2699755" y="1258580"/>
            <a:ext cx="607060" cy="7683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827530"/>
            <a:r>
              <a:rPr lang="en-US" altLang="zh-CN" sz="4400" b="1">
                <a:solidFill>
                  <a:prstClr val="black"/>
                </a:solidFill>
                <a:latin typeface="hypy-sx" panose="02010600030101010101" pitchFamily="2" charset="-122"/>
                <a:ea typeface="hypy-sx" panose="02010600030101010101" pitchFamily="2" charset="-122"/>
              </a:rPr>
              <a:t>mì</a:t>
            </a:r>
            <a:endParaRPr lang="en-US" altLang="zh-CN" sz="4400" b="1">
              <a:solidFill>
                <a:prstClr val="black"/>
              </a:solidFill>
              <a:latin typeface="hypy-sx" panose="02010600030101010101" pitchFamily="2" charset="-122"/>
              <a:ea typeface="hypy-sx" panose="02010600030101010101" pitchFamily="2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401552" y="4415150"/>
            <a:ext cx="120396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1827530"/>
            <a:r>
              <a:rPr lang="zh-CN" altLang="en-US" sz="4000" b="1">
                <a:latin typeface="楷体" panose="02010609060101010101" charset="-122"/>
                <a:ea typeface="楷体" panose="02010609060101010101" charset="-122"/>
              </a:rPr>
              <a:t>花蜜</a:t>
            </a:r>
            <a:endParaRPr lang="zh-CN" altLang="en-US" sz="4000" b="1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6153150" y="2526665"/>
            <a:ext cx="5150485" cy="1066800"/>
            <a:chOff x="10880" y="2369"/>
            <a:chExt cx="8111" cy="1680"/>
          </a:xfrm>
        </p:grpSpPr>
        <p:sp>
          <p:nvSpPr>
            <p:cNvPr id="8" name="文本框 30"/>
            <p:cNvSpPr txBox="1"/>
            <p:nvPr/>
          </p:nvSpPr>
          <p:spPr>
            <a:xfrm>
              <a:off x="11161" y="3159"/>
              <a:ext cx="7830" cy="8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3765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0965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165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473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193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198495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5695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lnSpc>
                  <a:spcPct val="120000"/>
                </a:lnSpc>
              </a:pPr>
              <a:r>
                <a:rPr lang="zh-CN" altLang="en-US" sz="2800" b="1">
                  <a:latin typeface="楷体" panose="02010609060101010101" charset="-122"/>
                  <a:ea typeface="楷体" panose="02010609060101010101" charset="-122"/>
                  <a:sym typeface="+mn-ea"/>
                </a:rPr>
                <a:t>密（</a:t>
              </a:r>
              <a:r>
                <a:rPr lang="en-US" altLang="zh-CN" sz="2800" b="1">
                  <a:latin typeface="hypy-sx" panose="02010600030101010101" pitchFamily="2" charset="-122"/>
                  <a:ea typeface="hypy-sx" panose="02010600030101010101" pitchFamily="2" charset="-122"/>
                  <a:cs typeface="Adobe Hebrew" panose="02040503050201020203" charset="0"/>
                  <a:sym typeface="+mn-ea"/>
                </a:rPr>
                <a:t>mì</a:t>
              </a:r>
              <a:r>
                <a:rPr lang="zh-CN" altLang="en-US" sz="2800" b="1">
                  <a:latin typeface="楷体" panose="02010609060101010101" charset="-122"/>
                  <a:ea typeface="楷体" panose="02010609060101010101" charset="-122"/>
                  <a:sym typeface="+mn-ea"/>
                </a:rPr>
                <a:t>）：密切、亲密。</a:t>
              </a:r>
              <a:endParaRPr lang="zh-CN" altLang="en-US" sz="2800" b="1">
                <a:latin typeface="楷体" panose="02010609060101010101" charset="-122"/>
                <a:ea typeface="楷体" panose="02010609060101010101" charset="-122"/>
                <a:sym typeface="+mn-ea"/>
              </a:endParaRPr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10880" y="2369"/>
              <a:ext cx="3025" cy="957"/>
              <a:chOff x="6197600" y="1404000"/>
              <a:chExt cx="1921020" cy="607500"/>
            </a:xfrm>
          </p:grpSpPr>
          <p:sp>
            <p:nvSpPr>
              <p:cNvPr id="10" name="文本框 30"/>
              <p:cNvSpPr txBox="1"/>
              <p:nvPr/>
            </p:nvSpPr>
            <p:spPr>
              <a:xfrm>
                <a:off x="6383656" y="1404000"/>
                <a:ext cx="1734964" cy="60750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3765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0965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165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473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193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198495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5695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zh-CN" altLang="en-US" sz="2800">
                    <a:solidFill>
                      <a:srgbClr val="FF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形近字</a:t>
                </a:r>
                <a:endParaRPr lang="zh-CN" altLang="en-US" sz="280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8" name="等腰三角形 17"/>
              <p:cNvSpPr/>
              <p:nvPr/>
            </p:nvSpPr>
            <p:spPr>
              <a:xfrm rot="5400000">
                <a:off x="6197600" y="1584000"/>
                <a:ext cx="225000" cy="225000"/>
              </a:xfrm>
              <a:prstGeom prst="triangle">
                <a:avLst/>
              </a:prstGeom>
              <a:solidFill>
                <a:srgbClr val="ED1C2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pic>
        <p:nvPicPr>
          <p:cNvPr id="1026" name="Picture 2"/>
          <p:cNvPicPr>
            <a:picLocks noChangeAspect="1" noChangeArrowheads="1" noCrop="1"/>
          </p:cNvPicPr>
          <p:nvPr/>
        </p:nvPicPr>
        <p:blipFill>
          <a:blip r:embed="rId2" cstate="email"/>
          <a:stretch>
            <a:fillRect/>
          </a:stretch>
        </p:blipFill>
        <p:spPr bwMode="auto">
          <a:xfrm>
            <a:off x="2132825" y="2214000"/>
            <a:ext cx="1702533" cy="17025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组合 36"/>
          <p:cNvGrpSpPr/>
          <p:nvPr/>
        </p:nvGrpSpPr>
        <p:grpSpPr>
          <a:xfrm>
            <a:off x="648619" y="441244"/>
            <a:ext cx="1260942" cy="540000"/>
            <a:chOff x="783619" y="459000"/>
            <a:chExt cx="1260942" cy="540000"/>
          </a:xfrm>
        </p:grpSpPr>
        <p:sp>
          <p:nvSpPr>
            <p:cNvPr id="38" name="圆角矩形 37"/>
            <p:cNvSpPr/>
            <p:nvPr/>
          </p:nvSpPr>
          <p:spPr>
            <a:xfrm>
              <a:off x="784561" y="459000"/>
              <a:ext cx="1260000" cy="540000"/>
            </a:xfrm>
            <a:prstGeom prst="roundRect">
              <a:avLst/>
            </a:prstGeom>
            <a:solidFill>
              <a:srgbClr val="FEF2E3"/>
            </a:solidFill>
            <a:ln w="19050">
              <a:solidFill>
                <a:srgbClr val="F5836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827530"/>
              <a:endParaRPr lang="zh-CN" altLang="en-US" sz="3600">
                <a:solidFill>
                  <a:prstClr val="black"/>
                </a:solidFill>
              </a:endParaRP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783619" y="467390"/>
              <a:ext cx="1249680" cy="52197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1827530"/>
              <a:r>
                <a:rPr lang="zh-CN" altLang="en-US" sz="280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会写字</a:t>
              </a:r>
              <a:endPara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16" name="图片 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70879" y="2027025"/>
            <a:ext cx="2067166" cy="2077200"/>
          </a:xfrm>
          <a:prstGeom prst="rect">
            <a:avLst/>
          </a:prstGeom>
        </p:spPr>
      </p:pic>
      <p:sp>
        <p:nvSpPr>
          <p:cNvPr id="43" name="文本框 42"/>
          <p:cNvSpPr txBox="1"/>
          <p:nvPr/>
        </p:nvSpPr>
        <p:spPr>
          <a:xfrm>
            <a:off x="2479410" y="1258580"/>
            <a:ext cx="1050290" cy="7683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827530"/>
            <a:r>
              <a:rPr lang="en-US" altLang="zh-CN" sz="4400" b="1">
                <a:solidFill>
                  <a:prstClr val="black"/>
                </a:solidFill>
                <a:latin typeface="hypy-sx" panose="02010600030101010101" pitchFamily="2" charset="-122"/>
                <a:ea typeface="hypy-sx" panose="02010600030101010101" pitchFamily="2" charset="-122"/>
              </a:rPr>
              <a:t>fēng</a:t>
            </a:r>
            <a:endParaRPr lang="en-US" altLang="zh-CN" sz="4400" b="1">
              <a:solidFill>
                <a:prstClr val="black"/>
              </a:solidFill>
              <a:latin typeface="hypy-sx" panose="02010600030101010101" pitchFamily="2" charset="-122"/>
              <a:ea typeface="hypy-sx" panose="02010600030101010101" pitchFamily="2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401552" y="4415150"/>
            <a:ext cx="120396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1827530"/>
            <a:r>
              <a:rPr lang="zh-CN" altLang="en-US" sz="40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蜜蜂</a:t>
            </a:r>
            <a:endParaRPr lang="zh-CN" altLang="en-US" sz="4000" b="1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067560" y="2129790"/>
            <a:ext cx="1872000" cy="1872000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6153150" y="1948815"/>
            <a:ext cx="5150485" cy="2143125"/>
            <a:chOff x="10880" y="2369"/>
            <a:chExt cx="8111" cy="3375"/>
          </a:xfrm>
        </p:grpSpPr>
        <p:sp>
          <p:nvSpPr>
            <p:cNvPr id="9" name="文本框 30"/>
            <p:cNvSpPr txBox="1"/>
            <p:nvPr/>
          </p:nvSpPr>
          <p:spPr>
            <a:xfrm>
              <a:off x="11161" y="3159"/>
              <a:ext cx="7830" cy="25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3765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0965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165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473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193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198495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5695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lnSpc>
                  <a:spcPct val="120000"/>
                </a:lnSpc>
              </a:pPr>
              <a:r>
                <a:rPr lang="zh-CN" altLang="en-US" sz="2800" b="1">
                  <a:latin typeface="楷体" panose="02010609060101010101" charset="-122"/>
                  <a:ea typeface="楷体" panose="02010609060101010101" charset="-122"/>
                  <a:sym typeface="+mn-ea"/>
                </a:rPr>
                <a:t>峰（</a:t>
              </a:r>
              <a:r>
                <a:rPr lang="en-US" altLang="zh-CN" sz="2800" b="1">
                  <a:latin typeface="hypy-sx" panose="02010600030101010101" pitchFamily="2" charset="-122"/>
                  <a:ea typeface="hypy-sx" panose="02010600030101010101" pitchFamily="2" charset="-122"/>
                  <a:cs typeface="Adobe Hebrew" panose="02040503050201020203" charset="0"/>
                  <a:sym typeface="+mn-ea"/>
                </a:rPr>
                <a:t>fēng</a:t>
              </a:r>
              <a:r>
                <a:rPr lang="zh-CN" altLang="en-US" sz="2800" b="1">
                  <a:latin typeface="楷体" panose="02010609060101010101" charset="-122"/>
                  <a:ea typeface="楷体" panose="02010609060101010101" charset="-122"/>
                  <a:sym typeface="+mn-ea"/>
                </a:rPr>
                <a:t>）：山峰。</a:t>
              </a:r>
              <a:endParaRPr lang="zh-CN" altLang="en-US" sz="2800" b="1">
                <a:latin typeface="楷体" panose="02010609060101010101" charset="-122"/>
                <a:ea typeface="楷体" panose="02010609060101010101" charset="-122"/>
                <a:sym typeface="+mn-ea"/>
              </a:endParaRPr>
            </a:p>
            <a:p>
              <a:pPr fontAlgn="auto">
                <a:lnSpc>
                  <a:spcPct val="120000"/>
                </a:lnSpc>
              </a:pPr>
              <a:r>
                <a:rPr lang="zh-CN" altLang="en-US" sz="2800" b="1">
                  <a:latin typeface="楷体" panose="02010609060101010101" charset="-122"/>
                  <a:ea typeface="楷体" panose="02010609060101010101" charset="-122"/>
                  <a:sym typeface="+mn-ea"/>
                </a:rPr>
                <a:t>锋（</a:t>
              </a:r>
              <a:r>
                <a:rPr lang="en-US" altLang="zh-CN" sz="2800" b="1">
                  <a:latin typeface="hypy-sx" panose="02010600030101010101" pitchFamily="2" charset="-122"/>
                  <a:ea typeface="hypy-sx" panose="02010600030101010101" pitchFamily="2" charset="-122"/>
                  <a:cs typeface="Adobe Hebrew" panose="02040503050201020203" charset="0"/>
                  <a:sym typeface="+mn-ea"/>
                </a:rPr>
                <a:t>fēng</a:t>
              </a:r>
              <a:r>
                <a:rPr lang="zh-CN" altLang="en-US" sz="2800" b="1">
                  <a:latin typeface="楷体" panose="02010609060101010101" charset="-122"/>
                  <a:ea typeface="楷体" panose="02010609060101010101" charset="-122"/>
                  <a:sym typeface="+mn-ea"/>
                </a:rPr>
                <a:t>）：针锋相对。</a:t>
              </a:r>
              <a:endParaRPr lang="zh-CN" altLang="en-US" sz="2800" b="1">
                <a:latin typeface="楷体" panose="02010609060101010101" charset="-122"/>
                <a:ea typeface="楷体" panose="02010609060101010101" charset="-122"/>
                <a:sym typeface="+mn-ea"/>
              </a:endParaRPr>
            </a:p>
            <a:p>
              <a:pPr fontAlgn="auto">
                <a:lnSpc>
                  <a:spcPct val="120000"/>
                </a:lnSpc>
              </a:pPr>
              <a:r>
                <a:rPr lang="zh-CN" altLang="en-US" sz="2800" b="1">
                  <a:latin typeface="楷体" panose="02010609060101010101" charset="-122"/>
                  <a:ea typeface="楷体" panose="02010609060101010101" charset="-122"/>
                  <a:sym typeface="+mn-ea"/>
                </a:rPr>
                <a:t>烽（</a:t>
              </a:r>
              <a:r>
                <a:rPr lang="en-US" altLang="zh-CN" sz="2800" b="1">
                  <a:latin typeface="hypy-sx" panose="02010600030101010101" pitchFamily="2" charset="-122"/>
                  <a:ea typeface="hypy-sx" panose="02010600030101010101" pitchFamily="2" charset="-122"/>
                  <a:cs typeface="Adobe Hebrew" panose="02040503050201020203" charset="0"/>
                  <a:sym typeface="+mn-ea"/>
                </a:rPr>
                <a:t>fēng</a:t>
              </a:r>
              <a:r>
                <a:rPr lang="zh-CN" altLang="en-US" sz="2800" b="1">
                  <a:latin typeface="楷体" panose="02010609060101010101" charset="-122"/>
                  <a:ea typeface="楷体" panose="02010609060101010101" charset="-122"/>
                  <a:sym typeface="+mn-ea"/>
                </a:rPr>
                <a:t>）：烽火四起。</a:t>
              </a:r>
              <a:endParaRPr lang="zh-CN" altLang="en-US" sz="2800" b="1">
                <a:latin typeface="楷体" panose="02010609060101010101" charset="-122"/>
                <a:ea typeface="楷体" panose="02010609060101010101" charset="-122"/>
                <a:sym typeface="+mn-ea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10880" y="2369"/>
              <a:ext cx="3025" cy="957"/>
              <a:chOff x="6197600" y="1404000"/>
              <a:chExt cx="1921020" cy="607500"/>
            </a:xfrm>
          </p:grpSpPr>
          <p:sp>
            <p:nvSpPr>
              <p:cNvPr id="11" name="文本框 30"/>
              <p:cNvSpPr txBox="1"/>
              <p:nvPr/>
            </p:nvSpPr>
            <p:spPr>
              <a:xfrm>
                <a:off x="6383656" y="1404000"/>
                <a:ext cx="1734964" cy="60750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3765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0965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165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473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193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198495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5695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zh-CN" altLang="en-US" sz="2800">
                    <a:solidFill>
                      <a:srgbClr val="FF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形近字</a:t>
                </a:r>
                <a:endParaRPr lang="zh-CN" altLang="en-US" sz="280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8" name="等腰三角形 17"/>
              <p:cNvSpPr/>
              <p:nvPr/>
            </p:nvSpPr>
            <p:spPr>
              <a:xfrm rot="5400000">
                <a:off x="6197600" y="1584000"/>
                <a:ext cx="225000" cy="225000"/>
              </a:xfrm>
              <a:prstGeom prst="triangle">
                <a:avLst/>
              </a:prstGeom>
              <a:solidFill>
                <a:srgbClr val="ED1C2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组合 36"/>
          <p:cNvGrpSpPr/>
          <p:nvPr/>
        </p:nvGrpSpPr>
        <p:grpSpPr>
          <a:xfrm>
            <a:off x="648619" y="441244"/>
            <a:ext cx="1260942" cy="540000"/>
            <a:chOff x="783619" y="459000"/>
            <a:chExt cx="1260942" cy="540000"/>
          </a:xfrm>
        </p:grpSpPr>
        <p:sp>
          <p:nvSpPr>
            <p:cNvPr id="38" name="圆角矩形 37"/>
            <p:cNvSpPr/>
            <p:nvPr/>
          </p:nvSpPr>
          <p:spPr>
            <a:xfrm>
              <a:off x="784561" y="459000"/>
              <a:ext cx="1260000" cy="540000"/>
            </a:xfrm>
            <a:prstGeom prst="roundRect">
              <a:avLst/>
            </a:prstGeom>
            <a:solidFill>
              <a:srgbClr val="FEF2E3"/>
            </a:solidFill>
            <a:ln w="19050">
              <a:solidFill>
                <a:srgbClr val="F5836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827530"/>
              <a:endParaRPr lang="zh-CN" altLang="en-US" sz="3600">
                <a:solidFill>
                  <a:prstClr val="black"/>
                </a:solidFill>
              </a:endParaRP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783619" y="467390"/>
              <a:ext cx="1249680" cy="52197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1827530"/>
              <a:r>
                <a:rPr lang="zh-CN" altLang="en-US" sz="280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会写字</a:t>
              </a:r>
              <a:endPara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16" name="图片 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70879" y="2027025"/>
            <a:ext cx="2067166" cy="2077200"/>
          </a:xfrm>
          <a:prstGeom prst="rect">
            <a:avLst/>
          </a:prstGeom>
        </p:spPr>
      </p:pic>
      <p:sp>
        <p:nvSpPr>
          <p:cNvPr id="43" name="文本框 42"/>
          <p:cNvSpPr txBox="1"/>
          <p:nvPr/>
        </p:nvSpPr>
        <p:spPr>
          <a:xfrm>
            <a:off x="2523225" y="1257310"/>
            <a:ext cx="96212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827530"/>
            <a:r>
              <a:rPr lang="en-US" altLang="zh-CN" sz="4400" b="1" err="1">
                <a:latin typeface="hypy-sx" panose="02010600030101010101" pitchFamily="2" charset="-122"/>
                <a:ea typeface="hypy-sx" panose="02010600030101010101" pitchFamily="2" charset="-122"/>
              </a:rPr>
              <a:t>biàn</a:t>
            </a:r>
            <a:endParaRPr lang="en-US" altLang="zh-CN" sz="4400" b="1">
              <a:latin typeface="hypy-sx" panose="02010600030101010101" pitchFamily="2" charset="-122"/>
              <a:ea typeface="hypy-sx" panose="02010600030101010101" pitchFamily="2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579537" y="4415150"/>
            <a:ext cx="275909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1827530"/>
            <a:r>
              <a:rPr lang="zh-CN" altLang="en-US" sz="40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辨认 </a:t>
            </a:r>
            <a:r>
              <a:rPr lang="zh-CN" altLang="en-US" sz="4000" b="1" smtClean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 辨别</a:t>
            </a:r>
            <a:endParaRPr lang="zh-CN" altLang="en-US" sz="4000" b="1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068830" y="2129790"/>
            <a:ext cx="1872000" cy="1872000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6153150" y="1573494"/>
            <a:ext cx="4934585" cy="3250506"/>
            <a:chOff x="6153150" y="1573494"/>
            <a:chExt cx="4934585" cy="3250506"/>
          </a:xfrm>
        </p:grpSpPr>
        <p:grpSp>
          <p:nvGrpSpPr>
            <p:cNvPr id="8" name="组合 7"/>
            <p:cNvGrpSpPr/>
            <p:nvPr/>
          </p:nvGrpSpPr>
          <p:grpSpPr>
            <a:xfrm>
              <a:off x="6153150" y="2679029"/>
              <a:ext cx="4934585" cy="2144971"/>
              <a:chOff x="10880" y="2369"/>
              <a:chExt cx="7771" cy="3378"/>
            </a:xfrm>
          </p:grpSpPr>
          <p:sp>
            <p:nvSpPr>
              <p:cNvPr id="9" name="文本框 30"/>
              <p:cNvSpPr txBox="1"/>
              <p:nvPr/>
            </p:nvSpPr>
            <p:spPr>
              <a:xfrm>
                <a:off x="11270" y="3159"/>
                <a:ext cx="7381" cy="258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3765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0965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165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473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193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198495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5695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fontAlgn="auto">
                  <a:lnSpc>
                    <a:spcPct val="120000"/>
                  </a:lnSpc>
                </a:pPr>
                <a:r>
                  <a:rPr lang="zh-CN" altLang="en-US" sz="2800" b="1" smtClean="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辩</a:t>
                </a:r>
                <a:r>
                  <a:rPr lang="zh-CN" altLang="en-US" sz="2800" b="1">
                    <a:latin typeface="楷体" panose="02010609060101010101" charset="-122"/>
                    <a:ea typeface="楷体" panose="02010609060101010101" charset="-122"/>
                    <a:sym typeface="+mn-ea"/>
                  </a:rPr>
                  <a:t>（</a:t>
                </a:r>
                <a:r>
                  <a:rPr lang="en-US" altLang="zh-CN" sz="2800" b="1">
                    <a:latin typeface="hypy-sx" panose="02010600030101010101" pitchFamily="2" charset="-122"/>
                    <a:ea typeface="hypy-sx" panose="02010600030101010101" pitchFamily="2" charset="-122"/>
                    <a:cs typeface="Adobe Hebrew" panose="02040503050201020203" charset="0"/>
                    <a:sym typeface="+mn-ea"/>
                  </a:rPr>
                  <a:t>biàn</a:t>
                </a:r>
                <a:r>
                  <a:rPr lang="zh-CN" altLang="en-US" sz="2800" b="1">
                    <a:latin typeface="楷体" panose="02010609060101010101" charset="-122"/>
                    <a:ea typeface="楷体" panose="02010609060101010101" charset="-122"/>
                    <a:sym typeface="+mn-ea"/>
                  </a:rPr>
                  <a:t>）</a:t>
                </a:r>
                <a:r>
                  <a:rPr lang="zh-CN" altLang="en-US" sz="2800" b="1" smtClean="0">
                    <a:latin typeface="楷体" panose="02010609060101010101" charset="-122"/>
                    <a:ea typeface="楷体" panose="02010609060101010101" charset="-122"/>
                    <a:sym typeface="+mn-ea"/>
                  </a:rPr>
                  <a:t>：</a:t>
                </a:r>
                <a:r>
                  <a:rPr lang="zh-CN" altLang="en-US" sz="2800" b="1" smtClean="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辩解</a:t>
                </a:r>
                <a:r>
                  <a:rPr lang="zh-CN" altLang="en-US" sz="2800" b="1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。</a:t>
                </a:r>
                <a:endParaRPr lang="zh-CN" altLang="en-US" sz="2800" b="1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endParaRPr>
              </a:p>
              <a:p>
                <a:pPr fontAlgn="auto">
                  <a:lnSpc>
                    <a:spcPct val="120000"/>
                  </a:lnSpc>
                </a:pPr>
                <a:r>
                  <a:rPr lang="zh-CN" altLang="en-US" sz="2800" b="1" smtClean="0">
                    <a:latin typeface="楷体" panose="02010609060101010101" charset="-122"/>
                    <a:ea typeface="楷体" panose="02010609060101010101" charset="-122"/>
                    <a:sym typeface="+mn-ea"/>
                  </a:rPr>
                  <a:t>辫</a:t>
                </a:r>
                <a:r>
                  <a:rPr lang="zh-CN" altLang="en-US" sz="2800" b="1">
                    <a:latin typeface="楷体" panose="02010609060101010101" charset="-122"/>
                    <a:ea typeface="楷体" panose="02010609060101010101" charset="-122"/>
                    <a:sym typeface="+mn-ea"/>
                  </a:rPr>
                  <a:t>（</a:t>
                </a:r>
                <a:r>
                  <a:rPr lang="en-US" altLang="zh-CN" sz="2800" b="1">
                    <a:latin typeface="hypy-sx" panose="02010600030101010101" pitchFamily="2" charset="-122"/>
                    <a:ea typeface="hypy-sx" panose="02010600030101010101" pitchFamily="2" charset="-122"/>
                    <a:cs typeface="Adobe Hebrew" panose="02040503050201020203" charset="0"/>
                    <a:sym typeface="+mn-ea"/>
                  </a:rPr>
                  <a:t>biàn</a:t>
                </a:r>
                <a:r>
                  <a:rPr lang="zh-CN" altLang="en-US" sz="2800" b="1">
                    <a:latin typeface="楷体" panose="02010609060101010101" charset="-122"/>
                    <a:ea typeface="楷体" panose="02010609060101010101" charset="-122"/>
                    <a:sym typeface="+mn-ea"/>
                  </a:rPr>
                  <a:t>）</a:t>
                </a:r>
                <a:r>
                  <a:rPr lang="zh-CN" altLang="en-US" sz="2800" b="1" smtClean="0">
                    <a:latin typeface="楷体" panose="02010609060101010101" charset="-122"/>
                    <a:ea typeface="楷体" panose="02010609060101010101" charset="-122"/>
                    <a:sym typeface="+mn-ea"/>
                  </a:rPr>
                  <a:t>：</a:t>
                </a:r>
                <a:r>
                  <a:rPr lang="zh-CN" altLang="en-US" sz="2800" b="1" smtClean="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辫子</a:t>
                </a:r>
                <a:r>
                  <a:rPr lang="zh-CN" altLang="en-US" sz="2800" b="1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。</a:t>
                </a:r>
                <a:endParaRPr lang="zh-CN" altLang="en-US" sz="2800" b="1">
                  <a:latin typeface="楷体" panose="02010609060101010101" charset="-122"/>
                  <a:ea typeface="楷体" panose="02010609060101010101" charset="-122"/>
                  <a:sym typeface="+mn-ea"/>
                </a:endParaRPr>
              </a:p>
              <a:p>
                <a:pPr fontAlgn="auto">
                  <a:lnSpc>
                    <a:spcPct val="120000"/>
                  </a:lnSpc>
                </a:pPr>
                <a:r>
                  <a:rPr lang="zh-CN" altLang="en-US" sz="2800" b="1" smtClean="0">
                    <a:latin typeface="楷体" panose="02010609060101010101" charset="-122"/>
                    <a:ea typeface="楷体" panose="02010609060101010101" charset="-122"/>
                  </a:rPr>
                  <a:t>瓣</a:t>
                </a:r>
                <a:r>
                  <a:rPr lang="zh-CN" altLang="en-US" sz="2800" b="1">
                    <a:latin typeface="楷体" panose="02010609060101010101" charset="-122"/>
                    <a:ea typeface="楷体" panose="02010609060101010101" charset="-122"/>
                    <a:sym typeface="+mn-ea"/>
                  </a:rPr>
                  <a:t>（</a:t>
                </a:r>
                <a:r>
                  <a:rPr lang="en-US" altLang="zh-CN" sz="2800" b="1">
                    <a:latin typeface="hypy-sx" panose="02010600030101010101" pitchFamily="2" charset="-122"/>
                    <a:ea typeface="hypy-sx" panose="02010600030101010101" pitchFamily="2" charset="-122"/>
                    <a:cs typeface="Adobe Hebrew" panose="02040503050201020203" charset="0"/>
                    <a:sym typeface="+mn-ea"/>
                  </a:rPr>
                  <a:t>bàn</a:t>
                </a:r>
                <a:r>
                  <a:rPr lang="zh-CN" altLang="en-US" sz="2800" b="1">
                    <a:latin typeface="楷体" panose="02010609060101010101" charset="-122"/>
                    <a:ea typeface="楷体" panose="02010609060101010101" charset="-122"/>
                    <a:sym typeface="+mn-ea"/>
                  </a:rPr>
                  <a:t>）</a:t>
                </a:r>
                <a:r>
                  <a:rPr lang="zh-CN" altLang="en-US" sz="2800" b="1" smtClean="0">
                    <a:latin typeface="楷体" panose="02010609060101010101" charset="-122"/>
                    <a:ea typeface="楷体" panose="02010609060101010101" charset="-122"/>
                    <a:sym typeface="+mn-ea"/>
                  </a:rPr>
                  <a:t>：</a:t>
                </a:r>
                <a:r>
                  <a:rPr lang="zh-CN" altLang="en-US" sz="2800" b="1" smtClean="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花瓣</a:t>
                </a:r>
                <a:r>
                  <a:rPr lang="zh-CN" altLang="en-US" sz="2800" b="1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。</a:t>
                </a:r>
                <a:endParaRPr lang="en-US" altLang="zh-CN" sz="28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grpSp>
            <p:nvGrpSpPr>
              <p:cNvPr id="10" name="组合 9"/>
              <p:cNvGrpSpPr/>
              <p:nvPr/>
            </p:nvGrpSpPr>
            <p:grpSpPr>
              <a:xfrm>
                <a:off x="10880" y="2369"/>
                <a:ext cx="3025" cy="960"/>
                <a:chOff x="6197600" y="1404000"/>
                <a:chExt cx="1921020" cy="609398"/>
              </a:xfrm>
            </p:grpSpPr>
            <p:sp>
              <p:nvSpPr>
                <p:cNvPr id="11" name="文本框 30"/>
                <p:cNvSpPr txBox="1"/>
                <p:nvPr/>
              </p:nvSpPr>
              <p:spPr>
                <a:xfrm>
                  <a:off x="6383656" y="1404000"/>
                  <a:ext cx="1734964" cy="60939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en-US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3765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0965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165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473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193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198495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5695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>
                    <a:lnSpc>
                      <a:spcPct val="120000"/>
                    </a:lnSpc>
                  </a:pPr>
                  <a:r>
                    <a:rPr lang="zh-CN" altLang="en-US" sz="2800">
                      <a:solidFill>
                        <a:srgbClr val="FF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rPr>
                    <a:t>形近字</a:t>
                  </a:r>
                  <a:endParaRPr lang="zh-CN" altLang="en-US" sz="2800">
                    <a:solidFill>
                      <a:srgbClr val="FF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13" name="等腰三角形 12"/>
                <p:cNvSpPr/>
                <p:nvPr/>
              </p:nvSpPr>
              <p:spPr>
                <a:xfrm rot="5400000">
                  <a:off x="6197600" y="1584000"/>
                  <a:ext cx="225000" cy="225000"/>
                </a:xfrm>
                <a:prstGeom prst="triangle">
                  <a:avLst/>
                </a:prstGeom>
                <a:solidFill>
                  <a:srgbClr val="ED1C2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6" name="组合 5"/>
            <p:cNvGrpSpPr/>
            <p:nvPr/>
          </p:nvGrpSpPr>
          <p:grpSpPr>
            <a:xfrm>
              <a:off x="6153150" y="1573494"/>
              <a:ext cx="4792345" cy="1243731"/>
              <a:chOff x="6153150" y="926566"/>
              <a:chExt cx="4792345" cy="1243731"/>
            </a:xfrm>
          </p:grpSpPr>
          <p:grpSp>
            <p:nvGrpSpPr>
              <p:cNvPr id="4" name="组合 3"/>
              <p:cNvGrpSpPr/>
              <p:nvPr/>
            </p:nvGrpSpPr>
            <p:grpSpPr>
              <a:xfrm>
                <a:off x="6153150" y="926566"/>
                <a:ext cx="4792345" cy="1111220"/>
                <a:chOff x="10880" y="2369"/>
                <a:chExt cx="7547" cy="1750"/>
              </a:xfrm>
            </p:grpSpPr>
            <p:sp>
              <p:nvSpPr>
                <p:cNvPr id="12" name="文本框 30"/>
                <p:cNvSpPr txBox="1"/>
                <p:nvPr/>
              </p:nvSpPr>
              <p:spPr>
                <a:xfrm>
                  <a:off x="11270" y="3159"/>
                  <a:ext cx="7157" cy="96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en-US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3765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0965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165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473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193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198495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5695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fontAlgn="auto">
                    <a:lnSpc>
                      <a:spcPct val="120000"/>
                    </a:lnSpc>
                  </a:pPr>
                  <a:r>
                    <a:rPr lang="zh-CN" altLang="en-US" sz="2800" b="1" smtClean="0">
                      <a:latin typeface="楷体" panose="02010609060101010101" charset="-122"/>
                      <a:ea typeface="楷体" panose="02010609060101010101" charset="-122"/>
                      <a:cs typeface="楷体" panose="02010609060101010101" charset="-122"/>
                    </a:rPr>
                    <a:t>“辨”字中间</a:t>
                  </a:r>
                  <a:r>
                    <a:rPr lang="zh-CN" altLang="en-US" sz="2800" b="1">
                      <a:latin typeface="楷体" panose="02010609060101010101" charset="-122"/>
                      <a:ea typeface="楷体" panose="02010609060101010101" charset="-122"/>
                      <a:cs typeface="楷体" panose="02010609060101010101" charset="-122"/>
                    </a:rPr>
                    <a:t>是</a:t>
                  </a:r>
                  <a:r>
                    <a:rPr lang="en-US" altLang="zh-CN" sz="2800" b="1" smtClean="0">
                      <a:latin typeface="楷体" panose="02010609060101010101" charset="-122"/>
                      <a:ea typeface="楷体" panose="02010609060101010101" charset="-122"/>
                      <a:cs typeface="楷体" panose="02010609060101010101" charset="-122"/>
                    </a:rPr>
                    <a:t>“ ”</a:t>
                  </a:r>
                  <a:r>
                    <a:rPr lang="zh-CN" altLang="en-US" sz="2800" b="1">
                      <a:latin typeface="楷体" panose="02010609060101010101" charset="-122"/>
                      <a:ea typeface="楷体" panose="02010609060101010101" charset="-122"/>
                      <a:cs typeface="楷体" panose="02010609060101010101" charset="-122"/>
                    </a:rPr>
                    <a:t>。</a:t>
                  </a:r>
                  <a:endParaRPr lang="zh-CN" altLang="en-US" sz="2800" b="1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</a:endParaRPr>
                </a:p>
              </p:txBody>
            </p:sp>
            <p:grpSp>
              <p:nvGrpSpPr>
                <p:cNvPr id="2" name="组合 1"/>
                <p:cNvGrpSpPr/>
                <p:nvPr/>
              </p:nvGrpSpPr>
              <p:grpSpPr>
                <a:xfrm>
                  <a:off x="10880" y="2369"/>
                  <a:ext cx="3025" cy="957"/>
                  <a:chOff x="6197600" y="1404000"/>
                  <a:chExt cx="1921020" cy="607510"/>
                </a:xfrm>
              </p:grpSpPr>
              <p:sp>
                <p:nvSpPr>
                  <p:cNvPr id="26" name="文本框 30"/>
                  <p:cNvSpPr txBox="1"/>
                  <p:nvPr/>
                </p:nvSpPr>
                <p:spPr>
                  <a:xfrm>
                    <a:off x="6383656" y="1404000"/>
                    <a:ext cx="1734964" cy="607510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>
                    <a:defPPr>
                      <a:defRPr lang="en-US"/>
                    </a:defPPr>
                    <a:lvl1pPr marL="0" algn="l" defTabSz="913765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3765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3765" algn="l" defTabSz="913765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0965" algn="l" defTabSz="913765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165" algn="l" defTabSz="913765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4730" algn="l" defTabSz="913765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1930" algn="l" defTabSz="913765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198495" algn="l" defTabSz="913765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5695" algn="l" defTabSz="913765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>
                      <a:lnSpc>
                        <a:spcPct val="120000"/>
                      </a:lnSpc>
                    </a:pPr>
                    <a:r>
                      <a:rPr lang="zh-CN" altLang="en-US" sz="2800">
                        <a:solidFill>
                          <a:srgbClr val="FF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rPr>
                      <a:t>易错点</a:t>
                    </a:r>
                    <a:endParaRPr lang="zh-CN" altLang="en-US" sz="2800">
                      <a:solidFill>
                        <a:srgbClr val="FF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3" name="等腰三角形 2"/>
                  <p:cNvSpPr/>
                  <p:nvPr/>
                </p:nvSpPr>
                <p:spPr>
                  <a:xfrm rot="5400000">
                    <a:off x="6197600" y="1584000"/>
                    <a:ext cx="225000" cy="225000"/>
                  </a:xfrm>
                  <a:prstGeom prst="triangle">
                    <a:avLst/>
                  </a:prstGeom>
                  <a:solidFill>
                    <a:srgbClr val="ED1C2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3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backgroundRemoval t="10000" b="90000" l="10000" r="90000">
                            <a14:backgroundMark x1="60000" y1="41463" x2="60000" y2="41463"/>
                            <a14:backgroundMark x1="60000" y1="47154" x2="60000" y2="63415"/>
                            <a14:backgroundMark x1="52308" y1="49593" x2="57692" y2="47967"/>
                            <a14:backgroundMark x1="54615" y1="43089" x2="68462" y2="41463"/>
                            <a14:backgroundMark x1="39231" y1="30081" x2="39231" y2="30081"/>
                            <a14:backgroundMark x1="36154" y1="36585" x2="36154" y2="36585"/>
                            <a14:backgroundMark x1="40769" y1="36585" x2="41538" y2="44715"/>
                            <a14:backgroundMark x1="36923" y1="41463" x2="41538" y2="49593"/>
                            <a14:backgroundMark x1="52308" y1="44715" x2="52308" y2="44715"/>
                          </a14:backgroundRemoval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>
                <a:off x="9062825" y="1420551"/>
                <a:ext cx="792415" cy="749746"/>
              </a:xfrm>
              <a:prstGeom prst="rect">
                <a:avLst/>
              </a:prstGeom>
            </p:spPr>
          </p:pic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647825" y="441908"/>
            <a:ext cx="1260942" cy="540000"/>
            <a:chOff x="783619" y="459000"/>
            <a:chExt cx="1260942" cy="540000"/>
          </a:xfrm>
        </p:grpSpPr>
        <p:sp>
          <p:nvSpPr>
            <p:cNvPr id="18" name="圆角矩形 17"/>
            <p:cNvSpPr/>
            <p:nvPr/>
          </p:nvSpPr>
          <p:spPr>
            <a:xfrm>
              <a:off x="784561" y="459000"/>
              <a:ext cx="1260000" cy="540000"/>
            </a:xfrm>
            <a:prstGeom prst="roundRect">
              <a:avLst/>
            </a:prstGeom>
            <a:solidFill>
              <a:srgbClr val="FEF2E3"/>
            </a:solidFill>
            <a:ln w="19050">
              <a:solidFill>
                <a:srgbClr val="F5836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9" name="文本框 38"/>
            <p:cNvSpPr txBox="1"/>
            <p:nvPr/>
          </p:nvSpPr>
          <p:spPr>
            <a:xfrm>
              <a:off x="783619" y="467390"/>
              <a:ext cx="1249680" cy="52197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会认字</a:t>
              </a:r>
              <a:endPara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2086883" y="441908"/>
            <a:ext cx="1260942" cy="540000"/>
            <a:chOff x="783619" y="459000"/>
            <a:chExt cx="1260942" cy="540000"/>
          </a:xfrm>
        </p:grpSpPr>
        <p:sp>
          <p:nvSpPr>
            <p:cNvPr id="38" name="圆角矩形 37"/>
            <p:cNvSpPr/>
            <p:nvPr/>
          </p:nvSpPr>
          <p:spPr>
            <a:xfrm>
              <a:off x="784561" y="459000"/>
              <a:ext cx="1260000" cy="540000"/>
            </a:xfrm>
            <a:prstGeom prst="roundRect">
              <a:avLst/>
            </a:prstGeom>
            <a:solidFill>
              <a:srgbClr val="FEF2E3"/>
            </a:solidFill>
            <a:ln w="19050">
              <a:solidFill>
                <a:srgbClr val="F5836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827530"/>
              <a:endParaRPr lang="zh-CN" altLang="en-US" sz="3600">
                <a:solidFill>
                  <a:prstClr val="black"/>
                </a:solidFill>
              </a:endParaRP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783619" y="467390"/>
              <a:ext cx="1249680" cy="52197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1827530"/>
              <a:r>
                <a:rPr lang="zh-CN" altLang="en-US" sz="280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会写字</a:t>
              </a:r>
              <a:endPara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16" name="图片 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70879" y="2027025"/>
            <a:ext cx="2067166" cy="2077200"/>
          </a:xfrm>
          <a:prstGeom prst="rect">
            <a:avLst/>
          </a:prstGeom>
        </p:spPr>
      </p:pic>
      <p:sp>
        <p:nvSpPr>
          <p:cNvPr id="23" name="文本框 27"/>
          <p:cNvSpPr txBox="1"/>
          <p:nvPr/>
        </p:nvSpPr>
        <p:spPr>
          <a:xfrm>
            <a:off x="2681357" y="1257310"/>
            <a:ext cx="640080" cy="7683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400" b="1" err="1">
                <a:latin typeface="hypy-sx" panose="02010600030101010101" pitchFamily="2" charset="-122"/>
                <a:ea typeface="hypy-sx" panose="02010600030101010101" pitchFamily="2" charset="-122"/>
              </a:rPr>
              <a:t>zǔ</a:t>
            </a:r>
            <a:endParaRPr lang="en-US" altLang="zh-CN" sz="4400" b="1" err="1">
              <a:latin typeface="hypy-sx" panose="02010600030101010101" pitchFamily="2" charset="-122"/>
              <a:ea typeface="hypy-sx" panose="02010600030101010101" pitchFamily="2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809701" y="4431664"/>
            <a:ext cx="4428679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>
                <a:latin typeface="楷体" panose="02010609060101010101" charset="-122"/>
                <a:ea typeface="楷体" panose="02010609060101010101" charset="-122"/>
              </a:rPr>
              <a:t>阻力</a:t>
            </a:r>
            <a:endParaRPr lang="zh-CN" altLang="en-US" sz="4000" b="1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62810" y="2225675"/>
            <a:ext cx="1872000" cy="1872000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6153150" y="1674000"/>
            <a:ext cx="5150485" cy="2662555"/>
            <a:chOff x="10880" y="2369"/>
            <a:chExt cx="8111" cy="4193"/>
          </a:xfrm>
        </p:grpSpPr>
        <p:sp>
          <p:nvSpPr>
            <p:cNvPr id="10" name="文本框 30"/>
            <p:cNvSpPr txBox="1"/>
            <p:nvPr/>
          </p:nvSpPr>
          <p:spPr>
            <a:xfrm>
              <a:off x="11161" y="3159"/>
              <a:ext cx="7830" cy="34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3765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0965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165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473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193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198495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5695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lnSpc>
                  <a:spcPct val="120000"/>
                </a:lnSpc>
              </a:pPr>
              <a:r>
                <a:rPr lang="zh-CN" altLang="en-US" sz="2800" b="1" smtClean="0">
                  <a:latin typeface="楷体" panose="02010609060101010101" charset="-122"/>
                  <a:ea typeface="楷体" panose="02010609060101010101" charset="-122"/>
                  <a:sym typeface="+mn-ea"/>
                </a:rPr>
                <a:t>咀</a:t>
              </a:r>
              <a:r>
                <a:rPr lang="zh-CN" altLang="en-US" sz="2800" b="1">
                  <a:latin typeface="楷体" panose="02010609060101010101" charset="-122"/>
                  <a:ea typeface="楷体" panose="02010609060101010101" charset="-122"/>
                  <a:sym typeface="+mn-ea"/>
                </a:rPr>
                <a:t>（</a:t>
              </a:r>
              <a:r>
                <a:rPr lang="en-US" altLang="zh-CN" sz="2800" b="1">
                  <a:latin typeface="hypy-sx" panose="02010600030101010101" pitchFamily="2" charset="-122"/>
                  <a:ea typeface="hypy-sx" panose="02010600030101010101" pitchFamily="2" charset="-122"/>
                  <a:cs typeface="Adobe Hebrew" panose="02040503050201020203" charset="0"/>
                  <a:sym typeface="+mn-ea"/>
                </a:rPr>
                <a:t>jǔ</a:t>
              </a:r>
              <a:r>
                <a:rPr lang="zh-CN" altLang="en-US" sz="2800" b="1">
                  <a:latin typeface="楷体" panose="02010609060101010101" charset="-122"/>
                  <a:ea typeface="楷体" panose="02010609060101010101" charset="-122"/>
                  <a:sym typeface="+mn-ea"/>
                </a:rPr>
                <a:t>）：咀嚼。</a:t>
              </a:r>
              <a:endParaRPr lang="en-US" altLang="zh-CN" sz="2800" b="1">
                <a:latin typeface="楷体" panose="02010609060101010101" charset="-122"/>
                <a:ea typeface="楷体" panose="02010609060101010101" charset="-122"/>
                <a:sym typeface="+mn-ea"/>
              </a:endParaRPr>
            </a:p>
            <a:p>
              <a:pPr fontAlgn="auto">
                <a:lnSpc>
                  <a:spcPct val="120000"/>
                </a:lnSpc>
              </a:pPr>
              <a:r>
                <a:rPr lang="zh-CN" altLang="en-US" sz="2800" b="1">
                  <a:latin typeface="楷体" panose="02010609060101010101" charset="-122"/>
                  <a:ea typeface="楷体" panose="02010609060101010101" charset="-122"/>
                  <a:sym typeface="+mn-ea"/>
                </a:rPr>
                <a:t>租（</a:t>
              </a:r>
              <a:r>
                <a:rPr lang="en-US" altLang="zh-CN" sz="2800" b="1">
                  <a:latin typeface="hypy-sx" panose="02010600030101010101" pitchFamily="2" charset="-122"/>
                  <a:ea typeface="hypy-sx" panose="02010600030101010101" pitchFamily="2" charset="-122"/>
                  <a:cs typeface="Adobe Hebrew" panose="02040503050201020203" charset="0"/>
                  <a:sym typeface="+mn-ea"/>
                </a:rPr>
                <a:t>zū</a:t>
              </a:r>
              <a:r>
                <a:rPr lang="zh-CN" altLang="en-US" sz="2800" b="1">
                  <a:latin typeface="楷体" panose="02010609060101010101" charset="-122"/>
                  <a:ea typeface="楷体" panose="02010609060101010101" charset="-122"/>
                  <a:sym typeface="+mn-ea"/>
                </a:rPr>
                <a:t>）：租车。</a:t>
              </a:r>
              <a:endParaRPr lang="zh-CN" altLang="en-US" sz="2800" b="1">
                <a:latin typeface="楷体" panose="02010609060101010101" charset="-122"/>
                <a:ea typeface="楷体" panose="02010609060101010101" charset="-122"/>
                <a:sym typeface="+mn-ea"/>
              </a:endParaRPr>
            </a:p>
            <a:p>
              <a:pPr fontAlgn="auto">
                <a:lnSpc>
                  <a:spcPct val="120000"/>
                </a:lnSpc>
              </a:pPr>
              <a:r>
                <a:rPr lang="zh-CN" altLang="en-US" sz="2800" b="1">
                  <a:latin typeface="楷体" panose="02010609060101010101" charset="-122"/>
                  <a:ea typeface="楷体" panose="02010609060101010101" charset="-122"/>
                  <a:sym typeface="+mn-ea"/>
                </a:rPr>
                <a:t>组（</a:t>
              </a:r>
              <a:r>
                <a:rPr lang="en-US" altLang="zh-CN" sz="2800" b="1">
                  <a:latin typeface="hypy-sx" panose="02010600030101010101" pitchFamily="2" charset="-122"/>
                  <a:ea typeface="hypy-sx" panose="02010600030101010101" pitchFamily="2" charset="-122"/>
                  <a:cs typeface="Adobe Hebrew" panose="02040503050201020203" charset="0"/>
                  <a:sym typeface="+mn-ea"/>
                </a:rPr>
                <a:t>zǔ</a:t>
              </a:r>
              <a:r>
                <a:rPr lang="zh-CN" altLang="en-US" sz="2800" b="1">
                  <a:latin typeface="楷体" panose="02010609060101010101" charset="-122"/>
                  <a:ea typeface="楷体" panose="02010609060101010101" charset="-122"/>
                  <a:sym typeface="+mn-ea"/>
                </a:rPr>
                <a:t>）：组合。</a:t>
              </a:r>
              <a:endParaRPr lang="en-US" alt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  <a:p>
              <a:pPr fontAlgn="auto">
                <a:lnSpc>
                  <a:spcPct val="120000"/>
                </a:lnSpc>
              </a:pPr>
              <a:r>
                <a:rPr lang="zh-CN" altLang="en-US" sz="2800" b="1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祖</a:t>
              </a:r>
              <a:r>
                <a:rPr lang="zh-CN" altLang="en-US" sz="2800" b="1">
                  <a:latin typeface="楷体" panose="02010609060101010101" charset="-122"/>
                  <a:ea typeface="楷体" panose="02010609060101010101" charset="-122"/>
                </a:rPr>
                <a:t>（</a:t>
              </a:r>
              <a:r>
                <a:rPr lang="en-US" altLang="zh-CN" sz="2800" b="1">
                  <a:latin typeface="hypy-sx" panose="02010600030101010101" pitchFamily="2" charset="-122"/>
                  <a:ea typeface="hypy-sx" panose="02010600030101010101" pitchFamily="2" charset="-122"/>
                  <a:cs typeface="Adobe Hebrew" panose="02040503050201020203" charset="0"/>
                </a:rPr>
                <a:t>zǔ</a:t>
              </a:r>
              <a:r>
                <a:rPr lang="zh-CN" altLang="en-US" sz="2800" b="1">
                  <a:latin typeface="楷体" panose="02010609060101010101" charset="-122"/>
                  <a:ea typeface="楷体" panose="02010609060101010101" charset="-122"/>
                </a:rPr>
                <a:t>）：祖先</a:t>
              </a:r>
              <a:r>
                <a:rPr lang="zh-CN" altLang="en-US" sz="2800" b="1" smtClean="0">
                  <a:latin typeface="楷体" panose="02010609060101010101" charset="-122"/>
                  <a:ea typeface="楷体" panose="02010609060101010101" charset="-122"/>
                </a:rPr>
                <a:t>。</a:t>
              </a:r>
              <a:endParaRPr lang="zh-CN" altLang="en-US" sz="2800" b="1">
                <a:latin typeface="楷体" panose="02010609060101010101" charset="-122"/>
                <a:ea typeface="楷体" panose="02010609060101010101" charset="-122"/>
                <a:sym typeface="+mn-ea"/>
              </a:endParaRPr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10880" y="2369"/>
              <a:ext cx="3025" cy="960"/>
              <a:chOff x="6197600" y="1404000"/>
              <a:chExt cx="1921020" cy="609398"/>
            </a:xfrm>
          </p:grpSpPr>
          <p:sp>
            <p:nvSpPr>
              <p:cNvPr id="13" name="文本框 30"/>
              <p:cNvSpPr txBox="1"/>
              <p:nvPr/>
            </p:nvSpPr>
            <p:spPr>
              <a:xfrm>
                <a:off x="6383656" y="1404000"/>
                <a:ext cx="1734964" cy="6093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3765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0965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165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473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193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198495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5695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zh-CN" altLang="en-US" sz="2800">
                    <a:solidFill>
                      <a:srgbClr val="FF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形近字</a:t>
                </a:r>
                <a:endParaRPr lang="zh-CN" altLang="en-US" sz="280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4" name="等腰三角形 13"/>
              <p:cNvSpPr/>
              <p:nvPr/>
            </p:nvSpPr>
            <p:spPr>
              <a:xfrm rot="5400000">
                <a:off x="6197600" y="1584000"/>
                <a:ext cx="225000" cy="225000"/>
              </a:xfrm>
              <a:prstGeom prst="triangle">
                <a:avLst/>
              </a:prstGeom>
              <a:solidFill>
                <a:srgbClr val="ED1C2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组合 36"/>
          <p:cNvGrpSpPr/>
          <p:nvPr/>
        </p:nvGrpSpPr>
        <p:grpSpPr>
          <a:xfrm>
            <a:off x="648619" y="441244"/>
            <a:ext cx="1260942" cy="540000"/>
            <a:chOff x="783619" y="459000"/>
            <a:chExt cx="1260942" cy="540000"/>
          </a:xfrm>
        </p:grpSpPr>
        <p:sp>
          <p:nvSpPr>
            <p:cNvPr id="38" name="圆角矩形 37"/>
            <p:cNvSpPr/>
            <p:nvPr/>
          </p:nvSpPr>
          <p:spPr>
            <a:xfrm>
              <a:off x="784561" y="459000"/>
              <a:ext cx="1260000" cy="540000"/>
            </a:xfrm>
            <a:prstGeom prst="roundRect">
              <a:avLst/>
            </a:prstGeom>
            <a:solidFill>
              <a:srgbClr val="FEF2E3"/>
            </a:solidFill>
            <a:ln w="19050">
              <a:solidFill>
                <a:srgbClr val="F5836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827530"/>
              <a:endParaRPr lang="zh-CN" altLang="en-US" sz="3600">
                <a:solidFill>
                  <a:prstClr val="black"/>
                </a:solidFill>
              </a:endParaRP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783619" y="467390"/>
              <a:ext cx="1249680" cy="52197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1827530"/>
              <a:r>
                <a:rPr lang="zh-CN" altLang="en-US" sz="280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会写字</a:t>
              </a:r>
              <a:endPara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16" name="图片 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70879" y="2027025"/>
            <a:ext cx="2067166" cy="2077200"/>
          </a:xfrm>
          <a:prstGeom prst="rect">
            <a:avLst/>
          </a:prstGeom>
        </p:spPr>
      </p:pic>
      <p:sp>
        <p:nvSpPr>
          <p:cNvPr id="43" name="文本框 42"/>
          <p:cNvSpPr txBox="1"/>
          <p:nvPr/>
        </p:nvSpPr>
        <p:spPr>
          <a:xfrm>
            <a:off x="2572755" y="1258580"/>
            <a:ext cx="862330" cy="7683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827530"/>
            <a:r>
              <a:rPr lang="en-US" altLang="zh-CN" sz="4400" b="1">
                <a:latin typeface="hypy-sx" panose="02010600030101010101" pitchFamily="2" charset="-122"/>
                <a:ea typeface="hypy-sx" panose="02010600030101010101" pitchFamily="2" charset="-122"/>
              </a:rPr>
              <a:t>kuà</a:t>
            </a:r>
            <a:endParaRPr lang="en-US" altLang="zh-CN" sz="4400" b="1">
              <a:latin typeface="hypy-sx" panose="02010600030101010101" pitchFamily="2" charset="-122"/>
              <a:ea typeface="hypy-sx" panose="02010600030101010101" pitchFamily="2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579541" y="4415150"/>
            <a:ext cx="275909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1827530"/>
            <a:r>
              <a:rPr lang="zh-CN" altLang="en-US" sz="4000" b="1" smtClean="0">
                <a:latin typeface="楷体" panose="02010609060101010101" charset="-122"/>
                <a:ea typeface="楷体" panose="02010609060101010101" charset="-122"/>
              </a:rPr>
              <a:t>跨越  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</a:rPr>
              <a:t>跨栏</a:t>
            </a:r>
            <a:endParaRPr lang="zh-CN" altLang="en-US" sz="4000" b="1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5778500" y="2126716"/>
            <a:ext cx="4544695" cy="2143066"/>
            <a:chOff x="10290" y="2369"/>
            <a:chExt cx="7157" cy="3375"/>
          </a:xfrm>
        </p:grpSpPr>
        <p:sp>
          <p:nvSpPr>
            <p:cNvPr id="12" name="文本框 30"/>
            <p:cNvSpPr txBox="1"/>
            <p:nvPr/>
          </p:nvSpPr>
          <p:spPr>
            <a:xfrm>
              <a:off x="10290" y="3159"/>
              <a:ext cx="7157" cy="25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3765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0965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165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473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193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198495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5695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lnSpc>
                  <a:spcPct val="120000"/>
                </a:lnSpc>
              </a:pPr>
              <a:r>
                <a:rPr lang="en-US" altLang="zh-CN" sz="2800" b="1">
                  <a:latin typeface="楷体" panose="02010609060101010101" charset="-122"/>
                  <a:ea typeface="楷体" panose="02010609060101010101" charset="-122"/>
                </a:rPr>
                <a:t>   </a:t>
              </a:r>
              <a:r>
                <a:rPr lang="zh-CN" altLang="en-US" sz="2800" b="1">
                  <a:latin typeface="楷体" panose="02010609060101010101" charset="-122"/>
                  <a:ea typeface="楷体" panose="02010609060101010101" charset="-122"/>
                </a:rPr>
                <a:t>垮</a:t>
              </a:r>
              <a:r>
                <a:rPr lang="zh-CN" altLang="en-US" sz="2800" b="1">
                  <a:latin typeface="楷体" panose="02010609060101010101" charset="-122"/>
                  <a:ea typeface="楷体" panose="02010609060101010101" charset="-122"/>
                  <a:sym typeface="+mn-ea"/>
                </a:rPr>
                <a:t>（</a:t>
              </a:r>
              <a:r>
                <a:rPr lang="en-US" altLang="zh-CN" sz="2800" b="1">
                  <a:latin typeface="hypy-sx" panose="02010600030101010101" pitchFamily="2" charset="-122"/>
                  <a:ea typeface="hypy-sx" panose="02010600030101010101" pitchFamily="2" charset="-122"/>
                  <a:cs typeface="Adobe Hebrew" panose="02040503050201020203" charset="0"/>
                  <a:sym typeface="+mn-ea"/>
                </a:rPr>
                <a:t>kuǎ</a:t>
              </a:r>
              <a:r>
                <a:rPr lang="zh-CN" altLang="en-US" sz="2800" b="1">
                  <a:latin typeface="楷体" panose="02010609060101010101" charset="-122"/>
                  <a:ea typeface="楷体" panose="02010609060101010101" charset="-122"/>
                  <a:sym typeface="+mn-ea"/>
                </a:rPr>
                <a:t>）：垮台。</a:t>
              </a:r>
              <a:endParaRPr lang="zh-CN" altLang="en-US" sz="2800" b="1">
                <a:latin typeface="楷体" panose="02010609060101010101" charset="-122"/>
                <a:ea typeface="楷体" panose="02010609060101010101" charset="-122"/>
                <a:sym typeface="+mn-ea"/>
              </a:endParaRPr>
            </a:p>
            <a:p>
              <a:pPr fontAlgn="auto">
                <a:lnSpc>
                  <a:spcPct val="120000"/>
                </a:lnSpc>
              </a:pPr>
              <a:r>
                <a:rPr lang="zh-CN" altLang="en-US" sz="2800" b="1">
                  <a:latin typeface="楷体" panose="02010609060101010101" charset="-122"/>
                  <a:ea typeface="楷体" panose="02010609060101010101" charset="-122"/>
                </a:rPr>
                <a:t>   </a:t>
              </a:r>
              <a:r>
                <a:rPr lang="zh-CN" altLang="en-US" sz="2800" b="1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挎</a:t>
              </a:r>
              <a:r>
                <a:rPr lang="zh-CN" altLang="en-US" sz="2800" b="1">
                  <a:latin typeface="楷体" panose="02010609060101010101" charset="-122"/>
                  <a:ea typeface="楷体" panose="02010609060101010101" charset="-122"/>
                  <a:sym typeface="+mn-ea"/>
                </a:rPr>
                <a:t>（</a:t>
              </a:r>
              <a:r>
                <a:rPr lang="en-US" altLang="zh-CN" sz="2800" b="1">
                  <a:latin typeface="hypy-sx" panose="02010600030101010101" pitchFamily="2" charset="-122"/>
                  <a:ea typeface="hypy-sx" panose="02010600030101010101" pitchFamily="2" charset="-122"/>
                  <a:cs typeface="Adobe Hebrew" panose="02040503050201020203" charset="0"/>
                  <a:sym typeface="+mn-ea"/>
                </a:rPr>
                <a:t>kuà</a:t>
              </a:r>
              <a:r>
                <a:rPr lang="zh-CN" altLang="en-US" sz="2800" b="1">
                  <a:latin typeface="楷体" panose="02010609060101010101" charset="-122"/>
                  <a:ea typeface="楷体" panose="02010609060101010101" charset="-122"/>
                  <a:sym typeface="+mn-ea"/>
                </a:rPr>
                <a:t>）：挎包。</a:t>
              </a:r>
              <a:endParaRPr lang="zh-CN" altLang="en-US" sz="2800" b="1">
                <a:latin typeface="楷体" panose="02010609060101010101" charset="-122"/>
                <a:ea typeface="楷体" panose="02010609060101010101" charset="-122"/>
                <a:sym typeface="+mn-ea"/>
              </a:endParaRPr>
            </a:p>
            <a:p>
              <a:pPr fontAlgn="auto">
                <a:lnSpc>
                  <a:spcPct val="120000"/>
                </a:lnSpc>
              </a:pPr>
              <a:r>
                <a:rPr lang="zh-CN" altLang="en-US" sz="2800" b="1">
                  <a:latin typeface="楷体" panose="02010609060101010101" charset="-122"/>
                  <a:ea typeface="楷体" panose="02010609060101010101" charset="-122"/>
                </a:rPr>
                <a:t>   胯（</a:t>
              </a:r>
              <a:r>
                <a:rPr lang="en-US" altLang="zh-CN" sz="2800" b="1">
                  <a:latin typeface="hypy-sx" panose="02010600030101010101" pitchFamily="2" charset="-122"/>
                  <a:ea typeface="hypy-sx" panose="02010600030101010101" pitchFamily="2" charset="-122"/>
                  <a:cs typeface="Adobe Hebrew" panose="02040503050201020203" charset="0"/>
                  <a:sym typeface="+mn-ea"/>
                </a:rPr>
                <a:t>kuà</a:t>
              </a:r>
              <a:r>
                <a:rPr lang="zh-CN" altLang="en-US" sz="2800" b="1">
                  <a:latin typeface="楷体" panose="02010609060101010101" charset="-122"/>
                  <a:ea typeface="楷体" panose="02010609060101010101" charset="-122"/>
                </a:rPr>
                <a:t>）</a:t>
              </a:r>
              <a:r>
                <a:rPr lang="zh-CN" altLang="en-US" sz="2800" b="1" smtClean="0">
                  <a:latin typeface="楷体" panose="02010609060101010101" charset="-122"/>
                  <a:ea typeface="楷体" panose="02010609060101010101" charset="-122"/>
                </a:rPr>
                <a:t>：胯骨</a:t>
              </a:r>
              <a:r>
                <a:rPr lang="zh-CN" altLang="en-US" sz="2800" b="1">
                  <a:latin typeface="楷体" panose="02010609060101010101" charset="-122"/>
                  <a:ea typeface="楷体" panose="02010609060101010101" charset="-122"/>
                </a:rPr>
                <a:t>。</a:t>
              </a:r>
              <a:endParaRPr lang="zh-CN" altLang="en-US" sz="2800" b="1">
                <a:latin typeface="楷体" panose="02010609060101010101" charset="-122"/>
                <a:ea typeface="楷体" panose="02010609060101010101" charset="-122"/>
              </a:endParaRPr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10880" y="2369"/>
              <a:ext cx="3025" cy="960"/>
              <a:chOff x="6197600" y="1404000"/>
              <a:chExt cx="1921020" cy="609398"/>
            </a:xfrm>
          </p:grpSpPr>
          <p:sp>
            <p:nvSpPr>
              <p:cNvPr id="9" name="文本框 30"/>
              <p:cNvSpPr txBox="1"/>
              <p:nvPr/>
            </p:nvSpPr>
            <p:spPr>
              <a:xfrm>
                <a:off x="6383656" y="1404000"/>
                <a:ext cx="1734964" cy="6093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3765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0965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165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473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193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198495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5695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zh-CN" altLang="en-US" sz="2800">
                    <a:solidFill>
                      <a:srgbClr val="FF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形近字</a:t>
                </a:r>
                <a:endParaRPr lang="zh-CN" altLang="en-US" sz="280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27" name="等腰三角形 26"/>
              <p:cNvSpPr/>
              <p:nvPr/>
            </p:nvSpPr>
            <p:spPr>
              <a:xfrm rot="5400000">
                <a:off x="6197600" y="1584000"/>
                <a:ext cx="225000" cy="225000"/>
              </a:xfrm>
              <a:prstGeom prst="triangle">
                <a:avLst/>
              </a:prstGeom>
              <a:solidFill>
                <a:srgbClr val="ED1C2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068830" y="2129790"/>
            <a:ext cx="1872000" cy="1872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3"/>
          <p:cNvPicPr>
            <a:picLocks noChangeAspect="1" noChangeArrowheads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 rot="21140444">
            <a:off x="1778565" y="780312"/>
            <a:ext cx="8631659" cy="53824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3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 flipH="1">
            <a:off x="468558" y="1854006"/>
            <a:ext cx="3014607" cy="3424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文本框 20"/>
          <p:cNvSpPr txBox="1"/>
          <p:nvPr/>
        </p:nvSpPr>
        <p:spPr>
          <a:xfrm>
            <a:off x="3554130" y="2369727"/>
            <a:ext cx="6434682" cy="2084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3765">
              <a:lnSpc>
                <a:spcPct val="120000"/>
              </a:lnSpc>
            </a:pPr>
            <a:r>
              <a:rPr lang="zh-CN" altLang="en-US" sz="36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你了解蜜蜂吗？你知道蜜蜂远行而不会迷失方向吗？我们今天就来学习一下。</a:t>
            </a:r>
            <a:endParaRPr lang="en-US" altLang="zh-CN" sz="36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153150" y="2761421"/>
            <a:ext cx="4836795" cy="1628140"/>
            <a:chOff x="10880" y="2369"/>
            <a:chExt cx="7617" cy="2564"/>
          </a:xfrm>
        </p:grpSpPr>
        <p:sp>
          <p:nvSpPr>
            <p:cNvPr id="7" name="文本框 30"/>
            <p:cNvSpPr txBox="1"/>
            <p:nvPr/>
          </p:nvSpPr>
          <p:spPr>
            <a:xfrm>
              <a:off x="11173" y="3159"/>
              <a:ext cx="7324" cy="1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3765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0965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165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473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193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198495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5695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lnSpc>
                  <a:spcPct val="120000"/>
                </a:lnSpc>
              </a:pPr>
              <a:r>
                <a:rPr lang="zh-CN" altLang="en-US" sz="2800" b="1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活</a:t>
              </a:r>
              <a:r>
                <a:rPr lang="zh-CN" altLang="en-US" sz="2800" b="1">
                  <a:latin typeface="楷体" panose="02010609060101010101" charset="-122"/>
                  <a:ea typeface="楷体" panose="02010609060101010101" charset="-122"/>
                </a:rPr>
                <a:t>（</a:t>
              </a:r>
              <a:r>
                <a:rPr lang="en-US" altLang="zh-CN" sz="2800" b="1" err="1">
                  <a:latin typeface="hypy-sx" panose="02010600030101010101" pitchFamily="2" charset="-122"/>
                  <a:ea typeface="hypy-sx" panose="02010600030101010101" pitchFamily="2" charset="-122"/>
                  <a:cs typeface="Adobe Hebrew" panose="02040503050201020203" charset="0"/>
                </a:rPr>
                <a:t>huó</a:t>
              </a:r>
              <a:r>
                <a:rPr lang="zh-CN" altLang="en-US" sz="2800" b="1" smtClean="0">
                  <a:latin typeface="楷体" panose="02010609060101010101" charset="-122"/>
                  <a:ea typeface="楷体" panose="02010609060101010101" charset="-122"/>
                </a:rPr>
                <a:t>）：生活</a:t>
              </a:r>
              <a:r>
                <a:rPr lang="zh-CN" altLang="en-US" sz="2800" b="1">
                  <a:latin typeface="楷体" panose="02010609060101010101" charset="-122"/>
                  <a:ea typeface="楷体" panose="02010609060101010101" charset="-122"/>
                </a:rPr>
                <a:t>。</a:t>
              </a:r>
              <a:endParaRPr lang="zh-CN" altLang="en-US" sz="2800" b="1">
                <a:latin typeface="楷体" panose="02010609060101010101" charset="-122"/>
                <a:ea typeface="楷体" panose="02010609060101010101" charset="-122"/>
              </a:endParaRPr>
            </a:p>
            <a:p>
              <a:pPr fontAlgn="auto">
                <a:lnSpc>
                  <a:spcPct val="120000"/>
                </a:lnSpc>
              </a:pPr>
              <a:r>
                <a:rPr lang="zh-CN" altLang="en-US" sz="2800" b="1" smtClean="0">
                  <a:latin typeface="楷体" panose="02010609060101010101" charset="-122"/>
                  <a:ea typeface="楷体" panose="02010609060101010101" charset="-122"/>
                </a:rPr>
                <a:t>恬</a:t>
              </a:r>
              <a:r>
                <a:rPr lang="zh-CN" altLang="en-US" sz="2800" b="1">
                  <a:latin typeface="楷体" panose="02010609060101010101" charset="-122"/>
                  <a:ea typeface="楷体" panose="02010609060101010101" charset="-122"/>
                  <a:sym typeface="+mn-ea"/>
                </a:rPr>
                <a:t>（</a:t>
              </a:r>
              <a:r>
                <a:rPr lang="en-US" altLang="zh-CN" sz="2800" b="1">
                  <a:latin typeface="hypy-sx" panose="02010600030101010101" pitchFamily="2" charset="-122"/>
                  <a:ea typeface="hypy-sx" panose="02010600030101010101" pitchFamily="2" charset="-122"/>
                  <a:cs typeface="Adobe Hebrew" panose="02040503050201020203" charset="0"/>
                  <a:sym typeface="+mn-ea"/>
                </a:rPr>
                <a:t>tián</a:t>
              </a:r>
              <a:r>
                <a:rPr lang="zh-CN" altLang="en-US" sz="2800" b="1">
                  <a:latin typeface="楷体" panose="02010609060101010101" charset="-122"/>
                  <a:ea typeface="楷体" panose="02010609060101010101" charset="-122"/>
                  <a:sym typeface="+mn-ea"/>
                </a:rPr>
                <a:t>）：恬静</a:t>
              </a:r>
              <a:r>
                <a:rPr lang="zh-CN" altLang="en-US" sz="2800" b="1" smtClean="0">
                  <a:latin typeface="楷体" panose="02010609060101010101" charset="-122"/>
                  <a:ea typeface="楷体" panose="02010609060101010101" charset="-122"/>
                  <a:sym typeface="+mn-ea"/>
                </a:rPr>
                <a:t>。</a:t>
              </a:r>
              <a:endParaRPr lang="zh-CN" altLang="en-US" sz="2800" b="1">
                <a:latin typeface="楷体" panose="02010609060101010101" charset="-122"/>
                <a:ea typeface="楷体" panose="02010609060101010101" charset="-122"/>
                <a:sym typeface="+mn-ea"/>
              </a:endParaRPr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10880" y="2369"/>
              <a:ext cx="3025" cy="960"/>
              <a:chOff x="6197600" y="1404000"/>
              <a:chExt cx="1921020" cy="609398"/>
            </a:xfrm>
          </p:grpSpPr>
          <p:sp>
            <p:nvSpPr>
              <p:cNvPr id="9" name="文本框 30"/>
              <p:cNvSpPr txBox="1"/>
              <p:nvPr/>
            </p:nvSpPr>
            <p:spPr>
              <a:xfrm>
                <a:off x="6383656" y="1404000"/>
                <a:ext cx="1734964" cy="6093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3765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0965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165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473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193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198495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5695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zh-CN" altLang="en-US" sz="2800">
                    <a:solidFill>
                      <a:srgbClr val="FF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形近字</a:t>
                </a:r>
                <a:endParaRPr lang="zh-CN" altLang="en-US" sz="280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0" name="等腰三角形 9"/>
              <p:cNvSpPr/>
              <p:nvPr/>
            </p:nvSpPr>
            <p:spPr>
              <a:xfrm rot="5400000">
                <a:off x="6197600" y="1584000"/>
                <a:ext cx="225000" cy="225000"/>
              </a:xfrm>
              <a:prstGeom prst="triangle">
                <a:avLst/>
              </a:prstGeom>
              <a:solidFill>
                <a:srgbClr val="ED1C2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/>
        </p:nvGrpSpPr>
        <p:grpSpPr>
          <a:xfrm>
            <a:off x="647825" y="441908"/>
            <a:ext cx="1260942" cy="540000"/>
            <a:chOff x="783619" y="459000"/>
            <a:chExt cx="1260942" cy="540000"/>
          </a:xfrm>
        </p:grpSpPr>
        <p:sp>
          <p:nvSpPr>
            <p:cNvPr id="18" name="圆角矩形 17"/>
            <p:cNvSpPr/>
            <p:nvPr/>
          </p:nvSpPr>
          <p:spPr>
            <a:xfrm>
              <a:off x="784561" y="459000"/>
              <a:ext cx="1260000" cy="540000"/>
            </a:xfrm>
            <a:prstGeom prst="roundRect">
              <a:avLst/>
            </a:prstGeom>
            <a:solidFill>
              <a:srgbClr val="FEF2E3"/>
            </a:solidFill>
            <a:ln w="19050">
              <a:solidFill>
                <a:srgbClr val="F5836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" name="文本框 38"/>
            <p:cNvSpPr txBox="1"/>
            <p:nvPr/>
          </p:nvSpPr>
          <p:spPr>
            <a:xfrm>
              <a:off x="783619" y="467390"/>
              <a:ext cx="1249680" cy="52197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会认字</a:t>
              </a:r>
              <a:endPara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2086883" y="441244"/>
            <a:ext cx="1260942" cy="540000"/>
            <a:chOff x="783619" y="459000"/>
            <a:chExt cx="1260942" cy="540000"/>
          </a:xfrm>
        </p:grpSpPr>
        <p:sp>
          <p:nvSpPr>
            <p:cNvPr id="38" name="圆角矩形 37"/>
            <p:cNvSpPr/>
            <p:nvPr/>
          </p:nvSpPr>
          <p:spPr>
            <a:xfrm>
              <a:off x="784561" y="459000"/>
              <a:ext cx="1260000" cy="540000"/>
            </a:xfrm>
            <a:prstGeom prst="roundRect">
              <a:avLst/>
            </a:prstGeom>
            <a:solidFill>
              <a:srgbClr val="FEF2E3"/>
            </a:solidFill>
            <a:ln w="19050">
              <a:solidFill>
                <a:srgbClr val="F5836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827530"/>
              <a:endParaRPr lang="zh-CN" altLang="en-US" sz="3600">
                <a:solidFill>
                  <a:prstClr val="black"/>
                </a:solidFill>
              </a:endParaRP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783619" y="467390"/>
              <a:ext cx="1249680" cy="52197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1827530"/>
              <a:r>
                <a:rPr lang="zh-CN" altLang="en-US" sz="280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会写字</a:t>
              </a:r>
              <a:endPara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6153150" y="1699606"/>
            <a:ext cx="4836795" cy="1042035"/>
            <a:chOff x="10880" y="2370"/>
            <a:chExt cx="7617" cy="1641"/>
          </a:xfrm>
        </p:grpSpPr>
        <p:sp>
          <p:nvSpPr>
            <p:cNvPr id="5" name="文本框 30"/>
            <p:cNvSpPr txBox="1"/>
            <p:nvPr/>
          </p:nvSpPr>
          <p:spPr>
            <a:xfrm>
              <a:off x="11173" y="3159"/>
              <a:ext cx="7324" cy="8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3765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0965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165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473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193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198495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5695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lnSpc>
                  <a:spcPct val="120000"/>
                </a:lnSpc>
              </a:pPr>
              <a:r>
                <a:rPr lang="zh-CN" altLang="en-US" sz="2800" b="1">
                  <a:latin typeface="楷体" panose="02010609060101010101" charset="-122"/>
                  <a:ea typeface="楷体" panose="02010609060101010101" charset="-122"/>
                </a:rPr>
                <a:t>（衣服等）平整：</a:t>
              </a:r>
              <a:r>
                <a:rPr lang="zh-CN" altLang="en-US" sz="2800" b="1" smtClean="0">
                  <a:latin typeface="楷体" panose="02010609060101010101" charset="-122"/>
                  <a:ea typeface="楷体" panose="02010609060101010101" charset="-122"/>
                </a:rPr>
                <a:t>挺～</a:t>
              </a:r>
              <a:r>
                <a:rPr lang="zh-CN" altLang="en-US" sz="2800" b="1">
                  <a:latin typeface="楷体" panose="02010609060101010101" charset="-122"/>
                  <a:ea typeface="楷体" panose="02010609060101010101" charset="-122"/>
                </a:rPr>
                <a:t>。</a:t>
              </a:r>
              <a:endParaRPr lang="zh-CN" altLang="en-US" sz="2800" b="1">
                <a:latin typeface="楷体" panose="02010609060101010101" charset="-122"/>
                <a:ea typeface="楷体" panose="02010609060101010101" charset="-122"/>
                <a:sym typeface="+mn-ea"/>
              </a:endParaRPr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10880" y="2370"/>
              <a:ext cx="5928" cy="890"/>
              <a:chOff x="6197600" y="1404000"/>
              <a:chExt cx="3764564" cy="564776"/>
            </a:xfrm>
          </p:grpSpPr>
          <p:sp>
            <p:nvSpPr>
              <p:cNvPr id="12" name="文本框 30"/>
              <p:cNvSpPr txBox="1"/>
              <p:nvPr/>
            </p:nvSpPr>
            <p:spPr>
              <a:xfrm>
                <a:off x="6383669" y="1404000"/>
                <a:ext cx="3578495" cy="56477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3765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0965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165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473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193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198495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5695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zh-CN" altLang="en-US" sz="2800" smtClean="0">
                    <a:solidFill>
                      <a:srgbClr val="FF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多音字</a:t>
                </a:r>
                <a:r>
                  <a:rPr lang="zh-CN" altLang="en-US" sz="2800">
                    <a:solidFill>
                      <a:srgbClr val="0070C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 </a:t>
                </a:r>
                <a:r>
                  <a:rPr lang="zh-CN" altLang="en-US" sz="2800" smtClean="0">
                    <a:solidFill>
                      <a:srgbClr val="0070C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 </a:t>
                </a:r>
                <a:r>
                  <a:rPr lang="en-US" altLang="zh-CN" sz="2800" b="1" err="1" smtClean="0">
                    <a:solidFill>
                      <a:srgbClr val="0070C0"/>
                    </a:solidFill>
                    <a:latin typeface="hypy-sx" panose="02010600030101010101" pitchFamily="2" charset="-122"/>
                    <a:ea typeface="hypy-sx" panose="02010600030101010101" pitchFamily="2" charset="-122"/>
                  </a:rPr>
                  <a:t>guā</a:t>
                </a:r>
                <a:endParaRPr lang="en-US" altLang="zh-CN" sz="2800" b="1">
                  <a:solidFill>
                    <a:srgbClr val="0070C0"/>
                  </a:solidFill>
                  <a:latin typeface="hypy-sx" panose="02010600030101010101" pitchFamily="2" charset="-122"/>
                  <a:ea typeface="hypy-sx" panose="02010600030101010101" pitchFamily="2" charset="-122"/>
                </a:endParaRPr>
              </a:p>
            </p:txBody>
          </p:sp>
          <p:sp>
            <p:nvSpPr>
              <p:cNvPr id="13" name="等腰三角形 12"/>
              <p:cNvSpPr/>
              <p:nvPr/>
            </p:nvSpPr>
            <p:spPr>
              <a:xfrm rot="5400000">
                <a:off x="6197600" y="1584000"/>
                <a:ext cx="225000" cy="225000"/>
              </a:xfrm>
              <a:prstGeom prst="triangle">
                <a:avLst/>
              </a:prstGeom>
              <a:solidFill>
                <a:srgbClr val="ED1C2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pic>
        <p:nvPicPr>
          <p:cNvPr id="16" name="图片 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70879" y="2027025"/>
            <a:ext cx="2067166" cy="2077200"/>
          </a:xfrm>
          <a:prstGeom prst="rect">
            <a:avLst/>
          </a:prstGeom>
        </p:spPr>
      </p:pic>
      <p:sp>
        <p:nvSpPr>
          <p:cNvPr id="43" name="文本框 42"/>
          <p:cNvSpPr txBox="1"/>
          <p:nvPr/>
        </p:nvSpPr>
        <p:spPr>
          <a:xfrm>
            <a:off x="2572755" y="1258580"/>
            <a:ext cx="849630" cy="7683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defTabSz="1827530"/>
            <a:r>
              <a:rPr lang="en-US" altLang="zh-CN" sz="4400" b="1">
                <a:solidFill>
                  <a:prstClr val="black"/>
                </a:solidFill>
                <a:latin typeface="hypy-sx" panose="02010600030101010101" pitchFamily="2" charset="-122"/>
                <a:ea typeface="hypy-sx" panose="02010600030101010101" pitchFamily="2" charset="-122"/>
              </a:rPr>
              <a:t>ku</a:t>
            </a:r>
            <a:r>
              <a:rPr lang="en-US" altLang="zh-CN" sz="4400" b="1" err="1">
                <a:solidFill>
                  <a:srgbClr val="3B3838"/>
                </a:solidFill>
                <a:latin typeface="hypy-sx" panose="02010600030101010101" pitchFamily="2" charset="-122"/>
                <a:ea typeface="hypy-sx" panose="02010600030101010101" pitchFamily="2" charset="-122"/>
                <a:sym typeface="+mn-ea"/>
              </a:rPr>
              <a:t>ò</a:t>
            </a:r>
            <a:endParaRPr lang="en-US" altLang="zh-CN" sz="4400" b="1">
              <a:solidFill>
                <a:prstClr val="black"/>
              </a:solidFill>
              <a:latin typeface="hypy-sx" panose="02010600030101010101" pitchFamily="2" charset="-122"/>
              <a:ea typeface="hypy-sx" panose="02010600030101010101" pitchFamily="2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579541" y="4415150"/>
            <a:ext cx="275909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sym typeface="+mn-ea"/>
              </a:rPr>
              <a:t>包括 </a:t>
            </a:r>
            <a:r>
              <a:rPr lang="zh-CN" altLang="en-US" sz="4000" b="1" smtClean="0">
                <a:latin typeface="楷体" panose="02010609060101010101" charset="-122"/>
                <a:ea typeface="楷体" panose="02010609060101010101" charset="-122"/>
                <a:sym typeface="+mn-ea"/>
              </a:rPr>
              <a:t> 括号</a:t>
            </a:r>
            <a:endParaRPr lang="zh-CN" altLang="en-US" sz="4000" b="1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065020" y="2136140"/>
            <a:ext cx="1872000" cy="187200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组合 36"/>
          <p:cNvGrpSpPr/>
          <p:nvPr/>
        </p:nvGrpSpPr>
        <p:grpSpPr>
          <a:xfrm>
            <a:off x="648619" y="441244"/>
            <a:ext cx="1260942" cy="540000"/>
            <a:chOff x="783619" y="459000"/>
            <a:chExt cx="1260942" cy="540000"/>
          </a:xfrm>
        </p:grpSpPr>
        <p:sp>
          <p:nvSpPr>
            <p:cNvPr id="38" name="圆角矩形 37"/>
            <p:cNvSpPr/>
            <p:nvPr/>
          </p:nvSpPr>
          <p:spPr>
            <a:xfrm>
              <a:off x="784561" y="459000"/>
              <a:ext cx="1260000" cy="540000"/>
            </a:xfrm>
            <a:prstGeom prst="roundRect">
              <a:avLst/>
            </a:prstGeom>
            <a:solidFill>
              <a:srgbClr val="FEF2E3"/>
            </a:solidFill>
            <a:ln w="19050">
              <a:solidFill>
                <a:srgbClr val="F5836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827530"/>
              <a:endParaRPr lang="zh-CN" altLang="en-US" sz="3600">
                <a:solidFill>
                  <a:prstClr val="black"/>
                </a:solidFill>
              </a:endParaRP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783619" y="467390"/>
              <a:ext cx="1249680" cy="52197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1827530"/>
              <a:r>
                <a:rPr lang="zh-CN" altLang="en-US" sz="280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会写字</a:t>
              </a:r>
              <a:endPara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16" name="图片 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70879" y="2027025"/>
            <a:ext cx="2067166" cy="2077200"/>
          </a:xfrm>
          <a:prstGeom prst="rect">
            <a:avLst/>
          </a:prstGeom>
        </p:spPr>
      </p:pic>
      <p:sp>
        <p:nvSpPr>
          <p:cNvPr id="43" name="文本框 42"/>
          <p:cNvSpPr txBox="1"/>
          <p:nvPr/>
        </p:nvSpPr>
        <p:spPr>
          <a:xfrm>
            <a:off x="2559420" y="1258580"/>
            <a:ext cx="889635" cy="7683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827530"/>
            <a:r>
              <a:rPr lang="en-US" altLang="zh-CN" sz="4400" b="1" err="1">
                <a:latin typeface="hypy-sx" panose="02010600030101010101" pitchFamily="2" charset="-122"/>
                <a:ea typeface="hypy-sx" panose="02010600030101010101" pitchFamily="2" charset="-122"/>
              </a:rPr>
              <a:t>jiǎn</a:t>
            </a:r>
            <a:endParaRPr lang="en-US" altLang="zh-CN" sz="4400" b="1">
              <a:latin typeface="hypy-sx" panose="02010600030101010101" pitchFamily="2" charset="-122"/>
              <a:ea typeface="hypy-sx" panose="02010600030101010101" pitchFamily="2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579535" y="4415150"/>
            <a:ext cx="275909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1827530"/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sym typeface="+mn-ea"/>
              </a:rPr>
              <a:t>检阅 </a:t>
            </a:r>
            <a:r>
              <a:rPr lang="zh-CN" altLang="en-US" sz="4000" b="1" smtClean="0">
                <a:latin typeface="楷体" panose="02010609060101010101" charset="-122"/>
                <a:ea typeface="楷体" panose="02010609060101010101" charset="-122"/>
                <a:sym typeface="+mn-ea"/>
              </a:rPr>
              <a:t> 安检</a:t>
            </a:r>
            <a:endParaRPr lang="zh-CN" altLang="en-US" sz="4000" b="1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068195" y="2129155"/>
            <a:ext cx="1872000" cy="1872000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6137825" y="2119058"/>
            <a:ext cx="4792345" cy="2659942"/>
            <a:chOff x="10880" y="2369"/>
            <a:chExt cx="7547" cy="4189"/>
          </a:xfrm>
        </p:grpSpPr>
        <p:sp>
          <p:nvSpPr>
            <p:cNvPr id="12" name="文本框 30"/>
            <p:cNvSpPr txBox="1"/>
            <p:nvPr/>
          </p:nvSpPr>
          <p:spPr>
            <a:xfrm>
              <a:off x="11270" y="3159"/>
              <a:ext cx="7157" cy="33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3765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0965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165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473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193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198495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5695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lnSpc>
                  <a:spcPct val="120000"/>
                </a:lnSpc>
              </a:pPr>
              <a:r>
                <a:rPr lang="zh-CN" altLang="en-US" sz="2800" b="1">
                  <a:latin typeface="楷体" panose="02010609060101010101" charset="-122"/>
                  <a:ea typeface="楷体" panose="02010609060101010101" charset="-122"/>
                  <a:sym typeface="+mn-ea"/>
                </a:rPr>
                <a:t>捡（</a:t>
              </a:r>
              <a:r>
                <a:rPr lang="en-US" altLang="zh-CN" sz="2800" b="1">
                  <a:latin typeface="hypy-sx" panose="02010600030101010101" pitchFamily="2" charset="-122"/>
                  <a:ea typeface="hypy-sx" panose="02010600030101010101" pitchFamily="2" charset="-122"/>
                  <a:cs typeface="Adobe Hebrew" panose="02040503050201020203" charset="0"/>
                  <a:sym typeface="+mn-ea"/>
                </a:rPr>
                <a:t>jiǎn</a:t>
              </a:r>
              <a:r>
                <a:rPr lang="zh-CN" altLang="en-US" sz="2800" b="1">
                  <a:latin typeface="楷体" panose="02010609060101010101" charset="-122"/>
                  <a:ea typeface="楷体" panose="02010609060101010101" charset="-122"/>
                  <a:sym typeface="+mn-ea"/>
                </a:rPr>
                <a:t>）：捡柴。</a:t>
              </a:r>
              <a:endParaRPr lang="zh-CN" altLang="en-US" sz="2800" b="1">
                <a:latin typeface="楷体" panose="02010609060101010101" charset="-122"/>
                <a:ea typeface="楷体" panose="02010609060101010101" charset="-122"/>
                <a:sym typeface="+mn-ea"/>
              </a:endParaRPr>
            </a:p>
            <a:p>
              <a:pPr fontAlgn="auto">
                <a:lnSpc>
                  <a:spcPct val="120000"/>
                </a:lnSpc>
              </a:pPr>
              <a:r>
                <a:rPr lang="zh-CN" altLang="en-US" sz="2800" b="1">
                  <a:latin typeface="楷体" panose="02010609060101010101" charset="-122"/>
                  <a:ea typeface="楷体" panose="02010609060101010101" charset="-122"/>
                  <a:sym typeface="+mn-ea"/>
                </a:rPr>
                <a:t>俭（</a:t>
              </a:r>
              <a:r>
                <a:rPr lang="en-US" altLang="zh-CN" sz="2800" b="1">
                  <a:latin typeface="hypy-sx" panose="02010600030101010101" pitchFamily="2" charset="-122"/>
                  <a:ea typeface="hypy-sx" panose="02010600030101010101" pitchFamily="2" charset="-122"/>
                  <a:cs typeface="Adobe Hebrew" panose="02040503050201020203" charset="0"/>
                  <a:sym typeface="+mn-ea"/>
                </a:rPr>
                <a:t>jiǎn</a:t>
              </a:r>
              <a:r>
                <a:rPr lang="zh-CN" altLang="en-US" sz="2800" b="1">
                  <a:latin typeface="楷体" panose="02010609060101010101" charset="-122"/>
                  <a:ea typeface="楷体" panose="02010609060101010101" charset="-122"/>
                  <a:sym typeface="+mn-ea"/>
                </a:rPr>
                <a:t>）：节俭。</a:t>
              </a:r>
              <a:endParaRPr lang="zh-CN" altLang="en-US" sz="2800" b="1">
                <a:latin typeface="楷体" panose="02010609060101010101" charset="-122"/>
                <a:ea typeface="楷体" panose="02010609060101010101" charset="-122"/>
                <a:sym typeface="+mn-ea"/>
              </a:endParaRPr>
            </a:p>
            <a:p>
              <a:pPr fontAlgn="auto">
                <a:lnSpc>
                  <a:spcPct val="120000"/>
                </a:lnSpc>
              </a:pPr>
              <a:r>
                <a:rPr lang="zh-CN" altLang="en-US" sz="2800" b="1">
                  <a:latin typeface="楷体" panose="02010609060101010101" charset="-122"/>
                  <a:ea typeface="楷体" panose="02010609060101010101" charset="-122"/>
                </a:rPr>
                <a:t>脸（</a:t>
              </a:r>
              <a:r>
                <a:rPr lang="en-US" altLang="zh-CN" sz="2800" b="1">
                  <a:latin typeface="hypy-sx" panose="02010600030101010101" pitchFamily="2" charset="-122"/>
                  <a:ea typeface="hypy-sx" panose="02010600030101010101" pitchFamily="2" charset="-122"/>
                  <a:cs typeface="Adobe Hebrew" panose="02040503050201020203" charset="0"/>
                  <a:sym typeface="+mn-ea"/>
                </a:rPr>
                <a:t>liǎn</a:t>
              </a:r>
              <a:r>
                <a:rPr lang="zh-CN" altLang="en-US" sz="2800" b="1">
                  <a:latin typeface="楷体" panose="02010609060101010101" charset="-122"/>
                  <a:ea typeface="楷体" panose="02010609060101010101" charset="-122"/>
                </a:rPr>
                <a:t>）：笑脸。</a:t>
              </a:r>
              <a:endParaRPr lang="zh-CN" altLang="en-US" sz="2800" b="1">
                <a:latin typeface="楷体" panose="02010609060101010101" charset="-122"/>
                <a:ea typeface="楷体" panose="02010609060101010101" charset="-122"/>
              </a:endParaRPr>
            </a:p>
            <a:p>
              <a:pPr fontAlgn="auto">
                <a:lnSpc>
                  <a:spcPct val="120000"/>
                </a:lnSpc>
              </a:pPr>
              <a:r>
                <a:rPr lang="zh-CN" altLang="en-US" sz="2800" b="1">
                  <a:latin typeface="楷体" panose="02010609060101010101" charset="-122"/>
                  <a:ea typeface="楷体" panose="02010609060101010101" charset="-122"/>
                </a:rPr>
                <a:t>险</a:t>
              </a:r>
              <a:r>
                <a:rPr lang="zh-CN" altLang="en-US" sz="2800" b="1">
                  <a:latin typeface="楷体" panose="02010609060101010101" charset="-122"/>
                  <a:ea typeface="楷体" panose="02010609060101010101" charset="-122"/>
                  <a:sym typeface="+mn-ea"/>
                </a:rPr>
                <a:t>（</a:t>
              </a:r>
              <a:r>
                <a:rPr lang="en-US" altLang="zh-CN" sz="2800" b="1">
                  <a:latin typeface="hypy-sx" panose="02010600030101010101" pitchFamily="2" charset="-122"/>
                  <a:ea typeface="hypy-sx" panose="02010600030101010101" pitchFamily="2" charset="-122"/>
                  <a:cs typeface="Adobe Hebrew" panose="02040503050201020203" charset="0"/>
                  <a:sym typeface="+mn-ea"/>
                </a:rPr>
                <a:t>xiǎn</a:t>
              </a:r>
              <a:r>
                <a:rPr lang="zh-CN" altLang="en-US" sz="2800" b="1">
                  <a:latin typeface="楷体" panose="02010609060101010101" charset="-122"/>
                  <a:ea typeface="楷体" panose="02010609060101010101" charset="-122"/>
                  <a:sym typeface="+mn-ea"/>
                </a:rPr>
                <a:t>）</a:t>
              </a:r>
              <a:r>
                <a:rPr lang="zh-CN" altLang="en-US" sz="2800" b="1">
                  <a:latin typeface="楷体" panose="02010609060101010101" charset="-122"/>
                  <a:ea typeface="楷体" panose="02010609060101010101" charset="-122"/>
                </a:rPr>
                <a:t>：危险。</a:t>
              </a:r>
              <a:endParaRPr lang="zh-CN" altLang="en-US" sz="2800" b="1">
                <a:latin typeface="楷体" panose="02010609060101010101" charset="-122"/>
                <a:ea typeface="楷体" panose="02010609060101010101" charset="-122"/>
              </a:endParaRPr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10880" y="2369"/>
              <a:ext cx="3025" cy="960"/>
              <a:chOff x="6197600" y="1404000"/>
              <a:chExt cx="1921020" cy="609398"/>
            </a:xfrm>
          </p:grpSpPr>
          <p:sp>
            <p:nvSpPr>
              <p:cNvPr id="10" name="文本框 30"/>
              <p:cNvSpPr txBox="1"/>
              <p:nvPr/>
            </p:nvSpPr>
            <p:spPr>
              <a:xfrm>
                <a:off x="6383656" y="1404000"/>
                <a:ext cx="1734964" cy="6093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3765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0965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165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473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193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198495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5695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zh-CN" altLang="en-US" sz="2800">
                    <a:solidFill>
                      <a:srgbClr val="FF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形近字</a:t>
                </a:r>
                <a:endParaRPr lang="zh-CN" altLang="en-US" sz="280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27" name="等腰三角形 26"/>
              <p:cNvSpPr/>
              <p:nvPr/>
            </p:nvSpPr>
            <p:spPr>
              <a:xfrm rot="5400000">
                <a:off x="6197600" y="1584000"/>
                <a:ext cx="225000" cy="225000"/>
              </a:xfrm>
              <a:prstGeom prst="triangle">
                <a:avLst/>
              </a:prstGeom>
              <a:solidFill>
                <a:srgbClr val="ED1C2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组合 36"/>
          <p:cNvGrpSpPr/>
          <p:nvPr/>
        </p:nvGrpSpPr>
        <p:grpSpPr>
          <a:xfrm>
            <a:off x="648619" y="441244"/>
            <a:ext cx="1260942" cy="540000"/>
            <a:chOff x="783619" y="459000"/>
            <a:chExt cx="1260942" cy="540000"/>
          </a:xfrm>
        </p:grpSpPr>
        <p:sp>
          <p:nvSpPr>
            <p:cNvPr id="38" name="圆角矩形 37"/>
            <p:cNvSpPr/>
            <p:nvPr/>
          </p:nvSpPr>
          <p:spPr>
            <a:xfrm>
              <a:off x="784561" y="459000"/>
              <a:ext cx="1260000" cy="540000"/>
            </a:xfrm>
            <a:prstGeom prst="roundRect">
              <a:avLst/>
            </a:prstGeom>
            <a:solidFill>
              <a:srgbClr val="FEF2E3"/>
            </a:solidFill>
            <a:ln w="19050">
              <a:solidFill>
                <a:srgbClr val="F5836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827530"/>
              <a:endParaRPr lang="zh-CN" altLang="en-US" sz="3600">
                <a:solidFill>
                  <a:prstClr val="black"/>
                </a:solidFill>
              </a:endParaRP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783619" y="467390"/>
              <a:ext cx="1249680" cy="52197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1827530"/>
              <a:r>
                <a:rPr lang="zh-CN" altLang="en-US" sz="280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会写字</a:t>
              </a:r>
              <a:endPara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16" name="图片 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70879" y="2027025"/>
            <a:ext cx="2067166" cy="2077200"/>
          </a:xfrm>
          <a:prstGeom prst="rect">
            <a:avLst/>
          </a:prstGeom>
        </p:spPr>
      </p:pic>
      <p:sp>
        <p:nvSpPr>
          <p:cNvPr id="43" name="文本框 42"/>
          <p:cNvSpPr txBox="1"/>
          <p:nvPr/>
        </p:nvSpPr>
        <p:spPr>
          <a:xfrm>
            <a:off x="2567040" y="1258580"/>
            <a:ext cx="88357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827530"/>
            <a:r>
              <a:rPr lang="en-US" altLang="zh-CN" sz="4400" b="1">
                <a:latin typeface="hypy-sx" panose="02010600030101010101" pitchFamily="2" charset="-122"/>
                <a:ea typeface="hypy-sx" panose="02010600030101010101" pitchFamily="2" charset="-122"/>
              </a:rPr>
              <a:t>chá</a:t>
            </a:r>
            <a:endParaRPr lang="en-US" altLang="zh-CN" sz="4400" b="1">
              <a:latin typeface="hypy-sx" panose="02010600030101010101" pitchFamily="2" charset="-122"/>
              <a:ea typeface="hypy-sx" panose="02010600030101010101" pitchFamily="2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357100" y="4415150"/>
            <a:ext cx="120396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1827530"/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sym typeface="+mn-ea"/>
              </a:rPr>
              <a:t>检查</a:t>
            </a:r>
            <a:endParaRPr lang="zh-CN" altLang="en-US" sz="4000" b="1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6153150" y="2145787"/>
            <a:ext cx="4792345" cy="1106774"/>
            <a:chOff x="10880" y="2373"/>
            <a:chExt cx="7547" cy="1743"/>
          </a:xfrm>
        </p:grpSpPr>
        <p:sp>
          <p:nvSpPr>
            <p:cNvPr id="12" name="文本框 30"/>
            <p:cNvSpPr txBox="1"/>
            <p:nvPr/>
          </p:nvSpPr>
          <p:spPr>
            <a:xfrm>
              <a:off x="11270" y="3159"/>
              <a:ext cx="7157" cy="9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3765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0965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165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473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193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198495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5695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lnSpc>
                  <a:spcPct val="120000"/>
                </a:lnSpc>
              </a:pPr>
              <a:r>
                <a:rPr lang="zh-CN" altLang="en-US" sz="2800" b="1">
                  <a:latin typeface="楷体" panose="02010609060101010101" charset="-122"/>
                  <a:ea typeface="楷体" panose="02010609060101010101" charset="-122"/>
                </a:rPr>
                <a:t>姓。</a:t>
              </a:r>
              <a:endParaRPr lang="zh-CN" altLang="en-US" sz="2800" b="1">
                <a:latin typeface="楷体" panose="02010609060101010101" charset="-122"/>
                <a:ea typeface="楷体" panose="02010609060101010101" charset="-122"/>
              </a:endParaRPr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10880" y="2373"/>
              <a:ext cx="4560" cy="890"/>
              <a:chOff x="6197600" y="1404000"/>
              <a:chExt cx="2895819" cy="563874"/>
            </a:xfrm>
          </p:grpSpPr>
          <p:sp>
            <p:nvSpPr>
              <p:cNvPr id="9" name="文本框 30"/>
              <p:cNvSpPr txBox="1"/>
              <p:nvPr/>
            </p:nvSpPr>
            <p:spPr>
              <a:xfrm>
                <a:off x="6383669" y="1404000"/>
                <a:ext cx="2709750" cy="56387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3765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0965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165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473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193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198495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5695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zh-CN" altLang="en-US" sz="2800">
                    <a:solidFill>
                      <a:srgbClr val="FF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多音</a:t>
                </a:r>
                <a:r>
                  <a:rPr lang="zh-CN" altLang="en-US" sz="2800" smtClean="0">
                    <a:solidFill>
                      <a:srgbClr val="FF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字  </a:t>
                </a:r>
                <a:r>
                  <a:rPr lang="en-US" altLang="zh-CN" sz="2800" b="1" err="1" smtClean="0">
                    <a:solidFill>
                      <a:srgbClr val="0070C0"/>
                    </a:solidFill>
                    <a:latin typeface="hypy-sx" panose="02010600030101010101" pitchFamily="2" charset="-122"/>
                    <a:ea typeface="hypy-sx" panose="02010600030101010101" pitchFamily="2" charset="-122"/>
                  </a:rPr>
                  <a:t>Zhā</a:t>
                </a:r>
                <a:endParaRPr lang="en-US" altLang="zh-CN" sz="2800" b="1">
                  <a:solidFill>
                    <a:srgbClr val="0070C0"/>
                  </a:solidFill>
                  <a:latin typeface="hypy-sx" panose="02010600030101010101" pitchFamily="2" charset="-122"/>
                  <a:ea typeface="hypy-sx" panose="02010600030101010101" pitchFamily="2" charset="-122"/>
                </a:endParaRPr>
              </a:p>
            </p:txBody>
          </p:sp>
          <p:sp>
            <p:nvSpPr>
              <p:cNvPr id="27" name="等腰三角形 26"/>
              <p:cNvSpPr/>
              <p:nvPr/>
            </p:nvSpPr>
            <p:spPr>
              <a:xfrm rot="5400000">
                <a:off x="6197600" y="1584000"/>
                <a:ext cx="225000" cy="225000"/>
              </a:xfrm>
              <a:prstGeom prst="triangle">
                <a:avLst/>
              </a:prstGeom>
              <a:solidFill>
                <a:srgbClr val="ED1C2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087880" y="2129155"/>
            <a:ext cx="1872000" cy="187200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6153150" y="3172230"/>
            <a:ext cx="4836795" cy="1066770"/>
            <a:chOff x="10880" y="2369"/>
            <a:chExt cx="7617" cy="1680"/>
          </a:xfrm>
        </p:grpSpPr>
        <p:sp>
          <p:nvSpPr>
            <p:cNvPr id="10" name="文本框 30"/>
            <p:cNvSpPr txBox="1"/>
            <p:nvPr/>
          </p:nvSpPr>
          <p:spPr>
            <a:xfrm>
              <a:off x="11340" y="3159"/>
              <a:ext cx="7157" cy="8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3765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0965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165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473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193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198495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5695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lnSpc>
                  <a:spcPct val="120000"/>
                </a:lnSpc>
              </a:pPr>
              <a:r>
                <a:rPr lang="zh-CN" altLang="en-US" sz="2800" b="1">
                  <a:latin typeface="楷体" panose="02010609060101010101" charset="-122"/>
                  <a:ea typeface="楷体" panose="02010609060101010101" charset="-122"/>
                </a:rPr>
                <a:t>杳</a:t>
              </a:r>
              <a:r>
                <a:rPr lang="zh-CN" altLang="en-US" sz="2800" b="1">
                  <a:latin typeface="楷体" panose="02010609060101010101" charset="-122"/>
                  <a:ea typeface="楷体" panose="02010609060101010101" charset="-122"/>
                  <a:sym typeface="+mn-ea"/>
                </a:rPr>
                <a:t>（</a:t>
              </a:r>
              <a:r>
                <a:rPr lang="en-US" altLang="zh-CN" sz="2800" b="1">
                  <a:latin typeface="hypy-sx" panose="02010600030101010101" pitchFamily="2" charset="-122"/>
                  <a:ea typeface="hypy-sx" panose="02010600030101010101" pitchFamily="2" charset="-122"/>
                  <a:cs typeface="Adobe Hebrew" panose="02040503050201020203" charset="0"/>
                  <a:sym typeface="+mn-ea"/>
                </a:rPr>
                <a:t>yǎo</a:t>
              </a:r>
              <a:r>
                <a:rPr lang="zh-CN" altLang="en-US" sz="2800" b="1">
                  <a:latin typeface="楷体" panose="02010609060101010101" charset="-122"/>
                  <a:ea typeface="楷体" panose="02010609060101010101" charset="-122"/>
                  <a:sym typeface="+mn-ea"/>
                </a:rPr>
                <a:t>）：杳无音信</a:t>
              </a:r>
              <a:r>
                <a:rPr lang="zh-CN" altLang="en-US" sz="2800" b="1" smtClean="0">
                  <a:latin typeface="楷体" panose="02010609060101010101" charset="-122"/>
                  <a:ea typeface="楷体" panose="02010609060101010101" charset="-122"/>
                  <a:sym typeface="+mn-ea"/>
                </a:rPr>
                <a:t>。</a:t>
              </a:r>
              <a:endParaRPr lang="zh-CN" altLang="en-US" sz="2800" b="1">
                <a:latin typeface="楷体" panose="02010609060101010101" charset="-122"/>
                <a:ea typeface="楷体" panose="02010609060101010101" charset="-122"/>
              </a:endParaRPr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10880" y="2369"/>
              <a:ext cx="3025" cy="960"/>
              <a:chOff x="6197600" y="1404000"/>
              <a:chExt cx="1921020" cy="609398"/>
            </a:xfrm>
          </p:grpSpPr>
          <p:sp>
            <p:nvSpPr>
              <p:cNvPr id="13" name="文本框 30"/>
              <p:cNvSpPr txBox="1"/>
              <p:nvPr/>
            </p:nvSpPr>
            <p:spPr>
              <a:xfrm>
                <a:off x="6383656" y="1404000"/>
                <a:ext cx="1734964" cy="6093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3765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0965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165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473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193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198495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5695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zh-CN" altLang="en-US" sz="2800">
                    <a:solidFill>
                      <a:srgbClr val="FF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形近字</a:t>
                </a:r>
                <a:endParaRPr lang="zh-CN" altLang="en-US" sz="280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4" name="等腰三角形 13"/>
              <p:cNvSpPr/>
              <p:nvPr/>
            </p:nvSpPr>
            <p:spPr>
              <a:xfrm rot="5400000">
                <a:off x="6197600" y="1584000"/>
                <a:ext cx="225000" cy="225000"/>
              </a:xfrm>
              <a:prstGeom prst="triangle">
                <a:avLst/>
              </a:prstGeom>
              <a:solidFill>
                <a:srgbClr val="ED1C2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组合 36"/>
          <p:cNvGrpSpPr/>
          <p:nvPr/>
        </p:nvGrpSpPr>
        <p:grpSpPr>
          <a:xfrm>
            <a:off x="648619" y="441244"/>
            <a:ext cx="1260942" cy="540000"/>
            <a:chOff x="783619" y="459000"/>
            <a:chExt cx="1260942" cy="540000"/>
          </a:xfrm>
        </p:grpSpPr>
        <p:sp>
          <p:nvSpPr>
            <p:cNvPr id="38" name="圆角矩形 37"/>
            <p:cNvSpPr/>
            <p:nvPr/>
          </p:nvSpPr>
          <p:spPr>
            <a:xfrm>
              <a:off x="784561" y="459000"/>
              <a:ext cx="1260000" cy="540000"/>
            </a:xfrm>
            <a:prstGeom prst="roundRect">
              <a:avLst/>
            </a:prstGeom>
            <a:solidFill>
              <a:srgbClr val="FEF2E3"/>
            </a:solidFill>
            <a:ln w="19050">
              <a:solidFill>
                <a:srgbClr val="F5836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827530"/>
              <a:endParaRPr lang="zh-CN" altLang="en-US" sz="3600">
                <a:solidFill>
                  <a:prstClr val="black"/>
                </a:solidFill>
              </a:endParaRP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783619" y="467390"/>
              <a:ext cx="1249680" cy="52197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1827530"/>
              <a:r>
                <a:rPr lang="zh-CN" altLang="en-US" sz="280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会写字</a:t>
              </a:r>
              <a:endPara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980305" y="1258580"/>
            <a:ext cx="2225040" cy="3863325"/>
            <a:chOff x="1846560" y="1258580"/>
            <a:chExt cx="2225040" cy="3863325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970879" y="2027025"/>
              <a:ext cx="2067166" cy="2077200"/>
            </a:xfrm>
            <a:prstGeom prst="rect">
              <a:avLst/>
            </a:prstGeom>
          </p:spPr>
        </p:pic>
        <p:sp>
          <p:nvSpPr>
            <p:cNvPr id="43" name="文本框 42"/>
            <p:cNvSpPr txBox="1"/>
            <p:nvPr/>
          </p:nvSpPr>
          <p:spPr>
            <a:xfrm>
              <a:off x="2567040" y="1258580"/>
              <a:ext cx="873760" cy="7683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1827530"/>
              <a:r>
                <a:rPr lang="en-US" altLang="zh-CN" sz="4400" b="1">
                  <a:latin typeface="hypy-sx" panose="02010600030101010101" pitchFamily="2" charset="-122"/>
                  <a:ea typeface="hypy-sx" panose="02010600030101010101" pitchFamily="2" charset="-122"/>
                </a:rPr>
                <a:t>què</a:t>
              </a:r>
              <a:endParaRPr lang="en-US" altLang="zh-CN" sz="4400" b="1">
                <a:latin typeface="hypy-sx" panose="02010600030101010101" pitchFamily="2" charset="-122"/>
                <a:ea typeface="hypy-sx" panose="02010600030101010101" pitchFamily="2" charset="-122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1846560" y="4415150"/>
              <a:ext cx="2225040" cy="7067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1827530"/>
              <a:r>
                <a:rPr lang="zh-CN" altLang="en-US" sz="4000" b="1">
                  <a:latin typeface="楷体" panose="02010609060101010101" charset="-122"/>
                  <a:ea typeface="楷体" panose="02010609060101010101" charset="-122"/>
                </a:rPr>
                <a:t>千真万确</a:t>
              </a:r>
              <a:endParaRPr lang="zh-CN" altLang="en-US" sz="4000" b="1">
                <a:latin typeface="楷体" panose="02010609060101010101" charset="-122"/>
                <a:ea typeface="楷体" panose="02010609060101010101" charset="-122"/>
              </a:endParaRPr>
            </a:p>
          </p:txBody>
        </p:sp>
        <p:pic>
          <p:nvPicPr>
            <p:cNvPr id="2" name="图片 1" descr="确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1971040" y="2115820"/>
              <a:ext cx="1872000" cy="1872000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70879" y="2027025"/>
            <a:ext cx="2067166" cy="2077200"/>
          </a:xfrm>
          <a:prstGeom prst="rect">
            <a:avLst/>
          </a:prstGeom>
        </p:spPr>
      </p:pic>
      <p:sp>
        <p:nvSpPr>
          <p:cNvPr id="43" name="文本框 42"/>
          <p:cNvSpPr txBox="1"/>
          <p:nvPr/>
        </p:nvSpPr>
        <p:spPr>
          <a:xfrm>
            <a:off x="2567040" y="1258580"/>
            <a:ext cx="742315" cy="7683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827530"/>
            <a:r>
              <a:rPr lang="en-US" altLang="zh-CN" sz="4400" b="1">
                <a:latin typeface="hypy-sx" panose="02010600030101010101" pitchFamily="2" charset="-122"/>
                <a:ea typeface="hypy-sx" panose="02010600030101010101" pitchFamily="2" charset="-122"/>
              </a:rPr>
              <a:t>wù</a:t>
            </a:r>
            <a:endParaRPr lang="en-US" altLang="zh-CN" sz="4400" b="1">
              <a:latin typeface="hypy-sx" panose="02010600030101010101" pitchFamily="2" charset="-122"/>
              <a:ea typeface="hypy-sx" panose="02010600030101010101" pitchFamily="2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846560" y="4415150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1827530"/>
            <a:r>
              <a:rPr lang="zh-CN" altLang="en-US" sz="4000" b="1">
                <a:latin typeface="楷体" panose="02010609060101010101" charset="-122"/>
                <a:ea typeface="楷体" panose="02010609060101010101" charset="-122"/>
              </a:rPr>
              <a:t>准确无误</a:t>
            </a:r>
            <a:endParaRPr lang="zh-CN" altLang="en-US" sz="4000" b="1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068830" y="2129790"/>
            <a:ext cx="1872000" cy="1872000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6197600" y="2205922"/>
            <a:ext cx="5043805" cy="1628078"/>
            <a:chOff x="10880" y="2369"/>
            <a:chExt cx="7943" cy="2564"/>
          </a:xfrm>
        </p:grpSpPr>
        <p:sp>
          <p:nvSpPr>
            <p:cNvPr id="6" name="文本框 30"/>
            <p:cNvSpPr txBox="1"/>
            <p:nvPr/>
          </p:nvSpPr>
          <p:spPr>
            <a:xfrm>
              <a:off x="11130" y="3159"/>
              <a:ext cx="7693" cy="1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3765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0965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165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473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193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198495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5695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lnSpc>
                  <a:spcPct val="120000"/>
                </a:lnSpc>
              </a:pPr>
              <a:r>
                <a:rPr lang="zh-CN" altLang="en-US" sz="2800" b="1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娱</a:t>
              </a:r>
              <a:r>
                <a:rPr lang="zh-CN" altLang="en-US" sz="2800" b="1">
                  <a:latin typeface="楷体" panose="02010609060101010101" charset="-122"/>
                  <a:ea typeface="楷体" panose="02010609060101010101" charset="-122"/>
                </a:rPr>
                <a:t>（</a:t>
              </a:r>
              <a:r>
                <a:rPr lang="en-US" altLang="zh-CN" sz="2800" b="1">
                  <a:latin typeface="hypy-sx" panose="02010600030101010101" pitchFamily="2" charset="-122"/>
                  <a:ea typeface="hypy-sx" panose="02010600030101010101" pitchFamily="2" charset="-122"/>
                  <a:cs typeface="Adobe Hebrew" panose="02040503050201020203" charset="0"/>
                </a:rPr>
                <a:t>yú</a:t>
              </a:r>
              <a:r>
                <a:rPr lang="zh-CN" altLang="en-US" sz="2800" b="1">
                  <a:latin typeface="楷体" panose="02010609060101010101" charset="-122"/>
                  <a:ea typeface="楷体" panose="02010609060101010101" charset="-122"/>
                </a:rPr>
                <a:t>）：娱乐。</a:t>
              </a:r>
              <a:endParaRPr lang="zh-CN" altLang="en-US" sz="2800" b="1">
                <a:latin typeface="楷体" panose="02010609060101010101" charset="-122"/>
                <a:ea typeface="楷体" panose="02010609060101010101" charset="-122"/>
              </a:endParaRPr>
            </a:p>
            <a:p>
              <a:pPr fontAlgn="auto">
                <a:lnSpc>
                  <a:spcPct val="120000"/>
                </a:lnSpc>
              </a:pPr>
              <a:r>
                <a:rPr lang="zh-CN" altLang="en-US" sz="2800" b="1" smtClean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蜈</a:t>
              </a:r>
              <a:r>
                <a:rPr lang="zh-CN" altLang="en-US" sz="2800" b="1">
                  <a:latin typeface="楷体" panose="02010609060101010101" charset="-122"/>
                  <a:ea typeface="楷体" panose="02010609060101010101" charset="-122"/>
                  <a:sym typeface="+mn-ea"/>
                </a:rPr>
                <a:t>（</a:t>
              </a:r>
              <a:r>
                <a:rPr lang="en-US" altLang="zh-CN" sz="2800" b="1">
                  <a:latin typeface="hypy-sx" panose="02010600030101010101" pitchFamily="2" charset="-122"/>
                  <a:ea typeface="hypy-sx" panose="02010600030101010101" pitchFamily="2" charset="-122"/>
                  <a:cs typeface="Adobe Hebrew" panose="02040503050201020203" charset="0"/>
                  <a:sym typeface="+mn-ea"/>
                </a:rPr>
                <a:t>wú</a:t>
              </a:r>
              <a:r>
                <a:rPr lang="zh-CN" altLang="en-US" sz="2800" b="1">
                  <a:latin typeface="楷体" panose="02010609060101010101" charset="-122"/>
                  <a:ea typeface="楷体" panose="02010609060101010101" charset="-122"/>
                  <a:sym typeface="+mn-ea"/>
                </a:rPr>
                <a:t>）：蜈蚣。</a:t>
              </a:r>
              <a:endParaRPr lang="zh-CN" altLang="en-US" sz="2800" b="1">
                <a:latin typeface="楷体" panose="02010609060101010101" charset="-122"/>
                <a:ea typeface="楷体" panose="02010609060101010101" charset="-122"/>
                <a:sym typeface="+mn-ea"/>
              </a:endParaRPr>
            </a:p>
          </p:txBody>
        </p:sp>
        <p:grpSp>
          <p:nvGrpSpPr>
            <p:cNvPr id="25" name="组合 24"/>
            <p:cNvGrpSpPr/>
            <p:nvPr/>
          </p:nvGrpSpPr>
          <p:grpSpPr>
            <a:xfrm>
              <a:off x="10880" y="2369"/>
              <a:ext cx="3025" cy="960"/>
              <a:chOff x="6197600" y="1404000"/>
              <a:chExt cx="1921020" cy="609398"/>
            </a:xfrm>
          </p:grpSpPr>
          <p:sp>
            <p:nvSpPr>
              <p:cNvPr id="26" name="文本框 30"/>
              <p:cNvSpPr txBox="1"/>
              <p:nvPr/>
            </p:nvSpPr>
            <p:spPr>
              <a:xfrm>
                <a:off x="6383656" y="1404000"/>
                <a:ext cx="1734964" cy="6093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3765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0965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165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473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193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198495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5695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zh-CN" altLang="en-US" sz="2800">
                    <a:solidFill>
                      <a:srgbClr val="FF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形近字</a:t>
                </a:r>
                <a:endParaRPr lang="zh-CN" altLang="en-US" sz="280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7" name="等腰三角形 6"/>
              <p:cNvSpPr/>
              <p:nvPr/>
            </p:nvSpPr>
            <p:spPr>
              <a:xfrm rot="5400000">
                <a:off x="6197600" y="1584000"/>
                <a:ext cx="225000" cy="225000"/>
              </a:xfrm>
              <a:prstGeom prst="triangle">
                <a:avLst/>
              </a:prstGeom>
              <a:solidFill>
                <a:srgbClr val="ED1C2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/>
        </p:nvGrpSpPr>
        <p:grpSpPr>
          <a:xfrm>
            <a:off x="647825" y="441908"/>
            <a:ext cx="1260942" cy="540000"/>
            <a:chOff x="783619" y="459000"/>
            <a:chExt cx="1260942" cy="540000"/>
          </a:xfrm>
        </p:grpSpPr>
        <p:sp>
          <p:nvSpPr>
            <p:cNvPr id="18" name="圆角矩形 17"/>
            <p:cNvSpPr/>
            <p:nvPr/>
          </p:nvSpPr>
          <p:spPr>
            <a:xfrm>
              <a:off x="784561" y="459000"/>
              <a:ext cx="1260000" cy="540000"/>
            </a:xfrm>
            <a:prstGeom prst="roundRect">
              <a:avLst/>
            </a:prstGeom>
            <a:solidFill>
              <a:srgbClr val="FEF2E3"/>
            </a:solidFill>
            <a:ln w="19050">
              <a:solidFill>
                <a:srgbClr val="F5836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文本框 38"/>
            <p:cNvSpPr txBox="1"/>
            <p:nvPr/>
          </p:nvSpPr>
          <p:spPr>
            <a:xfrm>
              <a:off x="783619" y="467390"/>
              <a:ext cx="1249680" cy="52197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会认字</a:t>
              </a:r>
              <a:endPara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2086883" y="441244"/>
            <a:ext cx="1260942" cy="540000"/>
            <a:chOff x="783619" y="459000"/>
            <a:chExt cx="1260942" cy="540000"/>
          </a:xfrm>
        </p:grpSpPr>
        <p:sp>
          <p:nvSpPr>
            <p:cNvPr id="13" name="圆角矩形 12"/>
            <p:cNvSpPr/>
            <p:nvPr/>
          </p:nvSpPr>
          <p:spPr>
            <a:xfrm>
              <a:off x="784561" y="459000"/>
              <a:ext cx="1260000" cy="540000"/>
            </a:xfrm>
            <a:prstGeom prst="roundRect">
              <a:avLst/>
            </a:prstGeom>
            <a:solidFill>
              <a:srgbClr val="FEF2E3"/>
            </a:solidFill>
            <a:ln w="19050">
              <a:solidFill>
                <a:srgbClr val="F5836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827530"/>
              <a:endParaRPr lang="zh-CN" altLang="en-US" sz="3600">
                <a:solidFill>
                  <a:prstClr val="black"/>
                </a:solidFill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783619" y="467390"/>
              <a:ext cx="1249680" cy="52197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1827530"/>
              <a:r>
                <a:rPr lang="zh-CN" altLang="en-US" sz="280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会写字</a:t>
              </a:r>
              <a:endPara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70879" y="2027025"/>
            <a:ext cx="2067166" cy="2077200"/>
          </a:xfrm>
          <a:prstGeom prst="rect">
            <a:avLst/>
          </a:prstGeom>
        </p:spPr>
      </p:pic>
      <p:sp>
        <p:nvSpPr>
          <p:cNvPr id="43" name="文本框 42"/>
          <p:cNvSpPr txBox="1"/>
          <p:nvPr/>
        </p:nvSpPr>
        <p:spPr>
          <a:xfrm>
            <a:off x="2753000" y="1258580"/>
            <a:ext cx="504825" cy="7683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827530"/>
            <a:r>
              <a:rPr lang="en-US" altLang="zh-CN" sz="4400" b="1">
                <a:latin typeface="hypy-sx" panose="02010600030101010101" pitchFamily="2" charset="-122"/>
                <a:ea typeface="hypy-sx" panose="02010600030101010101" pitchFamily="2" charset="-122"/>
              </a:rPr>
              <a:t>tú</a:t>
            </a:r>
            <a:endParaRPr lang="en-US" altLang="zh-CN" sz="4400" b="1">
              <a:latin typeface="hypy-sx" panose="02010600030101010101" pitchFamily="2" charset="-122"/>
              <a:ea typeface="hypy-sx" panose="02010600030101010101" pitchFamily="2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357100" y="4415150"/>
            <a:ext cx="120396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1827530"/>
            <a:r>
              <a:rPr lang="zh-CN" altLang="en-US" sz="4000" b="1">
                <a:latin typeface="楷体" panose="02010609060101010101" charset="-122"/>
                <a:ea typeface="楷体" panose="02010609060101010101" charset="-122"/>
              </a:rPr>
              <a:t>旅途</a:t>
            </a:r>
            <a:endParaRPr lang="zh-CN" altLang="en-US" sz="4000" b="1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068830" y="2129155"/>
            <a:ext cx="1872000" cy="1872000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647825" y="441908"/>
            <a:ext cx="1260942" cy="540000"/>
            <a:chOff x="783619" y="459000"/>
            <a:chExt cx="1260942" cy="540000"/>
          </a:xfrm>
        </p:grpSpPr>
        <p:sp>
          <p:nvSpPr>
            <p:cNvPr id="18" name="圆角矩形 17"/>
            <p:cNvSpPr/>
            <p:nvPr/>
          </p:nvSpPr>
          <p:spPr>
            <a:xfrm>
              <a:off x="784561" y="459000"/>
              <a:ext cx="1260000" cy="540000"/>
            </a:xfrm>
            <a:prstGeom prst="roundRect">
              <a:avLst/>
            </a:prstGeom>
            <a:solidFill>
              <a:srgbClr val="FEF2E3"/>
            </a:solidFill>
            <a:ln w="19050">
              <a:solidFill>
                <a:srgbClr val="F5836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9" name="文本框 38"/>
            <p:cNvSpPr txBox="1"/>
            <p:nvPr/>
          </p:nvSpPr>
          <p:spPr>
            <a:xfrm>
              <a:off x="783619" y="467390"/>
              <a:ext cx="1249680" cy="52197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会认字</a:t>
              </a:r>
              <a:endPara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2086883" y="441244"/>
            <a:ext cx="1260942" cy="540000"/>
            <a:chOff x="783619" y="459000"/>
            <a:chExt cx="1260942" cy="540000"/>
          </a:xfrm>
        </p:grpSpPr>
        <p:sp>
          <p:nvSpPr>
            <p:cNvPr id="5" name="圆角矩形 4"/>
            <p:cNvSpPr/>
            <p:nvPr/>
          </p:nvSpPr>
          <p:spPr>
            <a:xfrm>
              <a:off x="784561" y="459000"/>
              <a:ext cx="1260000" cy="540000"/>
            </a:xfrm>
            <a:prstGeom prst="roundRect">
              <a:avLst/>
            </a:prstGeom>
            <a:solidFill>
              <a:srgbClr val="FEF2E3"/>
            </a:solidFill>
            <a:ln w="19050">
              <a:solidFill>
                <a:srgbClr val="F5836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827530"/>
              <a:endParaRPr lang="zh-CN" altLang="en-US" sz="3600">
                <a:solidFill>
                  <a:prstClr val="black"/>
                </a:solidFill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783619" y="467390"/>
              <a:ext cx="1249680" cy="52197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1827530"/>
              <a:r>
                <a:rPr lang="zh-CN" altLang="en-US" sz="280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会写字</a:t>
              </a:r>
              <a:endPara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6317615" y="2499685"/>
            <a:ext cx="4627880" cy="1109315"/>
            <a:chOff x="11069" y="2369"/>
            <a:chExt cx="7288" cy="1747"/>
          </a:xfrm>
        </p:grpSpPr>
        <p:sp>
          <p:nvSpPr>
            <p:cNvPr id="10" name="文本框 30"/>
            <p:cNvSpPr txBox="1"/>
            <p:nvPr/>
          </p:nvSpPr>
          <p:spPr>
            <a:xfrm>
              <a:off x="11200" y="3159"/>
              <a:ext cx="7157" cy="9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3765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0965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165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473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193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198495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5695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lnSpc>
                  <a:spcPct val="120000"/>
                </a:lnSpc>
              </a:pPr>
              <a:r>
                <a:rPr lang="zh-CN" altLang="en-US" sz="2800" b="1" smtClean="0">
                  <a:latin typeface="楷体" panose="02010609060101010101" charset="-122"/>
                  <a:ea typeface="楷体" panose="02010609060101010101" charset="-122"/>
                </a:rPr>
                <a:t>“涂”字右</a:t>
              </a:r>
              <a:r>
                <a:rPr lang="zh-CN" altLang="en-US" sz="2800" b="1">
                  <a:latin typeface="楷体" panose="02010609060101010101" charset="-122"/>
                  <a:ea typeface="楷体" panose="02010609060101010101" charset="-122"/>
                </a:rPr>
                <a:t>上部分是</a:t>
              </a:r>
              <a:r>
                <a:rPr lang="en-US" altLang="zh-CN" sz="2800" b="1">
                  <a:latin typeface="楷体" panose="02010609060101010101" charset="-122"/>
                  <a:ea typeface="楷体" panose="02010609060101010101" charset="-122"/>
                </a:rPr>
                <a:t>“</a:t>
              </a:r>
              <a:r>
                <a:rPr lang="zh-CN" altLang="en-US" sz="2800" b="1">
                  <a:latin typeface="楷体" panose="02010609060101010101" charset="-122"/>
                  <a:ea typeface="楷体" panose="02010609060101010101" charset="-122"/>
                </a:rPr>
                <a:t>余</a:t>
              </a:r>
              <a:r>
                <a:rPr lang="en-US" altLang="zh-CN" sz="2800" b="1">
                  <a:latin typeface="楷体" panose="02010609060101010101" charset="-122"/>
                  <a:ea typeface="楷体" panose="02010609060101010101" charset="-122"/>
                </a:rPr>
                <a:t>”</a:t>
              </a:r>
              <a:r>
                <a:rPr lang="zh-CN" altLang="en-US" sz="2800" b="1">
                  <a:latin typeface="楷体" panose="02010609060101010101" charset="-122"/>
                  <a:ea typeface="楷体" panose="02010609060101010101" charset="-122"/>
                </a:rPr>
                <a:t>。</a:t>
              </a:r>
              <a:endParaRPr lang="zh-CN" altLang="en-US" sz="2800" b="1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6" name="文本框 30"/>
            <p:cNvSpPr txBox="1"/>
            <p:nvPr/>
          </p:nvSpPr>
          <p:spPr>
            <a:xfrm>
              <a:off x="11069" y="2369"/>
              <a:ext cx="2732" cy="9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3765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0965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165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473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193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198495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5695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280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书写注意</a:t>
              </a:r>
              <a:endPara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5" name="等腰三角形 24"/>
          <p:cNvSpPr/>
          <p:nvPr/>
        </p:nvSpPr>
        <p:spPr>
          <a:xfrm rot="5400000">
            <a:off x="6153107" y="2677326"/>
            <a:ext cx="225068" cy="224983"/>
          </a:xfrm>
          <a:prstGeom prst="triangle">
            <a:avLst/>
          </a:prstGeom>
          <a:solidFill>
            <a:srgbClr val="ED1C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059242" y="1258580"/>
            <a:ext cx="2067166" cy="3863325"/>
            <a:chOff x="1970879" y="1258580"/>
            <a:chExt cx="2067166" cy="3863325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970879" y="2027025"/>
              <a:ext cx="2067166" cy="2077200"/>
            </a:xfrm>
            <a:prstGeom prst="rect">
              <a:avLst/>
            </a:prstGeom>
          </p:spPr>
        </p:pic>
        <p:sp>
          <p:nvSpPr>
            <p:cNvPr id="43" name="文本框 42"/>
            <p:cNvSpPr txBox="1"/>
            <p:nvPr/>
          </p:nvSpPr>
          <p:spPr>
            <a:xfrm>
              <a:off x="2613077" y="1258580"/>
              <a:ext cx="751205" cy="7683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4400" b="1" err="1">
                  <a:latin typeface="hypy-sx" panose="02010600030101010101" pitchFamily="2" charset="-122"/>
                  <a:ea typeface="hypy-sx" panose="02010600030101010101" pitchFamily="2" charset="-122"/>
                  <a:sym typeface="+mn-ea"/>
                </a:rPr>
                <a:t>mò</a:t>
              </a:r>
              <a:endParaRPr lang="en-US" altLang="zh-CN" sz="4400" b="1">
                <a:latin typeface="hypy-sx" panose="02010600030101010101" pitchFamily="2" charset="-122"/>
                <a:ea typeface="hypy-sx" panose="02010600030101010101" pitchFamily="2" charset="-122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2357100" y="4415150"/>
              <a:ext cx="1203960" cy="7067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1827530"/>
              <a:r>
                <a:rPr lang="zh-CN" altLang="en-US" sz="4000" b="1">
                  <a:latin typeface="楷体" panose="02010609060101010101" charset="-122"/>
                  <a:ea typeface="楷体" panose="02010609060101010101" charset="-122"/>
                </a:rPr>
                <a:t>陌生</a:t>
              </a:r>
              <a:endParaRPr lang="zh-CN" altLang="en-US" sz="4000" b="1">
                <a:latin typeface="楷体" panose="02010609060101010101" charset="-122"/>
                <a:ea typeface="楷体" panose="02010609060101010101" charset="-122"/>
              </a:endParaRPr>
            </a:p>
          </p:txBody>
        </p:sp>
        <p:pic>
          <p:nvPicPr>
            <p:cNvPr id="3" name="图片 2" descr="陌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2105825" y="2129790"/>
              <a:ext cx="1872000" cy="1872000"/>
            </a:xfrm>
            <a:prstGeom prst="rect">
              <a:avLst/>
            </a:prstGeom>
          </p:spPr>
        </p:pic>
      </p:grpSp>
      <p:grpSp>
        <p:nvGrpSpPr>
          <p:cNvPr id="17" name="组合 16"/>
          <p:cNvGrpSpPr/>
          <p:nvPr/>
        </p:nvGrpSpPr>
        <p:grpSpPr>
          <a:xfrm>
            <a:off x="647825" y="441908"/>
            <a:ext cx="1260942" cy="540000"/>
            <a:chOff x="783619" y="459000"/>
            <a:chExt cx="1260942" cy="540000"/>
          </a:xfrm>
        </p:grpSpPr>
        <p:sp>
          <p:nvSpPr>
            <p:cNvPr id="18" name="圆角矩形 17"/>
            <p:cNvSpPr/>
            <p:nvPr/>
          </p:nvSpPr>
          <p:spPr>
            <a:xfrm>
              <a:off x="784561" y="459000"/>
              <a:ext cx="1260000" cy="540000"/>
            </a:xfrm>
            <a:prstGeom prst="roundRect">
              <a:avLst/>
            </a:prstGeom>
            <a:solidFill>
              <a:srgbClr val="FEF2E3"/>
            </a:solidFill>
            <a:ln w="19050">
              <a:solidFill>
                <a:srgbClr val="F5836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" name="文本框 38"/>
            <p:cNvSpPr txBox="1"/>
            <p:nvPr/>
          </p:nvSpPr>
          <p:spPr>
            <a:xfrm>
              <a:off x="783619" y="467390"/>
              <a:ext cx="1249680" cy="52197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会认字</a:t>
              </a:r>
              <a:endPara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2086883" y="441244"/>
            <a:ext cx="1260942" cy="540000"/>
            <a:chOff x="783619" y="459000"/>
            <a:chExt cx="1260942" cy="540000"/>
          </a:xfrm>
        </p:grpSpPr>
        <p:sp>
          <p:nvSpPr>
            <p:cNvPr id="14" name="圆角矩形 13"/>
            <p:cNvSpPr/>
            <p:nvPr/>
          </p:nvSpPr>
          <p:spPr>
            <a:xfrm>
              <a:off x="784561" y="459000"/>
              <a:ext cx="1260000" cy="540000"/>
            </a:xfrm>
            <a:prstGeom prst="roundRect">
              <a:avLst/>
            </a:prstGeom>
            <a:solidFill>
              <a:srgbClr val="FEF2E3"/>
            </a:solidFill>
            <a:ln w="19050">
              <a:solidFill>
                <a:srgbClr val="F5836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827530"/>
              <a:endParaRPr lang="zh-CN" altLang="en-US" sz="3600">
                <a:solidFill>
                  <a:prstClr val="black"/>
                </a:solidFill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783619" y="467390"/>
              <a:ext cx="1249680" cy="52197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1827530"/>
              <a:r>
                <a:rPr lang="zh-CN" altLang="en-US" sz="280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会写字</a:t>
              </a:r>
              <a:endPara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127576" y="2259010"/>
            <a:ext cx="4111474" cy="1615827"/>
            <a:chOff x="4360325" y="1584000"/>
            <a:chExt cx="4110938" cy="1615827"/>
          </a:xfrm>
        </p:grpSpPr>
        <p:sp>
          <p:nvSpPr>
            <p:cNvPr id="12" name="矩形 11"/>
            <p:cNvSpPr/>
            <p:nvPr/>
          </p:nvSpPr>
          <p:spPr>
            <a:xfrm>
              <a:off x="4758763" y="1584000"/>
              <a:ext cx="3712500" cy="16158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1827530">
                <a:lnSpc>
                  <a:spcPct val="150000"/>
                </a:lnSpc>
              </a:pPr>
              <a:r>
                <a:rPr lang="zh-CN" altLang="en-US" sz="6600" b="1" dirty="0">
                  <a:solidFill>
                    <a:srgbClr val="FF0000"/>
                  </a:solidFill>
                  <a:latin typeface="宋体" panose="02010600030101010101" pitchFamily="2" charset="-122"/>
                </a:rPr>
                <a:t>讲课文</a:t>
              </a:r>
              <a:endParaRPr lang="zh-CN" altLang="en-US" sz="6600" b="1" dirty="0">
                <a:solidFill>
                  <a:srgbClr val="FF0000"/>
                </a:solidFill>
                <a:latin typeface="宋体" panose="02010600030101010101" pitchFamily="2" charset="-122"/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4360325" y="2052095"/>
              <a:ext cx="796875" cy="847040"/>
              <a:chOff x="6605650" y="6108921"/>
              <a:chExt cx="1593750" cy="1694079"/>
            </a:xfrm>
          </p:grpSpPr>
          <p:sp>
            <p:nvSpPr>
              <p:cNvPr id="7" name="泪滴形 6"/>
              <p:cNvSpPr/>
              <p:nvPr/>
            </p:nvSpPr>
            <p:spPr>
              <a:xfrm>
                <a:off x="6605650" y="6228000"/>
                <a:ext cx="1575000" cy="1575000"/>
              </a:xfrm>
              <a:prstGeom prst="teardrop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827530"/>
                <a:endParaRPr lang="zh-CN" altLang="en-US" sz="900">
                  <a:solidFill>
                    <a:prstClr val="black"/>
                  </a:solidFill>
                </a:endParaRPr>
              </a:p>
            </p:txBody>
          </p:sp>
          <p:sp>
            <p:nvSpPr>
              <p:cNvPr id="11" name="TextBox 10"/>
              <p:cNvSpPr txBox="1"/>
              <p:nvPr/>
            </p:nvSpPr>
            <p:spPr>
              <a:xfrm>
                <a:off x="6624400" y="6108921"/>
                <a:ext cx="1575000" cy="165988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 defTabSz="1827530"/>
                <a:r>
                  <a:rPr lang="en-US" altLang="zh-CN" sz="4800" b="1">
                    <a:solidFill>
                      <a:prstClr val="white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3</a:t>
                </a:r>
                <a:endParaRPr lang="zh-CN" altLang="en-US" sz="4800" b="1">
                  <a:solidFill>
                    <a:prstClr val="white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3"/>
          <p:cNvPicPr>
            <a:picLocks noChangeAspect="1" noChangeArrowheads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 rot="21140444">
            <a:off x="1778019" y="780312"/>
            <a:ext cx="8632784" cy="53824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3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 flipH="1">
            <a:off x="-81855" y="2045550"/>
            <a:ext cx="3015000" cy="3424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文本框 20"/>
          <p:cNvSpPr txBox="1"/>
          <p:nvPr/>
        </p:nvSpPr>
        <p:spPr>
          <a:xfrm>
            <a:off x="3325019" y="2557279"/>
            <a:ext cx="6007806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    想一想</a:t>
            </a:r>
            <a:r>
              <a:rPr lang="zh-CN" altLang="en-US" sz="3600" dirty="0" smtClean="0">
                <a:latin typeface="楷体" panose="02010609060101010101" charset="-122"/>
                <a:ea typeface="楷体" panose="02010609060101010101" charset="-122"/>
              </a:rPr>
              <a:t>，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600" dirty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自然段中提到的实验目的是什么</a:t>
            </a:r>
            <a:r>
              <a:rPr lang="zh-CN" altLang="en-US" sz="3600" dirty="0">
                <a:latin typeface="楷体" panose="02010609060101010101" charset="-122"/>
                <a:ea typeface="楷体" panose="02010609060101010101" charset="-122"/>
              </a:rPr>
              <a:t>？</a:t>
            </a:r>
            <a:endParaRPr lang="en-US" altLang="zh-CN" sz="3600" b="1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0835428" y="2279852"/>
            <a:ext cx="1350177" cy="2298296"/>
            <a:chOff x="10840326" y="2279852"/>
            <a:chExt cx="1350001" cy="2298296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0840326" y="2279852"/>
              <a:ext cx="1350001" cy="2298296"/>
            </a:xfrm>
            <a:prstGeom prst="rect">
              <a:avLst/>
            </a:prstGeom>
          </p:spPr>
        </p:pic>
        <p:sp>
          <p:nvSpPr>
            <p:cNvPr id="8" name="矩形 7"/>
            <p:cNvSpPr/>
            <p:nvPr/>
          </p:nvSpPr>
          <p:spPr>
            <a:xfrm>
              <a:off x="11403921" y="2690336"/>
              <a:ext cx="570989" cy="1477328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45593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7965" algn="l" defTabSz="45593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455930" algn="l" defTabSz="45593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683895" algn="l" defTabSz="45593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911860" algn="l" defTabSz="45593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139825" algn="l" defTabSz="45593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367790" algn="l" defTabSz="45593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1595755" algn="l" defTabSz="45593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1823720" algn="l" defTabSz="45593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3000" b="1">
                  <a:latin typeface="+mj-ea"/>
                  <a:ea typeface="+mj-ea"/>
                </a:rPr>
                <a:t>讲</a:t>
              </a:r>
              <a:endParaRPr lang="en-US" altLang="zh-CN" sz="3000" b="1">
                <a:latin typeface="+mj-ea"/>
                <a:ea typeface="+mj-ea"/>
              </a:endParaRPr>
            </a:p>
            <a:p>
              <a:pPr algn="ctr"/>
              <a:r>
                <a:rPr lang="zh-CN" altLang="en-US" sz="3000" b="1">
                  <a:latin typeface="+mj-ea"/>
                  <a:ea typeface="+mj-ea"/>
                </a:rPr>
                <a:t>课</a:t>
              </a:r>
              <a:endParaRPr lang="en-US" altLang="zh-CN" sz="3000" b="1">
                <a:latin typeface="+mj-ea"/>
                <a:ea typeface="+mj-ea"/>
              </a:endParaRPr>
            </a:p>
            <a:p>
              <a:pPr algn="ctr"/>
              <a:r>
                <a:rPr lang="zh-CN" altLang="en-US" sz="3000" b="1">
                  <a:latin typeface="+mj-ea"/>
                  <a:ea typeface="+mj-ea"/>
                </a:rPr>
                <a:t>文</a:t>
              </a:r>
              <a:endParaRPr lang="en-US" altLang="zh-CN" sz="3000" b="1">
                <a:latin typeface="+mj-ea"/>
                <a:ea typeface="+mj-ea"/>
              </a:endParaRPr>
            </a:p>
          </p:txBody>
        </p:sp>
      </p:grpSp>
      <p:cxnSp>
        <p:nvCxnSpPr>
          <p:cNvPr id="27" name="直接连接符 26"/>
          <p:cNvCxnSpPr/>
          <p:nvPr/>
        </p:nvCxnSpPr>
        <p:spPr>
          <a:xfrm flipH="1">
            <a:off x="8029419" y="414000"/>
            <a:ext cx="0" cy="603000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8" name="图片 2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7830" y="549000"/>
            <a:ext cx="252000" cy="252000"/>
          </a:xfrm>
          <a:prstGeom prst="rect">
            <a:avLst/>
          </a:prstGeom>
        </p:spPr>
      </p:pic>
      <p:sp>
        <p:nvSpPr>
          <p:cNvPr id="29" name="矩形 28"/>
          <p:cNvSpPr/>
          <p:nvPr/>
        </p:nvSpPr>
        <p:spPr>
          <a:xfrm>
            <a:off x="603619" y="-306000"/>
            <a:ext cx="7425000" cy="4523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300000"/>
              </a:lnSpc>
            </a:pPr>
            <a:r>
              <a:rPr lang="zh-CN" altLang="en-US" sz="3200" b="1"/>
              <a:t>        </a:t>
            </a:r>
            <a:r>
              <a:rPr lang="zh-CN" altLang="en-US" sz="3200" b="1" smtClean="0"/>
              <a:t> 听说</a:t>
            </a:r>
            <a:r>
              <a:rPr lang="zh-CN" altLang="en-US" sz="3200" b="1"/>
              <a:t>蜜蜂有辨认方向的能力，无论飞到哪里，它总是可以回到原处。我想做个实验。</a:t>
            </a:r>
            <a:endParaRPr lang="zh-CN" altLang="en-US" sz="3200" b="1"/>
          </a:p>
        </p:txBody>
      </p:sp>
      <p:cxnSp>
        <p:nvCxnSpPr>
          <p:cNvPr id="30" name="直接连接符 29"/>
          <p:cNvCxnSpPr/>
          <p:nvPr/>
        </p:nvCxnSpPr>
        <p:spPr>
          <a:xfrm>
            <a:off x="6857825" y="952710"/>
            <a:ext cx="810000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0" name="组合 39"/>
          <p:cNvGrpSpPr/>
          <p:nvPr/>
        </p:nvGrpSpPr>
        <p:grpSpPr>
          <a:xfrm>
            <a:off x="677785" y="936305"/>
            <a:ext cx="7305040" cy="3032760"/>
            <a:chOff x="677785" y="936305"/>
            <a:chExt cx="7305040" cy="3032760"/>
          </a:xfrm>
        </p:grpSpPr>
        <p:grpSp>
          <p:nvGrpSpPr>
            <p:cNvPr id="41" name="组合 40"/>
            <p:cNvGrpSpPr/>
            <p:nvPr/>
          </p:nvGrpSpPr>
          <p:grpSpPr>
            <a:xfrm>
              <a:off x="715250" y="936305"/>
              <a:ext cx="1777365" cy="3032760"/>
              <a:chOff x="1008" y="1616"/>
              <a:chExt cx="2799" cy="4776"/>
            </a:xfrm>
          </p:grpSpPr>
          <p:cxnSp>
            <p:nvCxnSpPr>
              <p:cNvPr id="43" name="直接连接符 42"/>
              <p:cNvCxnSpPr/>
              <p:nvPr/>
            </p:nvCxnSpPr>
            <p:spPr>
              <a:xfrm>
                <a:off x="2366" y="1616"/>
                <a:ext cx="1134" cy="0"/>
              </a:xfrm>
              <a:prstGeom prst="line">
                <a:avLst/>
              </a:prstGeom>
              <a:ln w="190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4" name="等腰三角形 43"/>
              <p:cNvSpPr/>
              <p:nvPr/>
            </p:nvSpPr>
            <p:spPr>
              <a:xfrm rot="10800000">
                <a:off x="2800" y="1616"/>
                <a:ext cx="283" cy="170"/>
              </a:xfrm>
              <a:prstGeom prst="triangle">
                <a:avLst/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45" name="直接连接符 44"/>
              <p:cNvCxnSpPr/>
              <p:nvPr/>
            </p:nvCxnSpPr>
            <p:spPr>
              <a:xfrm>
                <a:off x="1008" y="6222"/>
                <a:ext cx="2799" cy="0"/>
              </a:xfrm>
              <a:prstGeom prst="line">
                <a:avLst/>
              </a:prstGeom>
              <a:ln w="190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6" name="等腰三角形 45"/>
              <p:cNvSpPr/>
              <p:nvPr/>
            </p:nvSpPr>
            <p:spPr>
              <a:xfrm rot="10800000">
                <a:off x="2266" y="6222"/>
                <a:ext cx="283" cy="170"/>
              </a:xfrm>
              <a:prstGeom prst="triangle">
                <a:avLst/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42" name="矩形 41"/>
            <p:cNvSpPr/>
            <p:nvPr/>
          </p:nvSpPr>
          <p:spPr>
            <a:xfrm>
              <a:off x="677785" y="963610"/>
              <a:ext cx="7305040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000" smtClean="0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这个</a:t>
              </a:r>
              <a:r>
                <a:rPr lang="zh-CN" altLang="en-US" sz="2000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词体现</a:t>
              </a:r>
              <a:r>
                <a:rPr lang="zh-CN" altLang="en-US" sz="2000" smtClean="0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了什么</a:t>
              </a:r>
              <a:r>
                <a:rPr lang="zh-CN" altLang="en-US" sz="2000" smtClean="0">
                  <a:solidFill>
                    <a:srgbClr val="0070C0"/>
                  </a:solidFill>
                  <a:latin typeface="楷体" panose="02010609060101010101" charset="-122"/>
                  <a:ea typeface="楷体" panose="02010609060101010101" charset="-122"/>
                </a:rPr>
                <a:t>？</a:t>
              </a:r>
              <a:r>
                <a:rPr lang="zh-CN" altLang="en-US" sz="2000" smtClean="0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让我们感受到了作者怎样的态度</a:t>
              </a:r>
              <a:r>
                <a:rPr lang="zh-CN" altLang="en-US" sz="2000" smtClean="0">
                  <a:solidFill>
                    <a:srgbClr val="0070C0"/>
                  </a:solidFill>
                  <a:latin typeface="楷体" panose="02010609060101010101" charset="-122"/>
                  <a:ea typeface="楷体" panose="02010609060101010101" charset="-122"/>
                </a:rPr>
                <a:t>？</a:t>
              </a:r>
              <a:endParaRPr lang="zh-CN" altLang="en-US" sz="20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658495" y="2393800"/>
            <a:ext cx="7249795" cy="502100"/>
            <a:chOff x="658495" y="2350090"/>
            <a:chExt cx="7249795" cy="502100"/>
          </a:xfrm>
        </p:grpSpPr>
        <p:grpSp>
          <p:nvGrpSpPr>
            <p:cNvPr id="48" name="组合 47"/>
            <p:cNvGrpSpPr/>
            <p:nvPr/>
          </p:nvGrpSpPr>
          <p:grpSpPr>
            <a:xfrm>
              <a:off x="3225800" y="2350090"/>
              <a:ext cx="720090" cy="107950"/>
              <a:chOff x="2366" y="1561"/>
              <a:chExt cx="1134" cy="170"/>
            </a:xfrm>
          </p:grpSpPr>
          <p:cxnSp>
            <p:nvCxnSpPr>
              <p:cNvPr id="50" name="直接连接符 49"/>
              <p:cNvCxnSpPr/>
              <p:nvPr/>
            </p:nvCxnSpPr>
            <p:spPr>
              <a:xfrm>
                <a:off x="2366" y="1561"/>
                <a:ext cx="1134" cy="0"/>
              </a:xfrm>
              <a:prstGeom prst="line">
                <a:avLst/>
              </a:prstGeom>
              <a:ln w="190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1" name="等腰三角形 50"/>
              <p:cNvSpPr/>
              <p:nvPr/>
            </p:nvSpPr>
            <p:spPr>
              <a:xfrm rot="10800000">
                <a:off x="2800" y="1561"/>
                <a:ext cx="283" cy="170"/>
              </a:xfrm>
              <a:prstGeom prst="triangle">
                <a:avLst/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49" name="矩形 48"/>
            <p:cNvSpPr/>
            <p:nvPr/>
          </p:nvSpPr>
          <p:spPr>
            <a:xfrm>
              <a:off x="658495" y="2390525"/>
              <a:ext cx="7249795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2000">
                  <a:solidFill>
                    <a:srgbClr val="0070C0"/>
                  </a:solidFill>
                  <a:latin typeface="楷体" panose="02010609060101010101" charset="-122"/>
                  <a:ea typeface="楷体" panose="02010609060101010101" charset="-122"/>
                  <a:cs typeface="黑体" panose="02010609060101010101" pitchFamily="49" charset="-122"/>
                </a:rPr>
                <a:t>“</a:t>
              </a:r>
              <a:r>
                <a:rPr lang="zh-CN" altLang="en-US" sz="2000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无论</a:t>
              </a:r>
              <a:r>
                <a:rPr lang="en-US" altLang="zh-CN" sz="2000">
                  <a:solidFill>
                    <a:srgbClr val="0070C0"/>
                  </a:solidFill>
                  <a:latin typeface="楷体" panose="02010609060101010101" charset="-122"/>
                  <a:ea typeface="楷体" panose="02010609060101010101" charset="-122"/>
                  <a:cs typeface="黑体" panose="02010609060101010101" pitchFamily="49" charset="-122"/>
                </a:rPr>
                <a:t>……</a:t>
              </a:r>
              <a:r>
                <a:rPr lang="zh-CN" altLang="en-US" sz="2000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总是</a:t>
              </a:r>
              <a:r>
                <a:rPr lang="en-US" altLang="zh-CN" sz="2000">
                  <a:solidFill>
                    <a:srgbClr val="0070C0"/>
                  </a:solidFill>
                  <a:latin typeface="楷体" panose="02010609060101010101" charset="-122"/>
                  <a:ea typeface="楷体" panose="02010609060101010101" charset="-122"/>
                  <a:cs typeface="黑体" panose="02010609060101010101" pitchFamily="49" charset="-122"/>
                </a:rPr>
                <a:t>……”</a:t>
              </a:r>
              <a:r>
                <a:rPr lang="zh-CN" altLang="en-US" sz="2000" smtClean="0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这一组关联词告诉</a:t>
              </a:r>
              <a:r>
                <a:rPr lang="zh-CN" altLang="en-US" sz="2000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我们什么</a:t>
              </a:r>
              <a:r>
                <a:rPr lang="zh-CN" altLang="en-US" sz="2000">
                  <a:solidFill>
                    <a:srgbClr val="0070C0"/>
                  </a:solidFill>
                  <a:latin typeface="楷体" panose="02010609060101010101" charset="-122"/>
                  <a:ea typeface="楷体" panose="02010609060101010101" charset="-122"/>
                  <a:cs typeface="黑体" panose="02010609060101010101" pitchFamily="49" charset="-122"/>
                </a:rPr>
                <a:t>？</a:t>
              </a:r>
              <a:endParaRPr lang="zh-CN" altLang="en-US" sz="20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pitchFamily="49" charset="-122"/>
              </a:endParaRPr>
            </a:p>
          </p:txBody>
        </p:sp>
      </p:grpSp>
      <p:sp>
        <p:nvSpPr>
          <p:cNvPr id="52" name="矩形 51"/>
          <p:cNvSpPr/>
          <p:nvPr/>
        </p:nvSpPr>
        <p:spPr>
          <a:xfrm>
            <a:off x="647825" y="3924000"/>
            <a:ext cx="741373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smtClean="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200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</a:t>
            </a:r>
            <a:r>
              <a:rPr lang="zh-CN" altLang="en-US" sz="2000" smtClean="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”</a:t>
            </a:r>
            <a:r>
              <a:rPr lang="zh-CN" altLang="en-US" sz="200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的实验目的是什么</a:t>
            </a:r>
            <a:r>
              <a:rPr lang="zh-CN" altLang="en-US" sz="2000" smtClean="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？</a:t>
            </a:r>
            <a:endParaRPr lang="zh-CN" altLang="en-US" sz="2000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cxnSp>
        <p:nvCxnSpPr>
          <p:cNvPr id="53" name="直接连接符 52"/>
          <p:cNvCxnSpPr/>
          <p:nvPr/>
        </p:nvCxnSpPr>
        <p:spPr>
          <a:xfrm>
            <a:off x="6857825" y="2401710"/>
            <a:ext cx="810000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5080" y="-26035"/>
            <a:ext cx="12190730" cy="6884035"/>
          </a:xfrm>
          <a:prstGeom prst="rect">
            <a:avLst/>
          </a:prstGeom>
        </p:spPr>
      </p:pic>
      <p:sp>
        <p:nvSpPr>
          <p:cNvPr id="4" name="圆角矩形 3"/>
          <p:cNvSpPr/>
          <p:nvPr/>
        </p:nvSpPr>
        <p:spPr>
          <a:xfrm>
            <a:off x="377825" y="414000"/>
            <a:ext cx="3645000" cy="2025000"/>
          </a:xfrm>
          <a:prstGeom prst="roundRect">
            <a:avLst>
              <a:gd name="adj" fmla="val 9500"/>
            </a:avLst>
          </a:prstGeom>
          <a:solidFill>
            <a:srgbClr val="FFFFFF">
              <a:alpha val="5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" name="TextBox 1"/>
          <p:cNvSpPr txBox="1"/>
          <p:nvPr/>
        </p:nvSpPr>
        <p:spPr>
          <a:xfrm>
            <a:off x="467825" y="459000"/>
            <a:ext cx="3465000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2400" b="1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蜜蜂整天忙忙碌碌地飞行在花丛之中，即使飞到很远的地方，它们也能飞</a:t>
            </a:r>
            <a:r>
              <a:rPr lang="zh-CN" altLang="en-US" sz="2400" b="1" dirty="0" smtClean="0">
                <a:latin typeface="楷体" panose="02010609060101010101" charset="-122"/>
                <a:ea typeface="楷体" panose="02010609060101010101" charset="-122"/>
              </a:rPr>
              <a:t>回来而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不迷失方向。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8029419" y="414000"/>
            <a:ext cx="0" cy="603000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10835428" y="2279852"/>
            <a:ext cx="1350177" cy="2298296"/>
            <a:chOff x="10840326" y="2279852"/>
            <a:chExt cx="1350001" cy="2298296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0840326" y="2279852"/>
              <a:ext cx="1350001" cy="2298296"/>
            </a:xfrm>
            <a:prstGeom prst="rect">
              <a:avLst/>
            </a:prstGeom>
          </p:spPr>
        </p:pic>
        <p:sp>
          <p:nvSpPr>
            <p:cNvPr id="8" name="矩形 7"/>
            <p:cNvSpPr/>
            <p:nvPr/>
          </p:nvSpPr>
          <p:spPr>
            <a:xfrm>
              <a:off x="11403921" y="2690336"/>
              <a:ext cx="570989" cy="1477328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45593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7965" algn="l" defTabSz="45593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455930" algn="l" defTabSz="45593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683895" algn="l" defTabSz="45593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911860" algn="l" defTabSz="45593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139825" algn="l" defTabSz="45593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367790" algn="l" defTabSz="45593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1595755" algn="l" defTabSz="45593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1823720" algn="l" defTabSz="45593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3000" b="1">
                  <a:latin typeface="+mj-ea"/>
                  <a:ea typeface="+mj-ea"/>
                </a:rPr>
                <a:t>讲</a:t>
              </a:r>
              <a:endParaRPr lang="en-US" altLang="zh-CN" sz="3000" b="1">
                <a:latin typeface="+mj-ea"/>
                <a:ea typeface="+mj-ea"/>
              </a:endParaRPr>
            </a:p>
            <a:p>
              <a:pPr algn="ctr"/>
              <a:r>
                <a:rPr lang="zh-CN" altLang="en-US" sz="3000" b="1">
                  <a:latin typeface="+mj-ea"/>
                  <a:ea typeface="+mj-ea"/>
                </a:rPr>
                <a:t>课</a:t>
              </a:r>
              <a:endParaRPr lang="en-US" altLang="zh-CN" sz="3000" b="1">
                <a:latin typeface="+mj-ea"/>
                <a:ea typeface="+mj-ea"/>
              </a:endParaRPr>
            </a:p>
            <a:p>
              <a:pPr algn="ctr"/>
              <a:r>
                <a:rPr lang="zh-CN" altLang="en-US" sz="3000" b="1">
                  <a:latin typeface="+mj-ea"/>
                  <a:ea typeface="+mj-ea"/>
                </a:rPr>
                <a:t>文</a:t>
              </a:r>
              <a:endParaRPr lang="en-US" altLang="zh-CN" sz="3000" b="1">
                <a:latin typeface="+mj-ea"/>
                <a:ea typeface="+mj-ea"/>
              </a:endParaRPr>
            </a:p>
          </p:txBody>
        </p:sp>
      </p:grpSp>
      <p:sp>
        <p:nvSpPr>
          <p:cNvPr id="27" name="下文本框  文字"/>
          <p:cNvSpPr txBox="1"/>
          <p:nvPr/>
        </p:nvSpPr>
        <p:spPr>
          <a:xfrm>
            <a:off x="8117839" y="584200"/>
            <a:ext cx="301498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 b="1">
                <a:solidFill>
                  <a:srgbClr val="FF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fontAlgn="auto">
              <a:lnSpc>
                <a:spcPct val="100000"/>
              </a:lnSpc>
            </a:pPr>
            <a:r>
              <a:rPr lang="zh-CN" altLang="en-US" sz="20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20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在交代实验目的时用了“听说”一词，体现了作者语言表达的严谨、客观，也让我们感受到作者不轻易相信他人的说法、讲求实证的态度。</a:t>
            </a:r>
            <a:endParaRPr lang="zh-CN" altLang="en-US" sz="20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28" name="下文本框  文字"/>
          <p:cNvSpPr txBox="1"/>
          <p:nvPr/>
        </p:nvSpPr>
        <p:spPr>
          <a:xfrm>
            <a:off x="8117840" y="2597657"/>
            <a:ext cx="287401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 b="1">
                <a:solidFill>
                  <a:srgbClr val="FF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fontAlgn="auto">
              <a:lnSpc>
                <a:spcPct val="100000"/>
              </a:lnSpc>
            </a:pPr>
            <a:r>
              <a:rPr lang="zh-CN" altLang="en-US" sz="20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2000" spc="-15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“无论……</a:t>
            </a:r>
            <a:r>
              <a:rPr lang="zh-CN" altLang="en-US" sz="2000" spc="-150" dirty="0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总是……”</a:t>
            </a:r>
            <a:r>
              <a:rPr lang="zh-CN" altLang="en-US" sz="2000" dirty="0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这</a:t>
            </a:r>
            <a:r>
              <a:rPr lang="zh-CN" altLang="en-US" sz="20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一组关联词告诉我们，蜜蜂辨别方向的能力非常强</a:t>
            </a:r>
            <a:r>
              <a:rPr lang="zh-CN" altLang="en-US" sz="2000" dirty="0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。</a:t>
            </a:r>
            <a:endParaRPr lang="zh-CN" altLang="en-US" sz="20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pic>
        <p:nvPicPr>
          <p:cNvPr id="40" name="图片 3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7830" y="549000"/>
            <a:ext cx="252000" cy="252000"/>
          </a:xfrm>
          <a:prstGeom prst="rect">
            <a:avLst/>
          </a:prstGeom>
        </p:spPr>
      </p:pic>
      <p:sp>
        <p:nvSpPr>
          <p:cNvPr id="41" name="矩形 40"/>
          <p:cNvSpPr/>
          <p:nvPr/>
        </p:nvSpPr>
        <p:spPr>
          <a:xfrm>
            <a:off x="603619" y="-306000"/>
            <a:ext cx="7425000" cy="4523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300000"/>
              </a:lnSpc>
            </a:pPr>
            <a:r>
              <a:rPr lang="zh-CN" altLang="en-US" sz="3200" b="1"/>
              <a:t>        </a:t>
            </a:r>
            <a:r>
              <a:rPr lang="zh-CN" altLang="en-US" sz="3200" b="1" smtClean="0"/>
              <a:t> 听说</a:t>
            </a:r>
            <a:r>
              <a:rPr lang="zh-CN" altLang="en-US" sz="3200" b="1"/>
              <a:t>蜜蜂有辨认方向的能力，无论飞到哪里，它总是可以回到原处。我想做个实验。</a:t>
            </a:r>
            <a:endParaRPr lang="zh-CN" altLang="en-US" sz="3200" b="1"/>
          </a:p>
        </p:txBody>
      </p:sp>
      <p:cxnSp>
        <p:nvCxnSpPr>
          <p:cNvPr id="42" name="直接连接符 41"/>
          <p:cNvCxnSpPr/>
          <p:nvPr/>
        </p:nvCxnSpPr>
        <p:spPr>
          <a:xfrm>
            <a:off x="6857825" y="952710"/>
            <a:ext cx="810000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3" name="组合 42"/>
          <p:cNvGrpSpPr/>
          <p:nvPr/>
        </p:nvGrpSpPr>
        <p:grpSpPr>
          <a:xfrm>
            <a:off x="677785" y="936305"/>
            <a:ext cx="7305040" cy="3032760"/>
            <a:chOff x="677785" y="936305"/>
            <a:chExt cx="7305040" cy="3032760"/>
          </a:xfrm>
        </p:grpSpPr>
        <p:grpSp>
          <p:nvGrpSpPr>
            <p:cNvPr id="44" name="组合 43"/>
            <p:cNvGrpSpPr/>
            <p:nvPr/>
          </p:nvGrpSpPr>
          <p:grpSpPr>
            <a:xfrm>
              <a:off x="715250" y="936305"/>
              <a:ext cx="1777365" cy="3032760"/>
              <a:chOff x="1008" y="1616"/>
              <a:chExt cx="2799" cy="4776"/>
            </a:xfrm>
          </p:grpSpPr>
          <p:cxnSp>
            <p:nvCxnSpPr>
              <p:cNvPr id="46" name="直接连接符 45"/>
              <p:cNvCxnSpPr/>
              <p:nvPr/>
            </p:nvCxnSpPr>
            <p:spPr>
              <a:xfrm>
                <a:off x="2366" y="1616"/>
                <a:ext cx="1134" cy="0"/>
              </a:xfrm>
              <a:prstGeom prst="line">
                <a:avLst/>
              </a:prstGeom>
              <a:ln w="190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7" name="等腰三角形 46"/>
              <p:cNvSpPr/>
              <p:nvPr/>
            </p:nvSpPr>
            <p:spPr>
              <a:xfrm rot="10800000">
                <a:off x="2800" y="1616"/>
                <a:ext cx="283" cy="170"/>
              </a:xfrm>
              <a:prstGeom prst="triangle">
                <a:avLst/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48" name="直接连接符 47"/>
              <p:cNvCxnSpPr/>
              <p:nvPr/>
            </p:nvCxnSpPr>
            <p:spPr>
              <a:xfrm>
                <a:off x="1008" y="6222"/>
                <a:ext cx="2799" cy="0"/>
              </a:xfrm>
              <a:prstGeom prst="line">
                <a:avLst/>
              </a:prstGeom>
              <a:ln w="190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9" name="等腰三角形 48"/>
              <p:cNvSpPr/>
              <p:nvPr/>
            </p:nvSpPr>
            <p:spPr>
              <a:xfrm rot="10800000">
                <a:off x="2266" y="6222"/>
                <a:ext cx="283" cy="170"/>
              </a:xfrm>
              <a:prstGeom prst="triangle">
                <a:avLst/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45" name="矩形 44"/>
            <p:cNvSpPr/>
            <p:nvPr/>
          </p:nvSpPr>
          <p:spPr>
            <a:xfrm>
              <a:off x="677785" y="963610"/>
              <a:ext cx="7305040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000" smtClean="0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这个</a:t>
              </a:r>
              <a:r>
                <a:rPr lang="zh-CN" altLang="en-US" sz="2000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词体现</a:t>
              </a:r>
              <a:r>
                <a:rPr lang="zh-CN" altLang="en-US" sz="2000" smtClean="0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了什么</a:t>
              </a:r>
              <a:r>
                <a:rPr lang="zh-CN" altLang="en-US" sz="2000" smtClean="0">
                  <a:solidFill>
                    <a:srgbClr val="0070C0"/>
                  </a:solidFill>
                  <a:latin typeface="楷体" panose="02010609060101010101" charset="-122"/>
                  <a:ea typeface="楷体" panose="02010609060101010101" charset="-122"/>
                </a:rPr>
                <a:t>？</a:t>
              </a:r>
              <a:r>
                <a:rPr lang="zh-CN" altLang="en-US" sz="2000" smtClean="0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让我们感受到了作者怎样的态度</a:t>
              </a:r>
              <a:r>
                <a:rPr lang="zh-CN" altLang="en-US" sz="2000" smtClean="0">
                  <a:solidFill>
                    <a:srgbClr val="0070C0"/>
                  </a:solidFill>
                  <a:latin typeface="楷体" panose="02010609060101010101" charset="-122"/>
                  <a:ea typeface="楷体" panose="02010609060101010101" charset="-122"/>
                </a:rPr>
                <a:t>？</a:t>
              </a:r>
              <a:endParaRPr lang="zh-CN" altLang="en-US" sz="20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658495" y="2393800"/>
            <a:ext cx="7249795" cy="502100"/>
            <a:chOff x="658495" y="2350090"/>
            <a:chExt cx="7249795" cy="502100"/>
          </a:xfrm>
        </p:grpSpPr>
        <p:grpSp>
          <p:nvGrpSpPr>
            <p:cNvPr id="51" name="组合 50"/>
            <p:cNvGrpSpPr/>
            <p:nvPr/>
          </p:nvGrpSpPr>
          <p:grpSpPr>
            <a:xfrm>
              <a:off x="3225800" y="2350090"/>
              <a:ext cx="720090" cy="107950"/>
              <a:chOff x="2366" y="1561"/>
              <a:chExt cx="1134" cy="170"/>
            </a:xfrm>
          </p:grpSpPr>
          <p:cxnSp>
            <p:nvCxnSpPr>
              <p:cNvPr id="53" name="直接连接符 52"/>
              <p:cNvCxnSpPr/>
              <p:nvPr/>
            </p:nvCxnSpPr>
            <p:spPr>
              <a:xfrm>
                <a:off x="2366" y="1561"/>
                <a:ext cx="1134" cy="0"/>
              </a:xfrm>
              <a:prstGeom prst="line">
                <a:avLst/>
              </a:prstGeom>
              <a:ln w="190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4" name="等腰三角形 53"/>
              <p:cNvSpPr/>
              <p:nvPr/>
            </p:nvSpPr>
            <p:spPr>
              <a:xfrm rot="10800000">
                <a:off x="2800" y="1561"/>
                <a:ext cx="283" cy="170"/>
              </a:xfrm>
              <a:prstGeom prst="triangle">
                <a:avLst/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52" name="矩形 51"/>
            <p:cNvSpPr/>
            <p:nvPr/>
          </p:nvSpPr>
          <p:spPr>
            <a:xfrm>
              <a:off x="658495" y="2390525"/>
              <a:ext cx="7249795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2000">
                  <a:solidFill>
                    <a:srgbClr val="0070C0"/>
                  </a:solidFill>
                  <a:latin typeface="楷体" panose="02010609060101010101" charset="-122"/>
                  <a:ea typeface="楷体" panose="02010609060101010101" charset="-122"/>
                  <a:cs typeface="黑体" panose="02010609060101010101" pitchFamily="49" charset="-122"/>
                </a:rPr>
                <a:t>“</a:t>
              </a:r>
              <a:r>
                <a:rPr lang="zh-CN" altLang="en-US" sz="2000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无论</a:t>
              </a:r>
              <a:r>
                <a:rPr lang="en-US" altLang="zh-CN" sz="2000">
                  <a:solidFill>
                    <a:srgbClr val="0070C0"/>
                  </a:solidFill>
                  <a:latin typeface="楷体" panose="02010609060101010101" charset="-122"/>
                  <a:ea typeface="楷体" panose="02010609060101010101" charset="-122"/>
                  <a:cs typeface="黑体" panose="02010609060101010101" pitchFamily="49" charset="-122"/>
                </a:rPr>
                <a:t>……</a:t>
              </a:r>
              <a:r>
                <a:rPr lang="zh-CN" altLang="en-US" sz="2000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总是</a:t>
              </a:r>
              <a:r>
                <a:rPr lang="en-US" altLang="zh-CN" sz="2000">
                  <a:solidFill>
                    <a:srgbClr val="0070C0"/>
                  </a:solidFill>
                  <a:latin typeface="楷体" panose="02010609060101010101" charset="-122"/>
                  <a:ea typeface="楷体" panose="02010609060101010101" charset="-122"/>
                  <a:cs typeface="黑体" panose="02010609060101010101" pitchFamily="49" charset="-122"/>
                </a:rPr>
                <a:t>……”</a:t>
              </a:r>
              <a:r>
                <a:rPr lang="zh-CN" altLang="en-US" sz="2000" smtClean="0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这一组关联词告诉</a:t>
              </a:r>
              <a:r>
                <a:rPr lang="zh-CN" altLang="en-US" sz="2000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我们什么</a:t>
              </a:r>
              <a:r>
                <a:rPr lang="zh-CN" altLang="en-US" sz="2000">
                  <a:solidFill>
                    <a:srgbClr val="0070C0"/>
                  </a:solidFill>
                  <a:latin typeface="楷体" panose="02010609060101010101" charset="-122"/>
                  <a:ea typeface="楷体" panose="02010609060101010101" charset="-122"/>
                  <a:cs typeface="黑体" panose="02010609060101010101" pitchFamily="49" charset="-122"/>
                </a:rPr>
                <a:t>？</a:t>
              </a:r>
              <a:endParaRPr lang="zh-CN" altLang="en-US" sz="20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pitchFamily="49" charset="-122"/>
              </a:endParaRPr>
            </a:p>
          </p:txBody>
        </p:sp>
      </p:grpSp>
      <p:sp>
        <p:nvSpPr>
          <p:cNvPr id="55" name="矩形 54"/>
          <p:cNvSpPr/>
          <p:nvPr/>
        </p:nvSpPr>
        <p:spPr>
          <a:xfrm>
            <a:off x="647825" y="3924000"/>
            <a:ext cx="741373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smtClean="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200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</a:t>
            </a:r>
            <a:r>
              <a:rPr lang="zh-CN" altLang="en-US" sz="2000" smtClean="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”</a:t>
            </a:r>
            <a:r>
              <a:rPr lang="zh-CN" altLang="en-US" sz="200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的实验目的是什么</a:t>
            </a:r>
            <a:r>
              <a:rPr lang="zh-CN" altLang="en-US" sz="2000" smtClean="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？</a:t>
            </a:r>
            <a:endParaRPr lang="zh-CN" altLang="en-US" sz="2000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cxnSp>
        <p:nvCxnSpPr>
          <p:cNvPr id="56" name="直接连接符 55"/>
          <p:cNvCxnSpPr/>
          <p:nvPr/>
        </p:nvCxnSpPr>
        <p:spPr>
          <a:xfrm>
            <a:off x="6857825" y="2401710"/>
            <a:ext cx="810000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下文本框  文字"/>
          <p:cNvSpPr txBox="1"/>
          <p:nvPr/>
        </p:nvSpPr>
        <p:spPr>
          <a:xfrm>
            <a:off x="8117840" y="3995561"/>
            <a:ext cx="287401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 b="1">
                <a:solidFill>
                  <a:srgbClr val="FF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fontAlgn="auto">
              <a:lnSpc>
                <a:spcPct val="100000"/>
              </a:lnSpc>
            </a:pPr>
            <a:r>
              <a:rPr lang="zh-CN" altLang="en-US" sz="20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实验</a:t>
            </a:r>
            <a:r>
              <a:rPr lang="zh-CN" altLang="en-US" sz="2000" dirty="0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目的：</a:t>
            </a:r>
            <a:endParaRPr lang="en-US" altLang="zh-CN" sz="2000" dirty="0" smtClean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fontAlgn="auto">
              <a:lnSpc>
                <a:spcPct val="100000"/>
              </a:lnSpc>
            </a:pPr>
            <a:r>
              <a:rPr lang="en-US" altLang="zh-CN" sz="20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</a:t>
            </a:r>
            <a:r>
              <a:rPr lang="en-US" altLang="zh-CN" sz="2000" dirty="0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  </a:t>
            </a:r>
            <a:r>
              <a:rPr lang="zh-CN" altLang="en-US" sz="2000" dirty="0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验证蜜蜂是否有辨认方向的能力。</a:t>
            </a:r>
            <a:endParaRPr lang="zh-CN" altLang="en-US" sz="20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3"/>
          <p:cNvPicPr>
            <a:picLocks noChangeAspect="1" noChangeArrowheads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 rot="21140444">
            <a:off x="1778019" y="780312"/>
            <a:ext cx="8632784" cy="53824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3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 flipH="1">
            <a:off x="-81855" y="2045550"/>
            <a:ext cx="3015000" cy="3424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文本框 20"/>
          <p:cNvSpPr txBox="1"/>
          <p:nvPr/>
        </p:nvSpPr>
        <p:spPr>
          <a:xfrm>
            <a:off x="3325019" y="2557279"/>
            <a:ext cx="6007806" cy="20867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第</a:t>
            </a:r>
            <a:r>
              <a:rPr lang="en-US" altLang="zh-CN" sz="36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6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～</a:t>
            </a:r>
            <a:r>
              <a:rPr lang="en-US" altLang="zh-CN" sz="36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7</a:t>
            </a:r>
            <a:r>
              <a:rPr lang="zh-CN" altLang="en-US" sz="36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自然段介绍了实验</a:t>
            </a:r>
            <a:r>
              <a:rPr lang="zh-CN" altLang="en-US" sz="36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过程</a:t>
            </a:r>
            <a:r>
              <a:rPr lang="zh-CN" altLang="en-US" sz="3600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，</a:t>
            </a:r>
            <a:r>
              <a:rPr lang="zh-CN" altLang="en-US" sz="36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想一想完成实验的过程可以分成哪几个步骤</a:t>
            </a:r>
            <a:r>
              <a:rPr lang="zh-CN" altLang="en-US" sz="3600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en-US" altLang="zh-CN" sz="3600" dirty="0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03619" y="-306000"/>
            <a:ext cx="7425000" cy="60007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300000"/>
              </a:lnSpc>
            </a:pPr>
            <a:r>
              <a:rPr lang="zh-CN" altLang="en-US" sz="3200" b="1"/>
              <a:t>        </a:t>
            </a:r>
            <a:r>
              <a:rPr lang="zh-CN" altLang="en-US" sz="3200" b="1" smtClean="0"/>
              <a:t> 一天</a:t>
            </a:r>
            <a:r>
              <a:rPr lang="zh-CN" altLang="en-US" sz="3200" b="1"/>
              <a:t>，我在我家草料棚的蜂窝里捉了一些蜜蜂，把它们放在纸袋里。我叫小女儿在蜂窝旁等着，自己带着蜜蜂，走了四公里路，打开纸袋，在它们身上</a:t>
            </a:r>
            <a:endParaRPr lang="zh-CN" altLang="en-US" sz="3200" b="1"/>
          </a:p>
        </p:txBody>
      </p:sp>
      <p:cxnSp>
        <p:nvCxnSpPr>
          <p:cNvPr id="5" name="直接连接符 4"/>
          <p:cNvCxnSpPr/>
          <p:nvPr/>
        </p:nvCxnSpPr>
        <p:spPr>
          <a:xfrm flipH="1">
            <a:off x="8029419" y="414000"/>
            <a:ext cx="0" cy="603000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3977825" y="2375835"/>
            <a:ext cx="3330000" cy="928787"/>
            <a:chOff x="3977825" y="2482215"/>
            <a:chExt cx="3330000" cy="928787"/>
          </a:xfrm>
        </p:grpSpPr>
        <p:grpSp>
          <p:nvGrpSpPr>
            <p:cNvPr id="13" name="组合 12"/>
            <p:cNvGrpSpPr/>
            <p:nvPr/>
          </p:nvGrpSpPr>
          <p:grpSpPr>
            <a:xfrm>
              <a:off x="5282565" y="2482215"/>
              <a:ext cx="720090" cy="107950"/>
              <a:chOff x="2410" y="1553"/>
              <a:chExt cx="1134" cy="170"/>
            </a:xfrm>
          </p:grpSpPr>
          <p:cxnSp>
            <p:nvCxnSpPr>
              <p:cNvPr id="14" name="直接连接符 13"/>
              <p:cNvCxnSpPr/>
              <p:nvPr/>
            </p:nvCxnSpPr>
            <p:spPr>
              <a:xfrm>
                <a:off x="2410" y="1553"/>
                <a:ext cx="1134" cy="0"/>
              </a:xfrm>
              <a:prstGeom prst="line">
                <a:avLst/>
              </a:prstGeom>
              <a:ln w="190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5" name="等腰三角形 14"/>
              <p:cNvSpPr/>
              <p:nvPr/>
            </p:nvSpPr>
            <p:spPr>
              <a:xfrm rot="10800000">
                <a:off x="2844" y="1553"/>
                <a:ext cx="283" cy="170"/>
              </a:xfrm>
              <a:prstGeom prst="triangle">
                <a:avLst/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16" name="矩形 15"/>
            <p:cNvSpPr/>
            <p:nvPr/>
          </p:nvSpPr>
          <p:spPr>
            <a:xfrm>
              <a:off x="3977825" y="2580005"/>
              <a:ext cx="3330000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000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为什么</a:t>
              </a:r>
              <a:r>
                <a:rPr lang="zh-CN" altLang="en-US" sz="2000" smtClean="0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要把蜜蜂放</a:t>
              </a:r>
              <a:r>
                <a:rPr lang="zh-CN" altLang="en-US" sz="2000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到纸袋里</a:t>
              </a:r>
              <a:r>
                <a:rPr lang="zh-CN" altLang="en-US" sz="2000" smtClean="0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？体现了什么？</a:t>
              </a:r>
              <a:endParaRPr lang="zh-CN" altLang="en-US" sz="200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7830" y="549000"/>
            <a:ext cx="252000" cy="25200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10835428" y="2279852"/>
            <a:ext cx="1350177" cy="2298296"/>
            <a:chOff x="10840326" y="2279852"/>
            <a:chExt cx="1350001" cy="2298296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840326" y="2279852"/>
              <a:ext cx="1350001" cy="2298296"/>
            </a:xfrm>
            <a:prstGeom prst="rect">
              <a:avLst/>
            </a:prstGeom>
          </p:spPr>
        </p:pic>
        <p:sp>
          <p:nvSpPr>
            <p:cNvPr id="11" name="矩形 10"/>
            <p:cNvSpPr/>
            <p:nvPr/>
          </p:nvSpPr>
          <p:spPr>
            <a:xfrm>
              <a:off x="11403921" y="2690336"/>
              <a:ext cx="570989" cy="1477328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45593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7965" algn="l" defTabSz="45593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455930" algn="l" defTabSz="45593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683895" algn="l" defTabSz="45593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911860" algn="l" defTabSz="45593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139825" algn="l" defTabSz="45593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367790" algn="l" defTabSz="45593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1595755" algn="l" defTabSz="45593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1823720" algn="l" defTabSz="45593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3000" b="1">
                  <a:latin typeface="+mj-ea"/>
                  <a:ea typeface="+mj-ea"/>
                </a:rPr>
                <a:t>讲</a:t>
              </a:r>
              <a:endParaRPr lang="en-US" altLang="zh-CN" sz="3000" b="1">
                <a:latin typeface="+mj-ea"/>
                <a:ea typeface="+mj-ea"/>
              </a:endParaRPr>
            </a:p>
            <a:p>
              <a:pPr algn="ctr"/>
              <a:r>
                <a:rPr lang="zh-CN" altLang="en-US" sz="3000" b="1">
                  <a:latin typeface="+mj-ea"/>
                  <a:ea typeface="+mj-ea"/>
                </a:rPr>
                <a:t>课</a:t>
              </a:r>
              <a:endParaRPr lang="en-US" altLang="zh-CN" sz="3000" b="1">
                <a:latin typeface="+mj-ea"/>
                <a:ea typeface="+mj-ea"/>
              </a:endParaRPr>
            </a:p>
            <a:p>
              <a:pPr algn="ctr"/>
              <a:r>
                <a:rPr lang="zh-CN" altLang="en-US" sz="3000" b="1">
                  <a:latin typeface="+mj-ea"/>
                  <a:ea typeface="+mj-ea"/>
                </a:rPr>
                <a:t>文</a:t>
              </a:r>
              <a:endParaRPr lang="en-US" altLang="zh-CN" sz="3000" b="1">
                <a:latin typeface="+mj-ea"/>
                <a:ea typeface="+mj-ea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720090" y="3834000"/>
            <a:ext cx="3642995" cy="107950"/>
            <a:chOff x="2366" y="1573"/>
            <a:chExt cx="5737" cy="170"/>
          </a:xfrm>
        </p:grpSpPr>
        <p:cxnSp>
          <p:nvCxnSpPr>
            <p:cNvPr id="30" name="直接连接符 29"/>
            <p:cNvCxnSpPr/>
            <p:nvPr/>
          </p:nvCxnSpPr>
          <p:spPr>
            <a:xfrm>
              <a:off x="2366" y="1573"/>
              <a:ext cx="5737" cy="0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等腰三角形 30"/>
            <p:cNvSpPr/>
            <p:nvPr/>
          </p:nvSpPr>
          <p:spPr>
            <a:xfrm rot="10800000">
              <a:off x="5110" y="1573"/>
              <a:ext cx="283" cy="170"/>
            </a:xfrm>
            <a:prstGeom prst="triangl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3" name="矩形 32"/>
          <p:cNvSpPr/>
          <p:nvPr/>
        </p:nvSpPr>
        <p:spPr>
          <a:xfrm>
            <a:off x="1164590" y="3927345"/>
            <a:ext cx="2773045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这是为了什么？</a:t>
            </a:r>
            <a:endParaRPr lang="zh-CN" altLang="en-US" sz="200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720090" y="5321155"/>
            <a:ext cx="2432050" cy="121920"/>
            <a:chOff x="2366" y="1573"/>
            <a:chExt cx="3830" cy="192"/>
          </a:xfrm>
        </p:grpSpPr>
        <p:cxnSp>
          <p:nvCxnSpPr>
            <p:cNvPr id="24" name="直接连接符 23"/>
            <p:cNvCxnSpPr/>
            <p:nvPr/>
          </p:nvCxnSpPr>
          <p:spPr>
            <a:xfrm>
              <a:off x="2366" y="1573"/>
              <a:ext cx="3830" cy="0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等腰三角形 24"/>
            <p:cNvSpPr/>
            <p:nvPr/>
          </p:nvSpPr>
          <p:spPr>
            <a:xfrm rot="10800000">
              <a:off x="4060" y="1595"/>
              <a:ext cx="283" cy="170"/>
            </a:xfrm>
            <a:prstGeom prst="triangl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4" name="矩形 33"/>
          <p:cNvSpPr/>
          <p:nvPr/>
        </p:nvSpPr>
        <p:spPr>
          <a:xfrm>
            <a:off x="631190" y="5398625"/>
            <a:ext cx="376555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这样</a:t>
            </a:r>
            <a:r>
              <a:rPr lang="zh-CN" altLang="en-US" sz="200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做的用意是</a:t>
            </a:r>
            <a:r>
              <a:rPr lang="zh-CN" altLang="en-US" sz="200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什么</a:t>
            </a:r>
            <a:r>
              <a:rPr lang="zh-CN" altLang="en-US" sz="200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？</a:t>
            </a:r>
            <a:endParaRPr lang="zh-CN" altLang="en-US" sz="200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03619" y="-306000"/>
            <a:ext cx="7425000" cy="60007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300000"/>
              </a:lnSpc>
            </a:pPr>
            <a:r>
              <a:rPr lang="zh-CN" altLang="en-US" sz="3200" b="1"/>
              <a:t>        </a:t>
            </a:r>
            <a:r>
              <a:rPr lang="zh-CN" altLang="en-US" sz="3200" b="1" smtClean="0"/>
              <a:t> 一天</a:t>
            </a:r>
            <a:r>
              <a:rPr lang="zh-CN" altLang="en-US" sz="3200" b="1"/>
              <a:t>，我在我家草料棚的蜂窝里捉了一些蜜蜂，把它们放在纸袋里。我叫小女儿在蜂窝旁等着，自己带着蜜蜂，走了四公里路，打开纸袋，在它们身上</a:t>
            </a:r>
            <a:endParaRPr lang="zh-CN" altLang="en-US" sz="3200" b="1"/>
          </a:p>
        </p:txBody>
      </p:sp>
      <p:cxnSp>
        <p:nvCxnSpPr>
          <p:cNvPr id="5" name="直接连接符 4"/>
          <p:cNvCxnSpPr/>
          <p:nvPr/>
        </p:nvCxnSpPr>
        <p:spPr>
          <a:xfrm flipH="1">
            <a:off x="8029419" y="414000"/>
            <a:ext cx="0" cy="603000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 15"/>
          <p:cNvSpPr/>
          <p:nvPr/>
        </p:nvSpPr>
        <p:spPr>
          <a:xfrm>
            <a:off x="3977825" y="2473625"/>
            <a:ext cx="3330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为什么</a:t>
            </a:r>
            <a:r>
              <a:rPr lang="zh-CN" altLang="en-US" sz="200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要把蜜蜂放</a:t>
            </a:r>
            <a:r>
              <a:rPr lang="zh-CN" altLang="en-US" sz="200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到纸袋里</a:t>
            </a:r>
            <a:r>
              <a:rPr lang="zh-CN" altLang="en-US" sz="200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？体现了什么？</a:t>
            </a:r>
            <a:endParaRPr lang="zh-CN" altLang="en-US" sz="200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7830" y="549000"/>
            <a:ext cx="252000" cy="252000"/>
          </a:xfrm>
          <a:prstGeom prst="rect">
            <a:avLst/>
          </a:prstGeom>
        </p:spPr>
      </p:pic>
      <p:grpSp>
        <p:nvGrpSpPr>
          <p:cNvPr id="26" name="组合 25"/>
          <p:cNvGrpSpPr/>
          <p:nvPr/>
        </p:nvGrpSpPr>
        <p:grpSpPr>
          <a:xfrm>
            <a:off x="720090" y="5321155"/>
            <a:ext cx="2432050" cy="121920"/>
            <a:chOff x="2366" y="1573"/>
            <a:chExt cx="3830" cy="192"/>
          </a:xfrm>
        </p:grpSpPr>
        <p:cxnSp>
          <p:nvCxnSpPr>
            <p:cNvPr id="27" name="直接连接符 26"/>
            <p:cNvCxnSpPr/>
            <p:nvPr/>
          </p:nvCxnSpPr>
          <p:spPr>
            <a:xfrm>
              <a:off x="2366" y="1573"/>
              <a:ext cx="3830" cy="0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等腰三角形 27"/>
            <p:cNvSpPr/>
            <p:nvPr/>
          </p:nvSpPr>
          <p:spPr>
            <a:xfrm rot="10800000">
              <a:off x="4060" y="1595"/>
              <a:ext cx="283" cy="170"/>
            </a:xfrm>
            <a:prstGeom prst="triangl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2" name="矩形 31"/>
          <p:cNvSpPr/>
          <p:nvPr/>
        </p:nvSpPr>
        <p:spPr>
          <a:xfrm>
            <a:off x="631190" y="5398625"/>
            <a:ext cx="376555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这样</a:t>
            </a:r>
            <a:r>
              <a:rPr lang="zh-CN" altLang="en-US" sz="200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做的用意是</a:t>
            </a:r>
            <a:r>
              <a:rPr lang="zh-CN" altLang="en-US" sz="200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什么</a:t>
            </a:r>
            <a:r>
              <a:rPr lang="zh-CN" altLang="en-US" sz="200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？</a:t>
            </a:r>
            <a:endParaRPr lang="zh-CN" altLang="en-US" sz="200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0835428" y="2279852"/>
            <a:ext cx="1350177" cy="2298296"/>
            <a:chOff x="10840326" y="2279852"/>
            <a:chExt cx="1350001" cy="2298296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840326" y="2279852"/>
              <a:ext cx="1350001" cy="2298296"/>
            </a:xfrm>
            <a:prstGeom prst="rect">
              <a:avLst/>
            </a:prstGeom>
          </p:spPr>
        </p:pic>
        <p:sp>
          <p:nvSpPr>
            <p:cNvPr id="11" name="矩形 10"/>
            <p:cNvSpPr/>
            <p:nvPr/>
          </p:nvSpPr>
          <p:spPr>
            <a:xfrm>
              <a:off x="11403921" y="2690336"/>
              <a:ext cx="570989" cy="1477328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45593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7965" algn="l" defTabSz="45593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455930" algn="l" defTabSz="45593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683895" algn="l" defTabSz="45593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911860" algn="l" defTabSz="45593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139825" algn="l" defTabSz="45593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367790" algn="l" defTabSz="45593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1595755" algn="l" defTabSz="45593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1823720" algn="l" defTabSz="45593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3000" b="1">
                  <a:latin typeface="+mj-ea"/>
                  <a:ea typeface="+mj-ea"/>
                </a:rPr>
                <a:t>讲</a:t>
              </a:r>
              <a:endParaRPr lang="en-US" altLang="zh-CN" sz="3000" b="1">
                <a:latin typeface="+mj-ea"/>
                <a:ea typeface="+mj-ea"/>
              </a:endParaRPr>
            </a:p>
            <a:p>
              <a:pPr algn="ctr"/>
              <a:r>
                <a:rPr lang="zh-CN" altLang="en-US" sz="3000" b="1">
                  <a:latin typeface="+mj-ea"/>
                  <a:ea typeface="+mj-ea"/>
                </a:rPr>
                <a:t>课</a:t>
              </a:r>
              <a:endParaRPr lang="en-US" altLang="zh-CN" sz="3000" b="1">
                <a:latin typeface="+mj-ea"/>
                <a:ea typeface="+mj-ea"/>
              </a:endParaRPr>
            </a:p>
            <a:p>
              <a:pPr algn="ctr"/>
              <a:r>
                <a:rPr lang="zh-CN" altLang="en-US" sz="3000" b="1">
                  <a:latin typeface="+mj-ea"/>
                  <a:ea typeface="+mj-ea"/>
                </a:rPr>
                <a:t>文</a:t>
              </a:r>
              <a:endParaRPr lang="en-US" altLang="zh-CN" sz="3000" b="1">
                <a:latin typeface="+mj-ea"/>
                <a:ea typeface="+mj-ea"/>
              </a:endParaRPr>
            </a:p>
          </p:txBody>
        </p:sp>
      </p:grpSp>
      <p:sp>
        <p:nvSpPr>
          <p:cNvPr id="25" name="下文本框  文字"/>
          <p:cNvSpPr txBox="1"/>
          <p:nvPr/>
        </p:nvSpPr>
        <p:spPr>
          <a:xfrm>
            <a:off x="8117840" y="1860550"/>
            <a:ext cx="288734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 b="1">
                <a:solidFill>
                  <a:srgbClr val="FF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2000" dirty="0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为了</a:t>
            </a:r>
            <a:r>
              <a:rPr lang="zh-CN" altLang="en-US" sz="2000" dirty="0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让</a:t>
            </a:r>
            <a:r>
              <a:rPr lang="zh-CN" altLang="en-US" sz="20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蜜蜂不明</a:t>
            </a:r>
            <a:r>
              <a:rPr lang="zh-CN" altLang="en-US" sz="2000" dirty="0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方向。这体现</a:t>
            </a:r>
            <a:r>
              <a:rPr lang="zh-CN" altLang="en-US" sz="20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了作者做实验</a:t>
            </a:r>
            <a:r>
              <a:rPr lang="zh-CN" altLang="en-US" sz="2000" dirty="0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时</a:t>
            </a:r>
            <a:r>
              <a:rPr lang="zh-CN" altLang="en-US" sz="20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想</a:t>
            </a:r>
            <a:r>
              <a:rPr lang="zh-CN" altLang="en-US" sz="2000" dirty="0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得很周到，做事很严谨。</a:t>
            </a:r>
            <a:endParaRPr lang="zh-CN" altLang="en-US" sz="20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720090" y="3834000"/>
            <a:ext cx="3642995" cy="107950"/>
            <a:chOff x="2366" y="1573"/>
            <a:chExt cx="5737" cy="170"/>
          </a:xfrm>
        </p:grpSpPr>
        <p:cxnSp>
          <p:nvCxnSpPr>
            <p:cNvPr id="30" name="直接连接符 29"/>
            <p:cNvCxnSpPr/>
            <p:nvPr/>
          </p:nvCxnSpPr>
          <p:spPr>
            <a:xfrm>
              <a:off x="2366" y="1573"/>
              <a:ext cx="5737" cy="0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等腰三角形 30"/>
            <p:cNvSpPr/>
            <p:nvPr/>
          </p:nvSpPr>
          <p:spPr>
            <a:xfrm rot="10800000">
              <a:off x="5110" y="1573"/>
              <a:ext cx="283" cy="170"/>
            </a:xfrm>
            <a:prstGeom prst="triangl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3" name="矩形 32"/>
          <p:cNvSpPr/>
          <p:nvPr/>
        </p:nvSpPr>
        <p:spPr>
          <a:xfrm>
            <a:off x="1164590" y="3927345"/>
            <a:ext cx="2773045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这是为了什么？</a:t>
            </a:r>
            <a:endParaRPr lang="zh-CN" altLang="en-US" sz="200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4" name="下文本框  文字"/>
          <p:cNvSpPr txBox="1"/>
          <p:nvPr/>
        </p:nvSpPr>
        <p:spPr>
          <a:xfrm>
            <a:off x="8117840" y="3564000"/>
            <a:ext cx="288734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 b="1">
                <a:solidFill>
                  <a:srgbClr val="FF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2000" dirty="0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   为了能准确</a:t>
            </a:r>
            <a:r>
              <a:rPr lang="zh-CN" altLang="en-US" sz="20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记录实验</a:t>
            </a:r>
            <a:r>
              <a:rPr lang="zh-CN" altLang="en-US" sz="2000" dirty="0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结果</a:t>
            </a:r>
            <a:r>
              <a:rPr lang="zh-CN" altLang="en-US" sz="20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sz="20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35" name="下文本框  文字"/>
          <p:cNvSpPr txBox="1"/>
          <p:nvPr/>
        </p:nvSpPr>
        <p:spPr>
          <a:xfrm>
            <a:off x="8117840" y="5118003"/>
            <a:ext cx="288734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 b="1">
                <a:solidFill>
                  <a:srgbClr val="FF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2000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   这样做是为了使</a:t>
            </a:r>
            <a:r>
              <a:rPr lang="zh-CN" altLang="en-US" sz="2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实验结果更具</a:t>
            </a:r>
            <a:r>
              <a:rPr lang="zh-CN" altLang="en-US" sz="2000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说服力。</a:t>
            </a:r>
            <a:endParaRPr lang="zh-CN" altLang="en-US" sz="20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5282565" y="2375835"/>
            <a:ext cx="720090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等腰三角形 35"/>
          <p:cNvSpPr/>
          <p:nvPr/>
        </p:nvSpPr>
        <p:spPr>
          <a:xfrm rot="10800000">
            <a:off x="5558155" y="2375835"/>
            <a:ext cx="179705" cy="107950"/>
          </a:xfrm>
          <a:prstGeom prst="triangl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03619" y="-306000"/>
            <a:ext cx="7425000" cy="60007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300000"/>
              </a:lnSpc>
            </a:pPr>
            <a:r>
              <a:rPr lang="zh-CN" altLang="en-US" sz="3200" b="1"/>
              <a:t>做了白色记号，然后放了出来。二十只左右被闷了好久的蜜蜂向四面飞散，好像在寻找回家的方向。这时候刮起了狂风，蜜蜂飞得很低，几乎要触到地面，</a:t>
            </a:r>
            <a:endParaRPr lang="en-US" altLang="zh-CN" sz="3200" b="1"/>
          </a:p>
        </p:txBody>
      </p:sp>
      <p:cxnSp>
        <p:nvCxnSpPr>
          <p:cNvPr id="5" name="直接连接符 4"/>
          <p:cNvCxnSpPr/>
          <p:nvPr/>
        </p:nvCxnSpPr>
        <p:spPr>
          <a:xfrm flipH="1">
            <a:off x="8029419" y="414000"/>
            <a:ext cx="0" cy="603000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组合 8"/>
          <p:cNvGrpSpPr/>
          <p:nvPr/>
        </p:nvGrpSpPr>
        <p:grpSpPr>
          <a:xfrm>
            <a:off x="692825" y="908855"/>
            <a:ext cx="2520315" cy="107950"/>
            <a:chOff x="1255" y="1573"/>
            <a:chExt cx="3969" cy="170"/>
          </a:xfrm>
        </p:grpSpPr>
        <p:cxnSp>
          <p:nvCxnSpPr>
            <p:cNvPr id="29" name="直接连接符 28"/>
            <p:cNvCxnSpPr/>
            <p:nvPr/>
          </p:nvCxnSpPr>
          <p:spPr>
            <a:xfrm>
              <a:off x="1255" y="1573"/>
              <a:ext cx="3969" cy="0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等腰三角形 29"/>
            <p:cNvSpPr/>
            <p:nvPr/>
          </p:nvSpPr>
          <p:spPr>
            <a:xfrm rot="10800000">
              <a:off x="3098" y="1573"/>
              <a:ext cx="283" cy="170"/>
            </a:xfrm>
            <a:prstGeom prst="triangl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25" name="矩形 24"/>
          <p:cNvSpPr/>
          <p:nvPr/>
        </p:nvSpPr>
        <p:spPr>
          <a:xfrm>
            <a:off x="603250" y="988625"/>
            <a:ext cx="7305040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为什么要做白色记号？</a:t>
            </a:r>
            <a:endParaRPr lang="zh-CN" altLang="en-US" sz="200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692825" y="2376000"/>
            <a:ext cx="860425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10835428" y="2279852"/>
            <a:ext cx="1350177" cy="2298296"/>
            <a:chOff x="10840326" y="2279852"/>
            <a:chExt cx="1350001" cy="2298296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0840326" y="2279852"/>
              <a:ext cx="1350001" cy="2298296"/>
            </a:xfrm>
            <a:prstGeom prst="rect">
              <a:avLst/>
            </a:prstGeom>
          </p:spPr>
        </p:pic>
        <p:sp>
          <p:nvSpPr>
            <p:cNvPr id="15" name="矩形 14"/>
            <p:cNvSpPr/>
            <p:nvPr/>
          </p:nvSpPr>
          <p:spPr>
            <a:xfrm>
              <a:off x="11403921" y="2690336"/>
              <a:ext cx="570989" cy="1477328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45593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7965" algn="l" defTabSz="45593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455930" algn="l" defTabSz="45593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683895" algn="l" defTabSz="45593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911860" algn="l" defTabSz="45593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139825" algn="l" defTabSz="45593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367790" algn="l" defTabSz="45593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1595755" algn="l" defTabSz="45593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1823720" algn="l" defTabSz="45593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3000" b="1">
                  <a:latin typeface="+mj-ea"/>
                  <a:ea typeface="+mj-ea"/>
                </a:rPr>
                <a:t>讲</a:t>
              </a:r>
              <a:endParaRPr lang="en-US" altLang="zh-CN" sz="3000" b="1">
                <a:latin typeface="+mj-ea"/>
                <a:ea typeface="+mj-ea"/>
              </a:endParaRPr>
            </a:p>
            <a:p>
              <a:pPr algn="ctr"/>
              <a:r>
                <a:rPr lang="zh-CN" altLang="en-US" sz="3000" b="1">
                  <a:latin typeface="+mj-ea"/>
                  <a:ea typeface="+mj-ea"/>
                </a:rPr>
                <a:t>课</a:t>
              </a:r>
              <a:endParaRPr lang="en-US" altLang="zh-CN" sz="3000" b="1">
                <a:latin typeface="+mj-ea"/>
                <a:ea typeface="+mj-ea"/>
              </a:endParaRPr>
            </a:p>
            <a:p>
              <a:pPr algn="ctr"/>
              <a:r>
                <a:rPr lang="zh-CN" altLang="en-US" sz="3000" b="1">
                  <a:latin typeface="+mj-ea"/>
                  <a:ea typeface="+mj-ea"/>
                </a:rPr>
                <a:t>文</a:t>
              </a:r>
              <a:endParaRPr lang="en-US" altLang="zh-CN" sz="3000" b="1">
                <a:latin typeface="+mj-ea"/>
                <a:ea typeface="+mj-ea"/>
              </a:endParaRPr>
            </a:p>
          </p:txBody>
        </p:sp>
      </p:grpSp>
      <p:cxnSp>
        <p:nvCxnSpPr>
          <p:cNvPr id="17" name="直接连接符 16"/>
          <p:cNvCxnSpPr/>
          <p:nvPr/>
        </p:nvCxnSpPr>
        <p:spPr>
          <a:xfrm>
            <a:off x="7237612" y="2376000"/>
            <a:ext cx="430213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692825" y="3834000"/>
            <a:ext cx="430213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03619" y="-306000"/>
            <a:ext cx="7425000" cy="60007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300000"/>
              </a:lnSpc>
            </a:pPr>
            <a:r>
              <a:rPr lang="zh-CN" altLang="en-US" sz="3200" b="1"/>
              <a:t>做了白色记号，然后放了出来。二十只左右被闷了好久的蜜蜂向四面飞散，好像在寻找回家的方向。这时候刮起了狂风，蜜蜂飞得很低，几乎要触到地面，</a:t>
            </a:r>
            <a:endParaRPr lang="en-US" altLang="zh-CN" sz="3200" b="1"/>
          </a:p>
        </p:txBody>
      </p:sp>
      <p:cxnSp>
        <p:nvCxnSpPr>
          <p:cNvPr id="5" name="直接连接符 4"/>
          <p:cNvCxnSpPr/>
          <p:nvPr/>
        </p:nvCxnSpPr>
        <p:spPr>
          <a:xfrm flipH="1">
            <a:off x="8029419" y="414000"/>
            <a:ext cx="0" cy="603000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组合 8"/>
          <p:cNvGrpSpPr/>
          <p:nvPr/>
        </p:nvGrpSpPr>
        <p:grpSpPr>
          <a:xfrm>
            <a:off x="692825" y="908855"/>
            <a:ext cx="2520315" cy="107950"/>
            <a:chOff x="1255" y="1573"/>
            <a:chExt cx="3969" cy="170"/>
          </a:xfrm>
        </p:grpSpPr>
        <p:cxnSp>
          <p:nvCxnSpPr>
            <p:cNvPr id="29" name="直接连接符 28"/>
            <p:cNvCxnSpPr/>
            <p:nvPr/>
          </p:nvCxnSpPr>
          <p:spPr>
            <a:xfrm>
              <a:off x="1255" y="1573"/>
              <a:ext cx="3969" cy="0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等腰三角形 29"/>
            <p:cNvSpPr/>
            <p:nvPr/>
          </p:nvSpPr>
          <p:spPr>
            <a:xfrm rot="10800000">
              <a:off x="3098" y="1573"/>
              <a:ext cx="283" cy="170"/>
            </a:xfrm>
            <a:prstGeom prst="triangl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25" name="矩形 24"/>
          <p:cNvSpPr/>
          <p:nvPr/>
        </p:nvSpPr>
        <p:spPr>
          <a:xfrm>
            <a:off x="603250" y="988625"/>
            <a:ext cx="7305040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为什么要做白色记号？</a:t>
            </a:r>
            <a:endParaRPr lang="zh-CN" altLang="en-US" sz="200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692825" y="2376000"/>
            <a:ext cx="860425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10835428" y="2279852"/>
            <a:ext cx="1350177" cy="2298296"/>
            <a:chOff x="10840326" y="2279852"/>
            <a:chExt cx="1350001" cy="2298296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0840326" y="2279852"/>
              <a:ext cx="1350001" cy="2298296"/>
            </a:xfrm>
            <a:prstGeom prst="rect">
              <a:avLst/>
            </a:prstGeom>
          </p:spPr>
        </p:pic>
        <p:sp>
          <p:nvSpPr>
            <p:cNvPr id="15" name="矩形 14"/>
            <p:cNvSpPr/>
            <p:nvPr/>
          </p:nvSpPr>
          <p:spPr>
            <a:xfrm>
              <a:off x="11403921" y="2690336"/>
              <a:ext cx="570989" cy="1477328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45593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7965" algn="l" defTabSz="45593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455930" algn="l" defTabSz="45593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683895" algn="l" defTabSz="45593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911860" algn="l" defTabSz="45593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139825" algn="l" defTabSz="45593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367790" algn="l" defTabSz="45593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1595755" algn="l" defTabSz="45593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1823720" algn="l" defTabSz="45593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3000" b="1">
                  <a:latin typeface="+mj-ea"/>
                  <a:ea typeface="+mj-ea"/>
                </a:rPr>
                <a:t>讲</a:t>
              </a:r>
              <a:endParaRPr lang="en-US" altLang="zh-CN" sz="3000" b="1">
                <a:latin typeface="+mj-ea"/>
                <a:ea typeface="+mj-ea"/>
              </a:endParaRPr>
            </a:p>
            <a:p>
              <a:pPr algn="ctr"/>
              <a:r>
                <a:rPr lang="zh-CN" altLang="en-US" sz="3000" b="1">
                  <a:latin typeface="+mj-ea"/>
                  <a:ea typeface="+mj-ea"/>
                </a:rPr>
                <a:t>课</a:t>
              </a:r>
              <a:endParaRPr lang="en-US" altLang="zh-CN" sz="3000" b="1">
                <a:latin typeface="+mj-ea"/>
                <a:ea typeface="+mj-ea"/>
              </a:endParaRPr>
            </a:p>
            <a:p>
              <a:pPr algn="ctr"/>
              <a:r>
                <a:rPr lang="zh-CN" altLang="en-US" sz="3000" b="1">
                  <a:latin typeface="+mj-ea"/>
                  <a:ea typeface="+mj-ea"/>
                </a:rPr>
                <a:t>文</a:t>
              </a:r>
              <a:endParaRPr lang="en-US" altLang="zh-CN" sz="3000" b="1">
                <a:latin typeface="+mj-ea"/>
                <a:ea typeface="+mj-ea"/>
              </a:endParaRPr>
            </a:p>
          </p:txBody>
        </p:sp>
      </p:grpSp>
      <p:sp>
        <p:nvSpPr>
          <p:cNvPr id="16" name="下文本框  文字"/>
          <p:cNvSpPr txBox="1"/>
          <p:nvPr/>
        </p:nvSpPr>
        <p:spPr>
          <a:xfrm>
            <a:off x="8117840" y="864000"/>
            <a:ext cx="2887345" cy="781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 b="1">
                <a:solidFill>
                  <a:srgbClr val="FF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2000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   为了便于</a:t>
            </a:r>
            <a:r>
              <a:rPr lang="zh-CN" altLang="en-US" sz="2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和其他蜜蜂进行区分。</a:t>
            </a:r>
            <a:endParaRPr lang="zh-CN" altLang="en-US" sz="20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7237612" y="2376000"/>
            <a:ext cx="430213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692825" y="3834000"/>
            <a:ext cx="430213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03619" y="-306000"/>
            <a:ext cx="7425000" cy="3046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300000"/>
              </a:lnSpc>
            </a:pPr>
            <a:r>
              <a:rPr lang="zh-CN" altLang="en-US" sz="3200" b="1"/>
              <a:t>大概这样可以减少阻力。我想，它们飞得这么低，怎么能看到遥远的家呢？</a:t>
            </a:r>
            <a:endParaRPr lang="zh-CN" altLang="en-US" sz="3200" b="1"/>
          </a:p>
        </p:txBody>
      </p:sp>
      <p:cxnSp>
        <p:nvCxnSpPr>
          <p:cNvPr id="5" name="直接连接符 4"/>
          <p:cNvCxnSpPr/>
          <p:nvPr/>
        </p:nvCxnSpPr>
        <p:spPr>
          <a:xfrm flipH="1">
            <a:off x="8029419" y="414000"/>
            <a:ext cx="0" cy="603000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/>
          <p:cNvGrpSpPr/>
          <p:nvPr/>
        </p:nvGrpSpPr>
        <p:grpSpPr>
          <a:xfrm>
            <a:off x="10835428" y="2279852"/>
            <a:ext cx="1350177" cy="2298296"/>
            <a:chOff x="10840326" y="2279852"/>
            <a:chExt cx="1350001" cy="2298296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0840326" y="2279852"/>
              <a:ext cx="1350001" cy="2298296"/>
            </a:xfrm>
            <a:prstGeom prst="rect">
              <a:avLst/>
            </a:prstGeom>
          </p:spPr>
        </p:pic>
        <p:sp>
          <p:nvSpPr>
            <p:cNvPr id="14" name="矩形 13"/>
            <p:cNvSpPr/>
            <p:nvPr/>
          </p:nvSpPr>
          <p:spPr>
            <a:xfrm>
              <a:off x="11403921" y="2690336"/>
              <a:ext cx="570989" cy="1477328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45593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7965" algn="l" defTabSz="45593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455930" algn="l" defTabSz="45593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683895" algn="l" defTabSz="45593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911860" algn="l" defTabSz="45593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139825" algn="l" defTabSz="45593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367790" algn="l" defTabSz="45593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1595755" algn="l" defTabSz="45593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1823720" algn="l" defTabSz="45593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3000" b="1">
                  <a:latin typeface="+mj-ea"/>
                  <a:ea typeface="+mj-ea"/>
                </a:rPr>
                <a:t>讲</a:t>
              </a:r>
              <a:endParaRPr lang="en-US" altLang="zh-CN" sz="3000" b="1">
                <a:latin typeface="+mj-ea"/>
                <a:ea typeface="+mj-ea"/>
              </a:endParaRPr>
            </a:p>
            <a:p>
              <a:pPr algn="ctr"/>
              <a:r>
                <a:rPr lang="zh-CN" altLang="en-US" sz="3000" b="1">
                  <a:latin typeface="+mj-ea"/>
                  <a:ea typeface="+mj-ea"/>
                </a:rPr>
                <a:t>课</a:t>
              </a:r>
              <a:endParaRPr lang="en-US" altLang="zh-CN" sz="3000" b="1">
                <a:latin typeface="+mj-ea"/>
                <a:ea typeface="+mj-ea"/>
              </a:endParaRPr>
            </a:p>
            <a:p>
              <a:pPr algn="ctr"/>
              <a:r>
                <a:rPr lang="zh-CN" altLang="en-US" sz="3000" b="1">
                  <a:latin typeface="+mj-ea"/>
                  <a:ea typeface="+mj-ea"/>
                </a:rPr>
                <a:t>文</a:t>
              </a:r>
              <a:endParaRPr lang="en-US" altLang="zh-CN" sz="3000" b="1">
                <a:latin typeface="+mj-ea"/>
                <a:ea typeface="+mj-ea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692825" y="908855"/>
            <a:ext cx="899795" cy="107950"/>
            <a:chOff x="1255" y="1573"/>
            <a:chExt cx="1417" cy="170"/>
          </a:xfrm>
        </p:grpSpPr>
        <p:cxnSp>
          <p:nvCxnSpPr>
            <p:cNvPr id="28" name="直接连接符 27"/>
            <p:cNvCxnSpPr/>
            <p:nvPr/>
          </p:nvCxnSpPr>
          <p:spPr>
            <a:xfrm>
              <a:off x="1255" y="1573"/>
              <a:ext cx="1417" cy="0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等腰三角形 28"/>
            <p:cNvSpPr/>
            <p:nvPr/>
          </p:nvSpPr>
          <p:spPr>
            <a:xfrm rot="10800000">
              <a:off x="1822" y="1573"/>
              <a:ext cx="283" cy="170"/>
            </a:xfrm>
            <a:prstGeom prst="triangl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0" name="矩形 29"/>
          <p:cNvSpPr/>
          <p:nvPr/>
        </p:nvSpPr>
        <p:spPr>
          <a:xfrm>
            <a:off x="603250" y="988625"/>
            <a:ext cx="730504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000" smtClean="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pitchFamily="49" charset="-122"/>
              </a:rPr>
              <a:t>“</a:t>
            </a:r>
            <a:r>
              <a:rPr lang="zh-CN" altLang="en-US" sz="200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左右</a:t>
            </a:r>
            <a:r>
              <a:rPr lang="en-US" altLang="zh-CN" sz="20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pitchFamily="49" charset="-122"/>
              </a:rPr>
              <a:t>”“</a:t>
            </a:r>
            <a:r>
              <a:rPr lang="zh-CN" altLang="en-US" sz="200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好像</a:t>
            </a:r>
            <a:r>
              <a:rPr lang="en-US" altLang="zh-CN" sz="20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pitchFamily="49" charset="-122"/>
              </a:rPr>
              <a:t>”“</a:t>
            </a:r>
            <a:r>
              <a:rPr lang="zh-CN" altLang="en-US" sz="200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大概</a:t>
            </a:r>
            <a:r>
              <a:rPr lang="en-US" altLang="zh-CN" sz="2000" smtClean="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pitchFamily="49" charset="-122"/>
              </a:rPr>
              <a:t>”</a:t>
            </a:r>
            <a:r>
              <a:rPr lang="zh-CN" altLang="en-US" sz="200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等词的</a:t>
            </a:r>
            <a:r>
              <a:rPr lang="zh-CN" altLang="en-US" sz="200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使用体现了什么</a:t>
            </a:r>
            <a:r>
              <a:rPr lang="zh-CN" altLang="en-US" sz="20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pitchFamily="49" charset="-122"/>
              </a:rPr>
              <a:t>？</a:t>
            </a:r>
            <a:endParaRPr lang="zh-CN" altLang="en-US" sz="2000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  <a:cs typeface="黑体" panose="02010609060101010101" pitchFamily="49" charset="-122"/>
            </a:endParaRPr>
          </a:p>
        </p:txBody>
      </p:sp>
      <p:graphicFrame>
        <p:nvGraphicFramePr>
          <p:cNvPr id="19" name="表格 18"/>
          <p:cNvGraphicFramePr>
            <a:graphicFrameLocks noGrp="1"/>
          </p:cNvGraphicFramePr>
          <p:nvPr/>
        </p:nvGraphicFramePr>
        <p:xfrm>
          <a:off x="737826" y="3247633"/>
          <a:ext cx="6929999" cy="1981367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023043"/>
                <a:gridCol w="2109130"/>
                <a:gridCol w="2797826"/>
              </a:tblGrid>
              <a:tr h="914265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</a:pPr>
                      <a:r>
                        <a:rPr lang="zh-CN" altLang="en-US" sz="2000" b="1" smtClean="0">
                          <a:solidFill>
                            <a:srgbClr val="0070C0"/>
                          </a:solidFill>
                        </a:rPr>
                        <a:t>实验过程中作者观察到的情况</a:t>
                      </a:r>
                      <a:endParaRPr lang="zh-CN" altLang="en-US" sz="2000" b="1">
                        <a:solidFill>
                          <a:srgbClr val="0070C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</a:pPr>
                      <a:endParaRPr lang="zh-CN" altLang="en-US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455930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800" b="1" smtClean="0">
                          <a:latin typeface="楷体" panose="02010609060101010101" charset="-122"/>
                          <a:ea typeface="楷体" panose="02010609060101010101" charset="-122"/>
                        </a:rPr>
                        <a:t>刮起了狂风，蜜蜂飞得很低，几乎要触到地面。</a:t>
                      </a:r>
                      <a:endParaRPr lang="zh-CN" altLang="en-US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67102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kern="1200" smtClean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作者的猜测</a:t>
                      </a:r>
                      <a:endParaRPr lang="zh-CN" altLang="en-US" sz="2000" b="1" kern="120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455930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en-US" sz="1800" b="1" smtClean="0">
                        <a:solidFill>
                          <a:srgbClr val="FF0000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</a:pPr>
                      <a:r>
                        <a:rPr lang="zh-CN" altLang="en-US" sz="1800" b="1" kern="1200" smtClean="0">
                          <a:solidFill>
                            <a:srgbClr val="FF000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+mn-cs"/>
                        </a:rPr>
                        <a:t> </a:t>
                      </a:r>
                      <a:endParaRPr lang="zh-CN" altLang="en-US" sz="1800" b="1" kern="1200">
                        <a:solidFill>
                          <a:srgbClr val="FF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03619" y="-306000"/>
            <a:ext cx="7425000" cy="3046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300000"/>
              </a:lnSpc>
            </a:pPr>
            <a:r>
              <a:rPr lang="zh-CN" altLang="en-US" sz="3200" b="1"/>
              <a:t>大概这样可以减少阻力。我想，它们飞得这么低，怎么能看到遥远的家呢？</a:t>
            </a:r>
            <a:endParaRPr lang="zh-CN" altLang="en-US" sz="3200" b="1"/>
          </a:p>
        </p:txBody>
      </p:sp>
      <p:cxnSp>
        <p:nvCxnSpPr>
          <p:cNvPr id="5" name="直接连接符 4"/>
          <p:cNvCxnSpPr/>
          <p:nvPr/>
        </p:nvCxnSpPr>
        <p:spPr>
          <a:xfrm flipH="1">
            <a:off x="8029419" y="414000"/>
            <a:ext cx="0" cy="603000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下文本框  文字"/>
          <p:cNvSpPr txBox="1"/>
          <p:nvPr/>
        </p:nvSpPr>
        <p:spPr>
          <a:xfrm>
            <a:off x="8117840" y="3480550"/>
            <a:ext cx="281559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 b="1">
                <a:solidFill>
                  <a:srgbClr val="FF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   从这个表格中我们可以体会到，法布尔是一个用心观察、善于思考的人。</a:t>
            </a:r>
            <a:endParaRPr lang="zh-CN" altLang="en-US" sz="20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0835428" y="2279852"/>
            <a:ext cx="1350177" cy="2298296"/>
            <a:chOff x="10840326" y="2279852"/>
            <a:chExt cx="1350001" cy="2298296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0840326" y="2279852"/>
              <a:ext cx="1350001" cy="2298296"/>
            </a:xfrm>
            <a:prstGeom prst="rect">
              <a:avLst/>
            </a:prstGeom>
          </p:spPr>
        </p:pic>
        <p:sp>
          <p:nvSpPr>
            <p:cNvPr id="14" name="矩形 13"/>
            <p:cNvSpPr/>
            <p:nvPr/>
          </p:nvSpPr>
          <p:spPr>
            <a:xfrm>
              <a:off x="11403921" y="2690336"/>
              <a:ext cx="570989" cy="1477328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45593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7965" algn="l" defTabSz="45593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455930" algn="l" defTabSz="45593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683895" algn="l" defTabSz="45593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911860" algn="l" defTabSz="45593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139825" algn="l" defTabSz="45593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367790" algn="l" defTabSz="45593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1595755" algn="l" defTabSz="45593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1823720" algn="l" defTabSz="45593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3000" b="1">
                  <a:latin typeface="+mj-ea"/>
                  <a:ea typeface="+mj-ea"/>
                </a:rPr>
                <a:t>讲</a:t>
              </a:r>
              <a:endParaRPr lang="en-US" altLang="zh-CN" sz="3000" b="1">
                <a:latin typeface="+mj-ea"/>
                <a:ea typeface="+mj-ea"/>
              </a:endParaRPr>
            </a:p>
            <a:p>
              <a:pPr algn="ctr"/>
              <a:r>
                <a:rPr lang="zh-CN" altLang="en-US" sz="3000" b="1">
                  <a:latin typeface="+mj-ea"/>
                  <a:ea typeface="+mj-ea"/>
                </a:rPr>
                <a:t>课</a:t>
              </a:r>
              <a:endParaRPr lang="en-US" altLang="zh-CN" sz="3000" b="1">
                <a:latin typeface="+mj-ea"/>
                <a:ea typeface="+mj-ea"/>
              </a:endParaRPr>
            </a:p>
            <a:p>
              <a:pPr algn="ctr"/>
              <a:r>
                <a:rPr lang="zh-CN" altLang="en-US" sz="3000" b="1">
                  <a:latin typeface="+mj-ea"/>
                  <a:ea typeface="+mj-ea"/>
                </a:rPr>
                <a:t>文</a:t>
              </a:r>
              <a:endParaRPr lang="en-US" altLang="zh-CN" sz="3000" b="1">
                <a:latin typeface="+mj-ea"/>
                <a:ea typeface="+mj-ea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692825" y="908855"/>
            <a:ext cx="899795" cy="107950"/>
            <a:chOff x="1255" y="1573"/>
            <a:chExt cx="1417" cy="170"/>
          </a:xfrm>
        </p:grpSpPr>
        <p:cxnSp>
          <p:nvCxnSpPr>
            <p:cNvPr id="28" name="直接连接符 27"/>
            <p:cNvCxnSpPr/>
            <p:nvPr/>
          </p:nvCxnSpPr>
          <p:spPr>
            <a:xfrm>
              <a:off x="1255" y="1573"/>
              <a:ext cx="1417" cy="0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等腰三角形 28"/>
            <p:cNvSpPr/>
            <p:nvPr/>
          </p:nvSpPr>
          <p:spPr>
            <a:xfrm rot="10800000">
              <a:off x="1822" y="1573"/>
              <a:ext cx="283" cy="170"/>
            </a:xfrm>
            <a:prstGeom prst="triangl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0" name="矩形 29"/>
          <p:cNvSpPr/>
          <p:nvPr/>
        </p:nvSpPr>
        <p:spPr>
          <a:xfrm>
            <a:off x="603250" y="988625"/>
            <a:ext cx="730504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000" smtClean="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pitchFamily="49" charset="-122"/>
              </a:rPr>
              <a:t>“</a:t>
            </a:r>
            <a:r>
              <a:rPr lang="zh-CN" altLang="en-US" sz="200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左右</a:t>
            </a:r>
            <a:r>
              <a:rPr lang="en-US" altLang="zh-CN" sz="20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pitchFamily="49" charset="-122"/>
              </a:rPr>
              <a:t>”“</a:t>
            </a:r>
            <a:r>
              <a:rPr lang="zh-CN" altLang="en-US" sz="200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好像</a:t>
            </a:r>
            <a:r>
              <a:rPr lang="en-US" altLang="zh-CN" sz="20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pitchFamily="49" charset="-122"/>
              </a:rPr>
              <a:t>”“</a:t>
            </a:r>
            <a:r>
              <a:rPr lang="zh-CN" altLang="en-US" sz="200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大概</a:t>
            </a:r>
            <a:r>
              <a:rPr lang="en-US" altLang="zh-CN" sz="2000" smtClean="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pitchFamily="49" charset="-122"/>
              </a:rPr>
              <a:t>”</a:t>
            </a:r>
            <a:r>
              <a:rPr lang="zh-CN" altLang="en-US" sz="200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等词的</a:t>
            </a:r>
            <a:r>
              <a:rPr lang="zh-CN" altLang="en-US" sz="200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使用体现了什么</a:t>
            </a:r>
            <a:r>
              <a:rPr lang="zh-CN" altLang="en-US" sz="20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pitchFamily="49" charset="-122"/>
              </a:rPr>
              <a:t>？</a:t>
            </a:r>
            <a:endParaRPr lang="zh-CN" altLang="en-US" sz="2000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  <a:cs typeface="黑体" panose="02010609060101010101" pitchFamily="49" charset="-122"/>
            </a:endParaRPr>
          </a:p>
        </p:txBody>
      </p:sp>
      <p:sp>
        <p:nvSpPr>
          <p:cNvPr id="31" name="下文本框  文字"/>
          <p:cNvSpPr txBox="1"/>
          <p:nvPr/>
        </p:nvSpPr>
        <p:spPr>
          <a:xfrm>
            <a:off x="8117840" y="864000"/>
            <a:ext cx="288734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 b="1">
                <a:solidFill>
                  <a:srgbClr val="FF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just">
              <a:lnSpc>
                <a:spcPct val="120000"/>
              </a:lnSpc>
            </a:pPr>
            <a:r>
              <a:rPr lang="zh-CN" altLang="en-US" sz="20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altLang="en-US" sz="2000" dirty="0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  “左右”“好像”</a:t>
            </a:r>
            <a:endParaRPr lang="zh-CN" altLang="en-US" sz="2000" dirty="0" smtClean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000" dirty="0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“大概”等词的使用，体现了作者语言表述的严谨、准确。</a:t>
            </a:r>
            <a:endParaRPr lang="zh-CN" altLang="en-US" sz="20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graphicFrame>
        <p:nvGraphicFramePr>
          <p:cNvPr id="23" name="表格 22"/>
          <p:cNvGraphicFramePr>
            <a:graphicFrameLocks noGrp="1"/>
          </p:cNvGraphicFramePr>
          <p:nvPr/>
        </p:nvGraphicFramePr>
        <p:xfrm>
          <a:off x="737826" y="3247633"/>
          <a:ext cx="6929999" cy="1981367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023043"/>
                <a:gridCol w="2109130"/>
                <a:gridCol w="2797826"/>
              </a:tblGrid>
              <a:tr h="914265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</a:pPr>
                      <a:r>
                        <a:rPr lang="zh-CN" altLang="en-US" sz="2000" b="1" smtClean="0">
                          <a:solidFill>
                            <a:srgbClr val="0070C0"/>
                          </a:solidFill>
                        </a:rPr>
                        <a:t>实验过程中作者观察到的情况</a:t>
                      </a:r>
                      <a:endParaRPr lang="zh-CN" altLang="en-US" sz="2000" b="1">
                        <a:solidFill>
                          <a:srgbClr val="0070C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</a:pPr>
                      <a:endParaRPr lang="zh-CN" altLang="en-US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455930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800" b="1" smtClean="0">
                          <a:latin typeface="楷体" panose="02010609060101010101" charset="-122"/>
                          <a:ea typeface="楷体" panose="02010609060101010101" charset="-122"/>
                        </a:rPr>
                        <a:t>刮起了狂风，蜜蜂飞得很低，几乎要触到地面。</a:t>
                      </a:r>
                      <a:endParaRPr lang="zh-CN" altLang="en-US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67102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kern="1200" smtClean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作者的猜测</a:t>
                      </a:r>
                      <a:endParaRPr lang="zh-CN" altLang="en-US" sz="2000" b="1" kern="120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455930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en-US" sz="1800" b="1" smtClean="0">
                        <a:solidFill>
                          <a:srgbClr val="FF0000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</a:pPr>
                      <a:r>
                        <a:rPr lang="zh-CN" altLang="en-US" sz="1800" b="1" kern="1200" smtClean="0">
                          <a:solidFill>
                            <a:srgbClr val="FF000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+mn-cs"/>
                        </a:rPr>
                        <a:t> </a:t>
                      </a:r>
                      <a:endParaRPr lang="zh-CN" altLang="en-US" sz="1800" b="1" kern="1200">
                        <a:solidFill>
                          <a:srgbClr val="FF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矩形 5"/>
          <p:cNvSpPr/>
          <p:nvPr/>
        </p:nvSpPr>
        <p:spPr>
          <a:xfrm>
            <a:off x="2807825" y="3339000"/>
            <a:ext cx="2070000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被闷了好久的蜜蜂向四面飞散。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792400" y="4336048"/>
            <a:ext cx="2070000" cy="7129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455930">
              <a:lnSpc>
                <a:spcPct val="120000"/>
              </a:lnSpc>
              <a:defRPr/>
            </a:pPr>
            <a:r>
              <a:rPr lang="zh-CN" altLang="en-US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猜测蜜蜂“好像在寻找回家的方向”。</a:t>
            </a:r>
            <a:endParaRPr lang="zh-CN" altLang="en-US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909600" y="4161483"/>
            <a:ext cx="2741800" cy="10895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猜测“大概这样可以减少阻力”，并怀疑蜜蜂“怎么能看到遥远的家呢”。</a:t>
            </a:r>
            <a:endParaRPr lang="zh-CN" altLang="en-US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03619" y="-306000"/>
            <a:ext cx="7425000" cy="60007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300000"/>
              </a:lnSpc>
            </a:pPr>
            <a:r>
              <a:rPr lang="zh-CN" altLang="en-US" sz="3200" b="1"/>
              <a:t>        </a:t>
            </a:r>
            <a:r>
              <a:rPr lang="zh-CN" altLang="en-US" sz="3200" b="1" smtClean="0"/>
              <a:t> 在</a:t>
            </a:r>
            <a:r>
              <a:rPr lang="zh-CN" altLang="en-US" sz="3200" b="1"/>
              <a:t>回家的路上，我推测蜜蜂可能找不到家了。没等我跨进家门，小女儿就冲过来，脸红红的，看上去很激动。她高声喊道：“有两只蜜蜂飞回来了！它</a:t>
            </a:r>
            <a:endParaRPr lang="zh-CN" altLang="en-US" sz="3200" b="1"/>
          </a:p>
        </p:txBody>
      </p:sp>
      <p:cxnSp>
        <p:nvCxnSpPr>
          <p:cNvPr id="5" name="直接连接符 4"/>
          <p:cNvCxnSpPr/>
          <p:nvPr/>
        </p:nvCxnSpPr>
        <p:spPr>
          <a:xfrm flipH="1">
            <a:off x="8029419" y="414000"/>
            <a:ext cx="0" cy="603000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7830" y="549000"/>
            <a:ext cx="252000" cy="252000"/>
          </a:xfrm>
          <a:prstGeom prst="rect">
            <a:avLst/>
          </a:prstGeom>
        </p:spPr>
      </p:pic>
      <p:cxnSp>
        <p:nvCxnSpPr>
          <p:cNvPr id="14" name="直接连接符 13"/>
          <p:cNvCxnSpPr/>
          <p:nvPr/>
        </p:nvCxnSpPr>
        <p:spPr>
          <a:xfrm>
            <a:off x="4832825" y="909000"/>
            <a:ext cx="810000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6452735" y="909000"/>
            <a:ext cx="810260" cy="107950"/>
            <a:chOff x="2366" y="1573"/>
            <a:chExt cx="1276" cy="170"/>
          </a:xfrm>
        </p:grpSpPr>
        <p:cxnSp>
          <p:nvCxnSpPr>
            <p:cNvPr id="9" name="直接连接符 8"/>
            <p:cNvCxnSpPr/>
            <p:nvPr/>
          </p:nvCxnSpPr>
          <p:spPr>
            <a:xfrm>
              <a:off x="2366" y="1573"/>
              <a:ext cx="1276" cy="0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等腰三角形 9"/>
            <p:cNvSpPr/>
            <p:nvPr/>
          </p:nvSpPr>
          <p:spPr>
            <a:xfrm rot="10800000">
              <a:off x="2863" y="1573"/>
              <a:ext cx="283" cy="170"/>
            </a:xfrm>
            <a:prstGeom prst="triangl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25" name="矩形 24"/>
          <p:cNvSpPr/>
          <p:nvPr/>
        </p:nvSpPr>
        <p:spPr>
          <a:xfrm>
            <a:off x="4316118" y="988625"/>
            <a:ext cx="3592171" cy="781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smtClean="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200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推测</a:t>
            </a:r>
            <a:r>
              <a:rPr lang="zh-CN" altLang="en-US" sz="2000" smtClean="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”“</a:t>
            </a:r>
            <a:r>
              <a:rPr lang="zh-CN" altLang="en-US" sz="200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可能</a:t>
            </a:r>
            <a:r>
              <a:rPr lang="zh-CN" altLang="en-US" sz="2000" smtClean="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”</a:t>
            </a:r>
            <a:r>
              <a:rPr lang="zh-CN" altLang="en-US" sz="200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等词的使用表现</a:t>
            </a:r>
            <a:r>
              <a:rPr lang="zh-CN" altLang="en-US" sz="200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了作者什么心理</a:t>
            </a:r>
            <a:r>
              <a:rPr lang="zh-CN" altLang="en-US" sz="20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？</a:t>
            </a:r>
            <a:endParaRPr lang="zh-CN" altLang="en-US" sz="2000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692825" y="3834000"/>
            <a:ext cx="7020000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10835428" y="2279852"/>
            <a:ext cx="1350177" cy="2298296"/>
            <a:chOff x="10840326" y="2279852"/>
            <a:chExt cx="1350001" cy="2298296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840326" y="2279852"/>
              <a:ext cx="1350001" cy="2298296"/>
            </a:xfrm>
            <a:prstGeom prst="rect">
              <a:avLst/>
            </a:prstGeom>
          </p:spPr>
        </p:pic>
        <p:sp>
          <p:nvSpPr>
            <p:cNvPr id="19" name="矩形 18"/>
            <p:cNvSpPr/>
            <p:nvPr/>
          </p:nvSpPr>
          <p:spPr>
            <a:xfrm>
              <a:off x="11403921" y="2690336"/>
              <a:ext cx="570989" cy="1477328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45593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7965" algn="l" defTabSz="45593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455930" algn="l" defTabSz="45593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683895" algn="l" defTabSz="45593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911860" algn="l" defTabSz="45593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139825" algn="l" defTabSz="45593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367790" algn="l" defTabSz="45593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1595755" algn="l" defTabSz="45593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1823720" algn="l" defTabSz="45593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3000" b="1">
                  <a:latin typeface="+mj-ea"/>
                  <a:ea typeface="+mj-ea"/>
                </a:rPr>
                <a:t>讲</a:t>
              </a:r>
              <a:endParaRPr lang="en-US" altLang="zh-CN" sz="3000" b="1">
                <a:latin typeface="+mj-ea"/>
                <a:ea typeface="+mj-ea"/>
              </a:endParaRPr>
            </a:p>
            <a:p>
              <a:pPr algn="ctr"/>
              <a:r>
                <a:rPr lang="zh-CN" altLang="en-US" sz="3000" b="1">
                  <a:latin typeface="+mj-ea"/>
                  <a:ea typeface="+mj-ea"/>
                </a:rPr>
                <a:t>课</a:t>
              </a:r>
              <a:endParaRPr lang="en-US" altLang="zh-CN" sz="3000" b="1">
                <a:latin typeface="+mj-ea"/>
                <a:ea typeface="+mj-ea"/>
              </a:endParaRPr>
            </a:p>
            <a:p>
              <a:pPr algn="ctr"/>
              <a:r>
                <a:rPr lang="zh-CN" altLang="en-US" sz="3000" b="1">
                  <a:latin typeface="+mj-ea"/>
                  <a:ea typeface="+mj-ea"/>
                </a:rPr>
                <a:t>文</a:t>
              </a:r>
              <a:endParaRPr lang="en-US" altLang="zh-CN" sz="3000" b="1">
                <a:latin typeface="+mj-ea"/>
                <a:ea typeface="+mj-ea"/>
              </a:endParaRPr>
            </a:p>
          </p:txBody>
        </p:sp>
      </p:grpSp>
      <p:cxnSp>
        <p:nvCxnSpPr>
          <p:cNvPr id="20" name="直接连接符 19"/>
          <p:cNvCxnSpPr/>
          <p:nvPr/>
        </p:nvCxnSpPr>
        <p:spPr>
          <a:xfrm>
            <a:off x="6003925" y="2394000"/>
            <a:ext cx="1708900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692825" y="5319000"/>
            <a:ext cx="7020000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03619" y="-306000"/>
            <a:ext cx="7425000" cy="60007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300000"/>
              </a:lnSpc>
            </a:pPr>
            <a:r>
              <a:rPr lang="zh-CN" altLang="en-US" sz="3200" b="1"/>
              <a:t>        </a:t>
            </a:r>
            <a:r>
              <a:rPr lang="zh-CN" altLang="en-US" sz="3200" b="1" smtClean="0"/>
              <a:t> 在</a:t>
            </a:r>
            <a:r>
              <a:rPr lang="zh-CN" altLang="en-US" sz="3200" b="1"/>
              <a:t>回家的路上，我推测蜜蜂可能找不到家了。没等我跨进家门，小女儿就冲过来，脸红红的，看上去很激动。她高声喊道：“有两只蜜蜂飞回来了！它</a:t>
            </a:r>
            <a:endParaRPr lang="zh-CN" altLang="en-US" sz="3200" b="1"/>
          </a:p>
        </p:txBody>
      </p:sp>
      <p:cxnSp>
        <p:nvCxnSpPr>
          <p:cNvPr id="5" name="直接连接符 4"/>
          <p:cNvCxnSpPr/>
          <p:nvPr/>
        </p:nvCxnSpPr>
        <p:spPr>
          <a:xfrm flipH="1">
            <a:off x="8029419" y="414000"/>
            <a:ext cx="0" cy="603000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7830" y="549000"/>
            <a:ext cx="252000" cy="252000"/>
          </a:xfrm>
          <a:prstGeom prst="rect">
            <a:avLst/>
          </a:prstGeom>
        </p:spPr>
      </p:pic>
      <p:cxnSp>
        <p:nvCxnSpPr>
          <p:cNvPr id="14" name="直接连接符 13"/>
          <p:cNvCxnSpPr/>
          <p:nvPr/>
        </p:nvCxnSpPr>
        <p:spPr>
          <a:xfrm>
            <a:off x="4832825" y="909000"/>
            <a:ext cx="810000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6452735" y="909000"/>
            <a:ext cx="810260" cy="107950"/>
            <a:chOff x="2366" y="1573"/>
            <a:chExt cx="1276" cy="170"/>
          </a:xfrm>
        </p:grpSpPr>
        <p:cxnSp>
          <p:nvCxnSpPr>
            <p:cNvPr id="9" name="直接连接符 8"/>
            <p:cNvCxnSpPr/>
            <p:nvPr/>
          </p:nvCxnSpPr>
          <p:spPr>
            <a:xfrm>
              <a:off x="2366" y="1573"/>
              <a:ext cx="1276" cy="0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等腰三角形 9"/>
            <p:cNvSpPr/>
            <p:nvPr/>
          </p:nvSpPr>
          <p:spPr>
            <a:xfrm rot="10800000">
              <a:off x="2863" y="1573"/>
              <a:ext cx="283" cy="170"/>
            </a:xfrm>
            <a:prstGeom prst="triangl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25" name="矩形 24"/>
          <p:cNvSpPr/>
          <p:nvPr/>
        </p:nvSpPr>
        <p:spPr>
          <a:xfrm>
            <a:off x="4316118" y="988625"/>
            <a:ext cx="3592171" cy="781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smtClean="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200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推测</a:t>
            </a:r>
            <a:r>
              <a:rPr lang="zh-CN" altLang="en-US" sz="2000" smtClean="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”“</a:t>
            </a:r>
            <a:r>
              <a:rPr lang="zh-CN" altLang="en-US" sz="200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可能</a:t>
            </a:r>
            <a:r>
              <a:rPr lang="zh-CN" altLang="en-US" sz="2000" smtClean="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”</a:t>
            </a:r>
            <a:r>
              <a:rPr lang="zh-CN" altLang="en-US" sz="200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等词的使用表现</a:t>
            </a:r>
            <a:r>
              <a:rPr lang="zh-CN" altLang="en-US" sz="200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了作者什么心理</a:t>
            </a:r>
            <a:r>
              <a:rPr lang="zh-CN" altLang="en-US" sz="20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？</a:t>
            </a:r>
            <a:endParaRPr lang="zh-CN" altLang="en-US" sz="2000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692825" y="3834000"/>
            <a:ext cx="7020000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10835428" y="2279852"/>
            <a:ext cx="1350177" cy="2298296"/>
            <a:chOff x="10840326" y="2279852"/>
            <a:chExt cx="1350001" cy="2298296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840326" y="2279852"/>
              <a:ext cx="1350001" cy="2298296"/>
            </a:xfrm>
            <a:prstGeom prst="rect">
              <a:avLst/>
            </a:prstGeom>
          </p:spPr>
        </p:pic>
        <p:sp>
          <p:nvSpPr>
            <p:cNvPr id="19" name="矩形 18"/>
            <p:cNvSpPr/>
            <p:nvPr/>
          </p:nvSpPr>
          <p:spPr>
            <a:xfrm>
              <a:off x="11403921" y="2690336"/>
              <a:ext cx="570989" cy="1477328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45593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7965" algn="l" defTabSz="45593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455930" algn="l" defTabSz="45593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683895" algn="l" defTabSz="45593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911860" algn="l" defTabSz="45593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139825" algn="l" defTabSz="45593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367790" algn="l" defTabSz="45593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1595755" algn="l" defTabSz="45593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1823720" algn="l" defTabSz="45593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3000" b="1">
                  <a:latin typeface="+mj-ea"/>
                  <a:ea typeface="+mj-ea"/>
                </a:rPr>
                <a:t>讲</a:t>
              </a:r>
              <a:endParaRPr lang="en-US" altLang="zh-CN" sz="3000" b="1">
                <a:latin typeface="+mj-ea"/>
                <a:ea typeface="+mj-ea"/>
              </a:endParaRPr>
            </a:p>
            <a:p>
              <a:pPr algn="ctr"/>
              <a:r>
                <a:rPr lang="zh-CN" altLang="en-US" sz="3000" b="1">
                  <a:latin typeface="+mj-ea"/>
                  <a:ea typeface="+mj-ea"/>
                </a:rPr>
                <a:t>课</a:t>
              </a:r>
              <a:endParaRPr lang="en-US" altLang="zh-CN" sz="3000" b="1">
                <a:latin typeface="+mj-ea"/>
                <a:ea typeface="+mj-ea"/>
              </a:endParaRPr>
            </a:p>
            <a:p>
              <a:pPr algn="ctr"/>
              <a:r>
                <a:rPr lang="zh-CN" altLang="en-US" sz="3000" b="1">
                  <a:latin typeface="+mj-ea"/>
                  <a:ea typeface="+mj-ea"/>
                </a:rPr>
                <a:t>文</a:t>
              </a:r>
              <a:endParaRPr lang="en-US" altLang="zh-CN" sz="3000" b="1">
                <a:latin typeface="+mj-ea"/>
                <a:ea typeface="+mj-ea"/>
              </a:endParaRPr>
            </a:p>
          </p:txBody>
        </p:sp>
      </p:grpSp>
      <p:cxnSp>
        <p:nvCxnSpPr>
          <p:cNvPr id="20" name="直接连接符 19"/>
          <p:cNvCxnSpPr/>
          <p:nvPr/>
        </p:nvCxnSpPr>
        <p:spPr>
          <a:xfrm>
            <a:off x="6003925" y="2394000"/>
            <a:ext cx="1708900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下文本框  文字"/>
          <p:cNvSpPr txBox="1"/>
          <p:nvPr/>
        </p:nvSpPr>
        <p:spPr>
          <a:xfrm>
            <a:off x="8117840" y="729000"/>
            <a:ext cx="288734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 b="1">
                <a:solidFill>
                  <a:srgbClr val="FF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just">
              <a:lnSpc>
                <a:spcPct val="120000"/>
              </a:lnSpc>
            </a:pPr>
            <a:r>
              <a:rPr lang="zh-CN" altLang="en-US" sz="20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altLang="en-US" sz="2000" dirty="0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  “推测”</a:t>
            </a:r>
            <a:r>
              <a:rPr lang="zh-CN" altLang="en-US" sz="20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“可能”等词的使用，表现了作者在猜想未被验证前的困惑、怀疑的心理。</a:t>
            </a:r>
            <a:endParaRPr lang="zh-CN" altLang="en-US" sz="20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cxnSp>
        <p:nvCxnSpPr>
          <p:cNvPr id="26" name="直接连接符 25"/>
          <p:cNvCxnSpPr/>
          <p:nvPr/>
        </p:nvCxnSpPr>
        <p:spPr>
          <a:xfrm>
            <a:off x="692825" y="5319000"/>
            <a:ext cx="7020000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5" name="圆角矩形 4"/>
          <p:cNvSpPr/>
          <p:nvPr/>
        </p:nvSpPr>
        <p:spPr>
          <a:xfrm>
            <a:off x="377825" y="414000"/>
            <a:ext cx="3645000" cy="2025000"/>
          </a:xfrm>
          <a:prstGeom prst="roundRect">
            <a:avLst>
              <a:gd name="adj" fmla="val 9500"/>
            </a:avLst>
          </a:prstGeom>
          <a:solidFill>
            <a:srgbClr val="FFFFFF">
              <a:alpha val="5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TextBox 1"/>
          <p:cNvSpPr txBox="1"/>
          <p:nvPr/>
        </p:nvSpPr>
        <p:spPr>
          <a:xfrm>
            <a:off x="467825" y="459000"/>
            <a:ext cx="34650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400" b="1" smtClean="0">
                <a:latin typeface="楷体" panose="02010609060101010101" charset="-122"/>
                <a:ea typeface="楷体" panose="02010609060101010101" charset="-122"/>
              </a:rPr>
              <a:t>    因为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</a:rPr>
              <a:t>它们的头部生有复眼，复眼约由</a:t>
            </a:r>
            <a:r>
              <a:rPr lang="en-US" altLang="zh-CN" sz="2400" b="1" smtClean="0">
                <a:latin typeface="楷体" panose="02010609060101010101" charset="-122"/>
                <a:ea typeface="楷体" panose="02010609060101010101" charset="-122"/>
              </a:rPr>
              <a:t>6300</a:t>
            </a:r>
            <a:r>
              <a:rPr lang="zh-CN" altLang="en-US" sz="2400" b="1" smtClean="0">
                <a:latin typeface="楷体" panose="02010609060101010101" charset="-122"/>
                <a:ea typeface="楷体" panose="02010609060101010101" charset="-122"/>
              </a:rPr>
              <a:t>只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</a:rPr>
              <a:t>小眼组成，每只小眼里有</a:t>
            </a:r>
            <a:r>
              <a:rPr lang="en-US" altLang="zh-CN" sz="2400" b="1">
                <a:latin typeface="楷体" panose="02010609060101010101" charset="-122"/>
                <a:ea typeface="楷体" panose="02010609060101010101" charset="-122"/>
              </a:rPr>
              <a:t>8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</a:rPr>
              <a:t>个呈辐射状排列的感光细胞</a:t>
            </a:r>
            <a:r>
              <a:rPr lang="zh-CN" altLang="en-US" sz="2400" b="1" smtClean="0"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sz="24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03619" y="-306000"/>
            <a:ext cx="7425000" cy="3046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300000"/>
              </a:lnSpc>
            </a:pPr>
            <a:r>
              <a:rPr lang="zh-CN" altLang="en-US" sz="3200" b="1"/>
              <a:t>们两点四十分回到蜂窝里，肚皮下面还沾着花粉呢。”</a:t>
            </a:r>
            <a:endParaRPr lang="zh-CN" altLang="en-US" sz="3200" b="1"/>
          </a:p>
        </p:txBody>
      </p:sp>
      <p:cxnSp>
        <p:nvCxnSpPr>
          <p:cNvPr id="5" name="直接连接符 4"/>
          <p:cNvCxnSpPr/>
          <p:nvPr/>
        </p:nvCxnSpPr>
        <p:spPr>
          <a:xfrm flipH="1">
            <a:off x="8029419" y="414000"/>
            <a:ext cx="0" cy="603000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" name="直接连接符 1"/>
          <p:cNvCxnSpPr/>
          <p:nvPr/>
        </p:nvCxnSpPr>
        <p:spPr>
          <a:xfrm>
            <a:off x="705485" y="2394000"/>
            <a:ext cx="2777340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/>
          <p:cNvGrpSpPr/>
          <p:nvPr/>
        </p:nvGrpSpPr>
        <p:grpSpPr>
          <a:xfrm>
            <a:off x="10835428" y="2279852"/>
            <a:ext cx="1350177" cy="2298296"/>
            <a:chOff x="10840326" y="2279852"/>
            <a:chExt cx="1350001" cy="2298296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0840326" y="2279852"/>
              <a:ext cx="1350001" cy="2298296"/>
            </a:xfrm>
            <a:prstGeom prst="rect">
              <a:avLst/>
            </a:prstGeom>
          </p:spPr>
        </p:pic>
        <p:sp>
          <p:nvSpPr>
            <p:cNvPr id="12" name="矩形 11"/>
            <p:cNvSpPr/>
            <p:nvPr/>
          </p:nvSpPr>
          <p:spPr>
            <a:xfrm>
              <a:off x="11403921" y="2690336"/>
              <a:ext cx="570989" cy="1477328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45593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7965" algn="l" defTabSz="45593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455930" algn="l" defTabSz="45593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683895" algn="l" defTabSz="45593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911860" algn="l" defTabSz="45593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139825" algn="l" defTabSz="45593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367790" algn="l" defTabSz="45593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1595755" algn="l" defTabSz="45593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1823720" algn="l" defTabSz="45593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3000" b="1">
                  <a:latin typeface="+mj-ea"/>
                  <a:ea typeface="+mj-ea"/>
                </a:rPr>
                <a:t>讲</a:t>
              </a:r>
              <a:endParaRPr lang="en-US" altLang="zh-CN" sz="3000" b="1">
                <a:latin typeface="+mj-ea"/>
                <a:ea typeface="+mj-ea"/>
              </a:endParaRPr>
            </a:p>
            <a:p>
              <a:pPr algn="ctr"/>
              <a:r>
                <a:rPr lang="zh-CN" altLang="en-US" sz="3000" b="1">
                  <a:latin typeface="+mj-ea"/>
                  <a:ea typeface="+mj-ea"/>
                </a:rPr>
                <a:t>课</a:t>
              </a:r>
              <a:endParaRPr lang="en-US" altLang="zh-CN" sz="3000" b="1">
                <a:latin typeface="+mj-ea"/>
                <a:ea typeface="+mj-ea"/>
              </a:endParaRPr>
            </a:p>
            <a:p>
              <a:pPr algn="ctr"/>
              <a:r>
                <a:rPr lang="zh-CN" altLang="en-US" sz="3000" b="1">
                  <a:latin typeface="+mj-ea"/>
                  <a:ea typeface="+mj-ea"/>
                </a:rPr>
                <a:t>文</a:t>
              </a:r>
              <a:endParaRPr lang="en-US" altLang="zh-CN" sz="3000" b="1">
                <a:latin typeface="+mj-ea"/>
                <a:ea typeface="+mj-ea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692785" y="909000"/>
            <a:ext cx="7065010" cy="117475"/>
            <a:chOff x="1091" y="1708"/>
            <a:chExt cx="11126" cy="185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1091" y="1708"/>
              <a:ext cx="11126" cy="0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等腰三角形 14"/>
            <p:cNvSpPr/>
            <p:nvPr/>
          </p:nvSpPr>
          <p:spPr>
            <a:xfrm rot="10800000">
              <a:off x="6513" y="1723"/>
              <a:ext cx="283" cy="170"/>
            </a:xfrm>
            <a:prstGeom prst="triangl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7" name="矩形 16"/>
          <p:cNvSpPr/>
          <p:nvPr/>
        </p:nvSpPr>
        <p:spPr>
          <a:xfrm>
            <a:off x="602825" y="1001710"/>
            <a:ext cx="7263130" cy="4126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作者在这里描写女儿</a:t>
            </a:r>
            <a:r>
              <a:rPr lang="zh-CN" altLang="en-US" sz="200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的动作和语言有什么样的效果？</a:t>
            </a:r>
            <a:endParaRPr lang="zh-CN" altLang="en-US" sz="200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8029419" y="414000"/>
            <a:ext cx="0" cy="603000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下文本框  文字"/>
          <p:cNvSpPr txBox="1"/>
          <p:nvPr/>
        </p:nvSpPr>
        <p:spPr>
          <a:xfrm>
            <a:off x="8117830" y="983444"/>
            <a:ext cx="292499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 b="1">
                <a:solidFill>
                  <a:srgbClr val="FF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2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2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本段中作者对女儿的描写十分生动，把一个可爱、兴奋的小女孩形象活灵活现地表现了出来。</a:t>
            </a:r>
            <a:endParaRPr lang="zh-CN" altLang="en-US" sz="20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0835428" y="2279852"/>
            <a:ext cx="1350177" cy="2298296"/>
            <a:chOff x="10840326" y="2279852"/>
            <a:chExt cx="1350001" cy="2298296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0840326" y="2279852"/>
              <a:ext cx="1350001" cy="2298296"/>
            </a:xfrm>
            <a:prstGeom prst="rect">
              <a:avLst/>
            </a:prstGeom>
          </p:spPr>
        </p:pic>
        <p:sp>
          <p:nvSpPr>
            <p:cNvPr id="12" name="矩形 11"/>
            <p:cNvSpPr/>
            <p:nvPr/>
          </p:nvSpPr>
          <p:spPr>
            <a:xfrm>
              <a:off x="11403921" y="2690336"/>
              <a:ext cx="570989" cy="1477328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45593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7965" algn="l" defTabSz="45593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455930" algn="l" defTabSz="45593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683895" algn="l" defTabSz="45593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911860" algn="l" defTabSz="45593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139825" algn="l" defTabSz="45593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367790" algn="l" defTabSz="45593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1595755" algn="l" defTabSz="45593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1823720" algn="l" defTabSz="45593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3000" b="1">
                  <a:latin typeface="+mj-ea"/>
                  <a:ea typeface="+mj-ea"/>
                </a:rPr>
                <a:t>讲</a:t>
              </a:r>
              <a:endParaRPr lang="en-US" altLang="zh-CN" sz="3000" b="1">
                <a:latin typeface="+mj-ea"/>
                <a:ea typeface="+mj-ea"/>
              </a:endParaRPr>
            </a:p>
            <a:p>
              <a:pPr algn="ctr"/>
              <a:r>
                <a:rPr lang="zh-CN" altLang="en-US" sz="3000" b="1">
                  <a:latin typeface="+mj-ea"/>
                  <a:ea typeface="+mj-ea"/>
                </a:rPr>
                <a:t>课</a:t>
              </a:r>
              <a:endParaRPr lang="en-US" altLang="zh-CN" sz="3000" b="1">
                <a:latin typeface="+mj-ea"/>
                <a:ea typeface="+mj-ea"/>
              </a:endParaRPr>
            </a:p>
            <a:p>
              <a:pPr algn="ctr"/>
              <a:r>
                <a:rPr lang="zh-CN" altLang="en-US" sz="3000" b="1">
                  <a:latin typeface="+mj-ea"/>
                  <a:ea typeface="+mj-ea"/>
                </a:rPr>
                <a:t>文</a:t>
              </a:r>
              <a:endParaRPr lang="en-US" altLang="zh-CN" sz="3000" b="1">
                <a:latin typeface="+mj-ea"/>
                <a:ea typeface="+mj-ea"/>
              </a:endParaRPr>
            </a:p>
          </p:txBody>
        </p:sp>
      </p:grpSp>
      <p:sp>
        <p:nvSpPr>
          <p:cNvPr id="22" name="矩形 21"/>
          <p:cNvSpPr/>
          <p:nvPr/>
        </p:nvSpPr>
        <p:spPr>
          <a:xfrm>
            <a:off x="603619" y="-306000"/>
            <a:ext cx="7425000" cy="3046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300000"/>
              </a:lnSpc>
            </a:pPr>
            <a:r>
              <a:rPr lang="zh-CN" altLang="en-US" sz="3200" b="1"/>
              <a:t>们两点四十分回到蜂窝里，肚皮下面还沾着花粉呢。”</a:t>
            </a:r>
            <a:endParaRPr lang="zh-CN" altLang="en-US" sz="3200" b="1"/>
          </a:p>
        </p:txBody>
      </p:sp>
      <p:cxnSp>
        <p:nvCxnSpPr>
          <p:cNvPr id="23" name="直接连接符 22"/>
          <p:cNvCxnSpPr/>
          <p:nvPr/>
        </p:nvCxnSpPr>
        <p:spPr>
          <a:xfrm>
            <a:off x="705485" y="2394000"/>
            <a:ext cx="2777340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4" name="组合 23"/>
          <p:cNvGrpSpPr/>
          <p:nvPr/>
        </p:nvGrpSpPr>
        <p:grpSpPr>
          <a:xfrm>
            <a:off x="692785" y="909000"/>
            <a:ext cx="7065010" cy="117475"/>
            <a:chOff x="1091" y="1708"/>
            <a:chExt cx="11126" cy="185"/>
          </a:xfrm>
        </p:grpSpPr>
        <p:cxnSp>
          <p:nvCxnSpPr>
            <p:cNvPr id="25" name="直接连接符 24"/>
            <p:cNvCxnSpPr/>
            <p:nvPr/>
          </p:nvCxnSpPr>
          <p:spPr>
            <a:xfrm>
              <a:off x="1091" y="1708"/>
              <a:ext cx="11126" cy="0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等腰三角形 25"/>
            <p:cNvSpPr/>
            <p:nvPr/>
          </p:nvSpPr>
          <p:spPr>
            <a:xfrm rot="10800000">
              <a:off x="6513" y="1723"/>
              <a:ext cx="283" cy="170"/>
            </a:xfrm>
            <a:prstGeom prst="triangl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27" name="矩形 26"/>
          <p:cNvSpPr/>
          <p:nvPr/>
        </p:nvSpPr>
        <p:spPr>
          <a:xfrm>
            <a:off x="602825" y="1001710"/>
            <a:ext cx="7263130" cy="4126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作者在这里描写女儿</a:t>
            </a:r>
            <a:r>
              <a:rPr lang="zh-CN" altLang="en-US" sz="200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的动作和语言有什么样的效果？</a:t>
            </a:r>
            <a:endParaRPr lang="zh-CN" altLang="en-US" sz="200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03619" y="-306000"/>
            <a:ext cx="7425000" cy="60007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300000"/>
              </a:lnSpc>
            </a:pPr>
            <a:r>
              <a:rPr lang="zh-CN" altLang="en-US" sz="3200"/>
              <a:t>        </a:t>
            </a:r>
            <a:r>
              <a:rPr lang="zh-CN" altLang="en-US" sz="3200" smtClean="0"/>
              <a:t> </a:t>
            </a:r>
            <a:r>
              <a:rPr lang="zh-CN" altLang="en-US" sz="3200" b="1" smtClean="0"/>
              <a:t>我</a:t>
            </a:r>
            <a:r>
              <a:rPr lang="zh-CN" altLang="en-US" sz="3200" b="1"/>
              <a:t>放蜜蜂的时候是将近两点钟，也就是说，在大约三刻钟的时间里，那两只小蜜蜂飞了四公里路，这还包括了采花粉的时间。</a:t>
            </a:r>
            <a:endParaRPr lang="zh-CN" altLang="en-US" sz="3200" b="1"/>
          </a:p>
        </p:txBody>
      </p:sp>
      <p:cxnSp>
        <p:nvCxnSpPr>
          <p:cNvPr id="5" name="直接连接符 4"/>
          <p:cNvCxnSpPr/>
          <p:nvPr/>
        </p:nvCxnSpPr>
        <p:spPr>
          <a:xfrm flipH="1">
            <a:off x="8029419" y="414000"/>
            <a:ext cx="0" cy="603000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图片 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7830" y="549000"/>
            <a:ext cx="252000" cy="252000"/>
          </a:xfrm>
          <a:prstGeom prst="rect">
            <a:avLst/>
          </a:prstGeom>
        </p:spPr>
      </p:pic>
      <p:cxnSp>
        <p:nvCxnSpPr>
          <p:cNvPr id="14" name="直接连接符 13"/>
          <p:cNvCxnSpPr/>
          <p:nvPr/>
        </p:nvCxnSpPr>
        <p:spPr>
          <a:xfrm>
            <a:off x="4787825" y="909000"/>
            <a:ext cx="855090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2781300" y="2398917"/>
            <a:ext cx="791845" cy="107950"/>
            <a:chOff x="3750" y="3871"/>
            <a:chExt cx="1247" cy="170"/>
          </a:xfrm>
        </p:grpSpPr>
        <p:cxnSp>
          <p:nvCxnSpPr>
            <p:cNvPr id="2" name="直接连接符 1"/>
            <p:cNvCxnSpPr/>
            <p:nvPr/>
          </p:nvCxnSpPr>
          <p:spPr>
            <a:xfrm>
              <a:off x="3750" y="3871"/>
              <a:ext cx="1247" cy="0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等腰三角形 19"/>
            <p:cNvSpPr/>
            <p:nvPr/>
          </p:nvSpPr>
          <p:spPr>
            <a:xfrm rot="10800000">
              <a:off x="4232" y="3871"/>
              <a:ext cx="283" cy="170"/>
            </a:xfrm>
            <a:prstGeom prst="triangl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6" name="矩形 15"/>
          <p:cNvSpPr/>
          <p:nvPr/>
        </p:nvSpPr>
        <p:spPr>
          <a:xfrm>
            <a:off x="737825" y="2476387"/>
            <a:ext cx="4905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000" smtClean="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pitchFamily="49" charset="-122"/>
              </a:rPr>
              <a:t>“</a:t>
            </a:r>
            <a:r>
              <a:rPr lang="zh-CN" altLang="en-US" sz="200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将近</a:t>
            </a:r>
            <a:r>
              <a:rPr lang="en-US" altLang="zh-CN" sz="20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pitchFamily="49" charset="-122"/>
              </a:rPr>
              <a:t>”“</a:t>
            </a:r>
            <a:r>
              <a:rPr lang="zh-CN" altLang="en-US" sz="200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大约</a:t>
            </a:r>
            <a:r>
              <a:rPr lang="en-US" altLang="zh-CN" sz="2000" smtClean="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pitchFamily="49" charset="-122"/>
              </a:rPr>
              <a:t>”</a:t>
            </a:r>
            <a:r>
              <a:rPr lang="zh-CN" altLang="en-US" sz="200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等词体现</a:t>
            </a:r>
            <a:r>
              <a:rPr lang="zh-CN" altLang="en-US" sz="200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了什么</a:t>
            </a:r>
            <a:r>
              <a:rPr lang="zh-CN" altLang="en-US" sz="20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pitchFamily="49" charset="-122"/>
              </a:rPr>
              <a:t>？</a:t>
            </a:r>
            <a:endParaRPr lang="zh-CN" altLang="en-US" sz="2000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  <a:cs typeface="黑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0835428" y="2279852"/>
            <a:ext cx="1350177" cy="2298296"/>
            <a:chOff x="10840326" y="2279852"/>
            <a:chExt cx="1350001" cy="2298296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840326" y="2279852"/>
              <a:ext cx="1350001" cy="2298296"/>
            </a:xfrm>
            <a:prstGeom prst="rect">
              <a:avLst/>
            </a:prstGeom>
          </p:spPr>
        </p:pic>
        <p:sp>
          <p:nvSpPr>
            <p:cNvPr id="12" name="矩形 11"/>
            <p:cNvSpPr/>
            <p:nvPr/>
          </p:nvSpPr>
          <p:spPr>
            <a:xfrm>
              <a:off x="11403921" y="2690336"/>
              <a:ext cx="570989" cy="1477328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45593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7965" algn="l" defTabSz="45593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455930" algn="l" defTabSz="45593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683895" algn="l" defTabSz="45593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911860" algn="l" defTabSz="45593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139825" algn="l" defTabSz="45593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367790" algn="l" defTabSz="45593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1595755" algn="l" defTabSz="45593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1823720" algn="l" defTabSz="45593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3000" b="1">
                  <a:latin typeface="+mj-ea"/>
                  <a:ea typeface="+mj-ea"/>
                </a:rPr>
                <a:t>讲</a:t>
              </a:r>
              <a:endParaRPr lang="en-US" altLang="zh-CN" sz="3000" b="1">
                <a:latin typeface="+mj-ea"/>
                <a:ea typeface="+mj-ea"/>
              </a:endParaRPr>
            </a:p>
            <a:p>
              <a:pPr algn="ctr"/>
              <a:r>
                <a:rPr lang="zh-CN" altLang="en-US" sz="3000" b="1">
                  <a:latin typeface="+mj-ea"/>
                  <a:ea typeface="+mj-ea"/>
                </a:rPr>
                <a:t>课</a:t>
              </a:r>
              <a:endParaRPr lang="en-US" altLang="zh-CN" sz="3000" b="1">
                <a:latin typeface="+mj-ea"/>
                <a:ea typeface="+mj-ea"/>
              </a:endParaRPr>
            </a:p>
            <a:p>
              <a:pPr algn="ctr"/>
              <a:r>
                <a:rPr lang="zh-CN" altLang="en-US" sz="3000" b="1">
                  <a:latin typeface="+mj-ea"/>
                  <a:ea typeface="+mj-ea"/>
                </a:rPr>
                <a:t>文</a:t>
              </a:r>
              <a:endParaRPr lang="en-US" altLang="zh-CN" sz="3000" b="1"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03619" y="-306000"/>
            <a:ext cx="7425000" cy="60007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300000"/>
              </a:lnSpc>
            </a:pPr>
            <a:r>
              <a:rPr lang="zh-CN" altLang="en-US" sz="3200"/>
              <a:t>        </a:t>
            </a:r>
            <a:r>
              <a:rPr lang="zh-CN" altLang="en-US" sz="3200" smtClean="0"/>
              <a:t> </a:t>
            </a:r>
            <a:r>
              <a:rPr lang="zh-CN" altLang="en-US" sz="3200" b="1" smtClean="0"/>
              <a:t>我</a:t>
            </a:r>
            <a:r>
              <a:rPr lang="zh-CN" altLang="en-US" sz="3200" b="1"/>
              <a:t>放蜜蜂的时候是将近两点钟，也就是说，在大约三刻钟的时间里，那两只小蜜蜂飞了四公里路，这还包括了采花粉的时间。</a:t>
            </a:r>
            <a:endParaRPr lang="zh-CN" altLang="en-US" sz="3200" b="1"/>
          </a:p>
        </p:txBody>
      </p:sp>
      <p:cxnSp>
        <p:nvCxnSpPr>
          <p:cNvPr id="5" name="直接连接符 4"/>
          <p:cNvCxnSpPr/>
          <p:nvPr/>
        </p:nvCxnSpPr>
        <p:spPr>
          <a:xfrm flipH="1">
            <a:off x="8029419" y="414000"/>
            <a:ext cx="0" cy="603000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图片 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7830" y="549000"/>
            <a:ext cx="252000" cy="252000"/>
          </a:xfrm>
          <a:prstGeom prst="rect">
            <a:avLst/>
          </a:prstGeom>
        </p:spPr>
      </p:pic>
      <p:cxnSp>
        <p:nvCxnSpPr>
          <p:cNvPr id="14" name="直接连接符 13"/>
          <p:cNvCxnSpPr/>
          <p:nvPr/>
        </p:nvCxnSpPr>
        <p:spPr>
          <a:xfrm>
            <a:off x="4787825" y="909000"/>
            <a:ext cx="855090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2781300" y="2398917"/>
            <a:ext cx="791845" cy="107950"/>
            <a:chOff x="3750" y="3871"/>
            <a:chExt cx="1247" cy="170"/>
          </a:xfrm>
        </p:grpSpPr>
        <p:cxnSp>
          <p:nvCxnSpPr>
            <p:cNvPr id="2" name="直接连接符 1"/>
            <p:cNvCxnSpPr/>
            <p:nvPr/>
          </p:nvCxnSpPr>
          <p:spPr>
            <a:xfrm>
              <a:off x="3750" y="3871"/>
              <a:ext cx="1247" cy="0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等腰三角形 19"/>
            <p:cNvSpPr/>
            <p:nvPr/>
          </p:nvSpPr>
          <p:spPr>
            <a:xfrm rot="10800000">
              <a:off x="4232" y="3871"/>
              <a:ext cx="283" cy="170"/>
            </a:xfrm>
            <a:prstGeom prst="triangl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6" name="矩形 15"/>
          <p:cNvSpPr/>
          <p:nvPr/>
        </p:nvSpPr>
        <p:spPr>
          <a:xfrm>
            <a:off x="737825" y="2476387"/>
            <a:ext cx="4860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000" smtClean="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pitchFamily="49" charset="-122"/>
              </a:rPr>
              <a:t>“</a:t>
            </a:r>
            <a:r>
              <a:rPr lang="zh-CN" altLang="en-US" sz="200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将近</a:t>
            </a:r>
            <a:r>
              <a:rPr lang="en-US" altLang="zh-CN" sz="20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pitchFamily="49" charset="-122"/>
              </a:rPr>
              <a:t>”“</a:t>
            </a:r>
            <a:r>
              <a:rPr lang="zh-CN" altLang="en-US" sz="200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大约</a:t>
            </a:r>
            <a:r>
              <a:rPr lang="en-US" altLang="zh-CN" sz="2000" smtClean="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pitchFamily="49" charset="-122"/>
              </a:rPr>
              <a:t>”</a:t>
            </a:r>
            <a:r>
              <a:rPr lang="zh-CN" altLang="en-US" sz="200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等词体现</a:t>
            </a:r>
            <a:r>
              <a:rPr lang="zh-CN" altLang="en-US" sz="200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了什么</a:t>
            </a:r>
            <a:r>
              <a:rPr lang="zh-CN" altLang="en-US" sz="20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pitchFamily="49" charset="-122"/>
              </a:rPr>
              <a:t>？</a:t>
            </a:r>
            <a:endParaRPr lang="zh-CN" altLang="en-US" sz="2000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  <a:cs typeface="黑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0835428" y="2279852"/>
            <a:ext cx="1350177" cy="2298296"/>
            <a:chOff x="10840326" y="2279852"/>
            <a:chExt cx="1350001" cy="2298296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840326" y="2279852"/>
              <a:ext cx="1350001" cy="2298296"/>
            </a:xfrm>
            <a:prstGeom prst="rect">
              <a:avLst/>
            </a:prstGeom>
          </p:spPr>
        </p:pic>
        <p:sp>
          <p:nvSpPr>
            <p:cNvPr id="12" name="矩形 11"/>
            <p:cNvSpPr/>
            <p:nvPr/>
          </p:nvSpPr>
          <p:spPr>
            <a:xfrm>
              <a:off x="11403921" y="2690336"/>
              <a:ext cx="570989" cy="1477328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45593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7965" algn="l" defTabSz="45593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455930" algn="l" defTabSz="45593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683895" algn="l" defTabSz="45593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911860" algn="l" defTabSz="45593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139825" algn="l" defTabSz="45593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367790" algn="l" defTabSz="45593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1595755" algn="l" defTabSz="45593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1823720" algn="l" defTabSz="45593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3000" b="1">
                  <a:latin typeface="+mj-ea"/>
                  <a:ea typeface="+mj-ea"/>
                </a:rPr>
                <a:t>讲</a:t>
              </a:r>
              <a:endParaRPr lang="en-US" altLang="zh-CN" sz="3000" b="1">
                <a:latin typeface="+mj-ea"/>
                <a:ea typeface="+mj-ea"/>
              </a:endParaRPr>
            </a:p>
            <a:p>
              <a:pPr algn="ctr"/>
              <a:r>
                <a:rPr lang="zh-CN" altLang="en-US" sz="3000" b="1">
                  <a:latin typeface="+mj-ea"/>
                  <a:ea typeface="+mj-ea"/>
                </a:rPr>
                <a:t>课</a:t>
              </a:r>
              <a:endParaRPr lang="en-US" altLang="zh-CN" sz="3000" b="1">
                <a:latin typeface="+mj-ea"/>
                <a:ea typeface="+mj-ea"/>
              </a:endParaRPr>
            </a:p>
            <a:p>
              <a:pPr algn="ctr"/>
              <a:r>
                <a:rPr lang="zh-CN" altLang="en-US" sz="3000" b="1">
                  <a:latin typeface="+mj-ea"/>
                  <a:ea typeface="+mj-ea"/>
                </a:rPr>
                <a:t>文</a:t>
              </a:r>
              <a:endParaRPr lang="en-US" altLang="zh-CN" sz="3000" b="1">
                <a:latin typeface="+mj-ea"/>
                <a:ea typeface="+mj-ea"/>
              </a:endParaRPr>
            </a:p>
          </p:txBody>
        </p:sp>
      </p:grpSp>
      <p:sp>
        <p:nvSpPr>
          <p:cNvPr id="17" name="下文本框  文字"/>
          <p:cNvSpPr txBox="1"/>
          <p:nvPr/>
        </p:nvSpPr>
        <p:spPr>
          <a:xfrm>
            <a:off x="8117840" y="2214000"/>
            <a:ext cx="288734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 b="1">
                <a:solidFill>
                  <a:srgbClr val="FF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2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2000" spc="-15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“将近”“大约”</a:t>
            </a:r>
            <a:r>
              <a:rPr lang="zh-CN" altLang="en-US" sz="2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等词再次体现出作者做实验时严谨、认真的态度。</a:t>
            </a:r>
            <a:endParaRPr lang="zh-CN" altLang="en-US" sz="20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03619" y="-306000"/>
            <a:ext cx="7425000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300000"/>
              </a:lnSpc>
            </a:pPr>
            <a:r>
              <a:rPr lang="zh-CN" altLang="en-US" sz="3200" b="1"/>
              <a:t>        </a:t>
            </a:r>
            <a:r>
              <a:rPr lang="zh-CN" altLang="en-US" sz="3200" b="1" smtClean="0"/>
              <a:t> 傍晚</a:t>
            </a:r>
            <a:r>
              <a:rPr lang="zh-CN" altLang="en-US" sz="3200" b="1"/>
              <a:t>时，我亲眼看到另外三只飞了回来，身上也都带着花粉</a:t>
            </a:r>
            <a:r>
              <a:rPr lang="zh-CN" altLang="en-US" sz="3200" b="1" smtClean="0"/>
              <a:t>。</a:t>
            </a:r>
            <a:endParaRPr lang="en-US" altLang="zh-CN" sz="3200" b="1" smtClean="0"/>
          </a:p>
          <a:p>
            <a:pPr>
              <a:lnSpc>
                <a:spcPct val="300000"/>
              </a:lnSpc>
            </a:pPr>
            <a:r>
              <a:rPr lang="zh-CN" altLang="en-US" sz="3200" b="1"/>
              <a:t> </a:t>
            </a:r>
            <a:r>
              <a:rPr lang="zh-CN" altLang="en-US" sz="3200" b="1" smtClean="0"/>
              <a:t>        第二天</a:t>
            </a:r>
            <a:r>
              <a:rPr lang="zh-CN" altLang="en-US" sz="3200" b="1"/>
              <a:t>我检查蜂窝时，发现了十五只身上有白色记号的蜜蜂。</a:t>
            </a:r>
            <a:endParaRPr lang="zh-CN" altLang="en-US" sz="3200" b="1"/>
          </a:p>
        </p:txBody>
      </p:sp>
      <p:cxnSp>
        <p:nvCxnSpPr>
          <p:cNvPr id="5" name="直接连接符 4"/>
          <p:cNvCxnSpPr/>
          <p:nvPr/>
        </p:nvCxnSpPr>
        <p:spPr>
          <a:xfrm flipH="1">
            <a:off x="8029419" y="414000"/>
            <a:ext cx="0" cy="603000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图片 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7830" y="549000"/>
            <a:ext cx="252000" cy="252000"/>
          </a:xfrm>
          <a:prstGeom prst="rect">
            <a:avLst/>
          </a:prstGeom>
        </p:spPr>
      </p:pic>
      <p:cxnSp>
        <p:nvCxnSpPr>
          <p:cNvPr id="14" name="直接连接符 13"/>
          <p:cNvCxnSpPr/>
          <p:nvPr/>
        </p:nvCxnSpPr>
        <p:spPr>
          <a:xfrm>
            <a:off x="1502825" y="909000"/>
            <a:ext cx="1292055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4" name="组合 23"/>
          <p:cNvGrpSpPr/>
          <p:nvPr/>
        </p:nvGrpSpPr>
        <p:grpSpPr>
          <a:xfrm>
            <a:off x="1508065" y="3834000"/>
            <a:ext cx="1286510" cy="107950"/>
            <a:chOff x="2292" y="6251"/>
            <a:chExt cx="2026" cy="170"/>
          </a:xfrm>
        </p:grpSpPr>
        <p:cxnSp>
          <p:nvCxnSpPr>
            <p:cNvPr id="2" name="直接连接符 1"/>
            <p:cNvCxnSpPr/>
            <p:nvPr/>
          </p:nvCxnSpPr>
          <p:spPr>
            <a:xfrm>
              <a:off x="2292" y="6251"/>
              <a:ext cx="2026" cy="0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等腰三角形 19"/>
            <p:cNvSpPr/>
            <p:nvPr/>
          </p:nvSpPr>
          <p:spPr>
            <a:xfrm rot="10800000">
              <a:off x="3164" y="6251"/>
              <a:ext cx="283" cy="170"/>
            </a:xfrm>
            <a:prstGeom prst="triangl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7830" y="549000"/>
            <a:ext cx="252000" cy="252000"/>
          </a:xfrm>
          <a:prstGeom prst="rect">
            <a:avLst/>
          </a:prstGeom>
        </p:spPr>
      </p:pic>
      <p:grpSp>
        <p:nvGrpSpPr>
          <p:cNvPr id="15" name="组合 14"/>
          <p:cNvGrpSpPr/>
          <p:nvPr/>
        </p:nvGrpSpPr>
        <p:grpSpPr>
          <a:xfrm>
            <a:off x="10835428" y="2279852"/>
            <a:ext cx="1350177" cy="2298296"/>
            <a:chOff x="10840326" y="2279852"/>
            <a:chExt cx="1350001" cy="2298296"/>
          </a:xfrm>
        </p:grpSpPr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840326" y="2279852"/>
              <a:ext cx="1350001" cy="2298296"/>
            </a:xfrm>
            <a:prstGeom prst="rect">
              <a:avLst/>
            </a:prstGeom>
          </p:spPr>
        </p:pic>
        <p:sp>
          <p:nvSpPr>
            <p:cNvPr id="19" name="矩形 18"/>
            <p:cNvSpPr/>
            <p:nvPr/>
          </p:nvSpPr>
          <p:spPr>
            <a:xfrm>
              <a:off x="11403921" y="2690336"/>
              <a:ext cx="570989" cy="1477328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45593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7965" algn="l" defTabSz="45593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455930" algn="l" defTabSz="45593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683895" algn="l" defTabSz="45593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911860" algn="l" defTabSz="45593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139825" algn="l" defTabSz="45593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367790" algn="l" defTabSz="45593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1595755" algn="l" defTabSz="45593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1823720" algn="l" defTabSz="45593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3000" b="1">
                  <a:latin typeface="+mj-ea"/>
                  <a:ea typeface="+mj-ea"/>
                </a:rPr>
                <a:t>讲</a:t>
              </a:r>
              <a:endParaRPr lang="en-US" altLang="zh-CN" sz="3000" b="1">
                <a:latin typeface="+mj-ea"/>
                <a:ea typeface="+mj-ea"/>
              </a:endParaRPr>
            </a:p>
            <a:p>
              <a:pPr algn="ctr"/>
              <a:r>
                <a:rPr lang="zh-CN" altLang="en-US" sz="3000" b="1">
                  <a:latin typeface="+mj-ea"/>
                  <a:ea typeface="+mj-ea"/>
                </a:rPr>
                <a:t>课</a:t>
              </a:r>
              <a:endParaRPr lang="en-US" altLang="zh-CN" sz="3000" b="1">
                <a:latin typeface="+mj-ea"/>
                <a:ea typeface="+mj-ea"/>
              </a:endParaRPr>
            </a:p>
            <a:p>
              <a:pPr algn="ctr"/>
              <a:r>
                <a:rPr lang="zh-CN" altLang="en-US" sz="3000" b="1">
                  <a:latin typeface="+mj-ea"/>
                  <a:ea typeface="+mj-ea"/>
                </a:rPr>
                <a:t>文</a:t>
              </a:r>
              <a:endParaRPr lang="en-US" altLang="zh-CN" sz="3000" b="1">
                <a:latin typeface="+mj-ea"/>
                <a:ea typeface="+mj-ea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1170590" y="3407450"/>
            <a:ext cx="269240" cy="336550"/>
            <a:chOff x="1729" y="-181"/>
            <a:chExt cx="424" cy="530"/>
          </a:xfrm>
        </p:grpSpPr>
        <p:sp>
          <p:nvSpPr>
            <p:cNvPr id="21" name="矩形 20"/>
            <p:cNvSpPr/>
            <p:nvPr/>
          </p:nvSpPr>
          <p:spPr>
            <a:xfrm>
              <a:off x="1729" y="-114"/>
              <a:ext cx="425" cy="425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1729" y="-181"/>
              <a:ext cx="399" cy="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b="1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6</a:t>
              </a:r>
              <a:endParaRPr lang="en-US" altLang="zh-CN" sz="16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525145" y="3879000"/>
            <a:ext cx="7459345" cy="781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法布尔记录下观察的时间</a:t>
            </a:r>
            <a:r>
              <a:rPr lang="zh-CN" altLang="en-US" sz="20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pitchFamily="49" charset="-122"/>
              </a:rPr>
              <a:t>，</a:t>
            </a:r>
            <a:r>
              <a:rPr lang="en-US" altLang="zh-CN" sz="20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pitchFamily="49" charset="-122"/>
              </a:rPr>
              <a:t>“</a:t>
            </a:r>
            <a:r>
              <a:rPr lang="zh-CN" altLang="en-US" sz="200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将近两点钟</a:t>
            </a:r>
            <a:r>
              <a:rPr lang="en-US" altLang="zh-CN" sz="20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pitchFamily="49" charset="-122"/>
              </a:rPr>
              <a:t>”“</a:t>
            </a:r>
            <a:r>
              <a:rPr lang="zh-CN" altLang="en-US" sz="200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两点四十分</a:t>
            </a:r>
            <a:r>
              <a:rPr lang="en-US" altLang="zh-CN" sz="20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pitchFamily="49" charset="-122"/>
              </a:rPr>
              <a:t>”“</a:t>
            </a:r>
            <a:r>
              <a:rPr lang="zh-CN" altLang="en-US" sz="200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傍晚时</a:t>
            </a:r>
            <a:r>
              <a:rPr lang="en-US" altLang="zh-CN" sz="20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pitchFamily="49" charset="-122"/>
              </a:rPr>
              <a:t>”“</a:t>
            </a:r>
            <a:r>
              <a:rPr lang="zh-CN" altLang="en-US" sz="200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第二天</a:t>
            </a:r>
            <a:r>
              <a:rPr lang="en-US" altLang="zh-CN" sz="20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pitchFamily="49" charset="-122"/>
              </a:rPr>
              <a:t>”</a:t>
            </a:r>
            <a:r>
              <a:rPr lang="zh-CN" altLang="en-US" sz="2000" smtClean="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pitchFamily="49" charset="-122"/>
              </a:rPr>
              <a:t>，</a:t>
            </a:r>
            <a:r>
              <a:rPr lang="zh-CN" altLang="en-US" sz="200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从中可以知道什么</a:t>
            </a:r>
            <a:r>
              <a:rPr lang="zh-CN" altLang="en-US" sz="2000" smtClean="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pitchFamily="49" charset="-122"/>
              </a:rPr>
              <a:t>？</a:t>
            </a:r>
            <a:endParaRPr lang="zh-CN" altLang="en-US" sz="2000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03619" y="-306000"/>
            <a:ext cx="7425000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300000"/>
              </a:lnSpc>
            </a:pPr>
            <a:r>
              <a:rPr lang="zh-CN" altLang="en-US" sz="3200" b="1"/>
              <a:t>        </a:t>
            </a:r>
            <a:r>
              <a:rPr lang="zh-CN" altLang="en-US" sz="3200" b="1" smtClean="0"/>
              <a:t> 傍晚</a:t>
            </a:r>
            <a:r>
              <a:rPr lang="zh-CN" altLang="en-US" sz="3200" b="1"/>
              <a:t>时，我亲眼看到另外三只飞了回来，身上也都带着花粉</a:t>
            </a:r>
            <a:r>
              <a:rPr lang="zh-CN" altLang="en-US" sz="3200" b="1" smtClean="0"/>
              <a:t>。</a:t>
            </a:r>
            <a:endParaRPr lang="en-US" altLang="zh-CN" sz="3200" b="1" smtClean="0"/>
          </a:p>
          <a:p>
            <a:pPr>
              <a:lnSpc>
                <a:spcPct val="300000"/>
              </a:lnSpc>
            </a:pPr>
            <a:r>
              <a:rPr lang="zh-CN" altLang="en-US" sz="3200" b="1"/>
              <a:t> </a:t>
            </a:r>
            <a:r>
              <a:rPr lang="zh-CN" altLang="en-US" sz="3200" b="1" smtClean="0"/>
              <a:t>        第二天</a:t>
            </a:r>
            <a:r>
              <a:rPr lang="zh-CN" altLang="en-US" sz="3200" b="1"/>
              <a:t>我检查蜂窝时，发现了十五只身上有白色记号的蜜蜂。</a:t>
            </a:r>
            <a:endParaRPr lang="zh-CN" altLang="en-US" sz="3200" b="1"/>
          </a:p>
        </p:txBody>
      </p:sp>
      <p:cxnSp>
        <p:nvCxnSpPr>
          <p:cNvPr id="5" name="直接连接符 4"/>
          <p:cNvCxnSpPr/>
          <p:nvPr/>
        </p:nvCxnSpPr>
        <p:spPr>
          <a:xfrm flipH="1">
            <a:off x="8029419" y="414000"/>
            <a:ext cx="0" cy="603000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图片 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7830" y="549000"/>
            <a:ext cx="252000" cy="252000"/>
          </a:xfrm>
          <a:prstGeom prst="rect">
            <a:avLst/>
          </a:prstGeom>
        </p:spPr>
      </p:pic>
      <p:cxnSp>
        <p:nvCxnSpPr>
          <p:cNvPr id="14" name="直接连接符 13"/>
          <p:cNvCxnSpPr/>
          <p:nvPr/>
        </p:nvCxnSpPr>
        <p:spPr>
          <a:xfrm>
            <a:off x="1502825" y="909000"/>
            <a:ext cx="1292055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4" name="组合 23"/>
          <p:cNvGrpSpPr/>
          <p:nvPr/>
        </p:nvGrpSpPr>
        <p:grpSpPr>
          <a:xfrm>
            <a:off x="1508065" y="3834000"/>
            <a:ext cx="1286510" cy="107950"/>
            <a:chOff x="2292" y="6251"/>
            <a:chExt cx="2026" cy="170"/>
          </a:xfrm>
        </p:grpSpPr>
        <p:cxnSp>
          <p:nvCxnSpPr>
            <p:cNvPr id="2" name="直接连接符 1"/>
            <p:cNvCxnSpPr/>
            <p:nvPr/>
          </p:nvCxnSpPr>
          <p:spPr>
            <a:xfrm>
              <a:off x="2292" y="6251"/>
              <a:ext cx="2026" cy="0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等腰三角形 19"/>
            <p:cNvSpPr/>
            <p:nvPr/>
          </p:nvSpPr>
          <p:spPr>
            <a:xfrm rot="10800000">
              <a:off x="3164" y="6251"/>
              <a:ext cx="283" cy="170"/>
            </a:xfrm>
            <a:prstGeom prst="triangl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7830" y="549000"/>
            <a:ext cx="252000" cy="252000"/>
          </a:xfrm>
          <a:prstGeom prst="rect">
            <a:avLst/>
          </a:prstGeom>
        </p:spPr>
      </p:pic>
      <p:sp>
        <p:nvSpPr>
          <p:cNvPr id="13" name="下文本框  文字"/>
          <p:cNvSpPr txBox="1"/>
          <p:nvPr/>
        </p:nvSpPr>
        <p:spPr>
          <a:xfrm>
            <a:off x="8117840" y="3830980"/>
            <a:ext cx="2887345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 b="1">
                <a:solidFill>
                  <a:srgbClr val="FF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2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2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从中可以知道法布尔观察的时间很长，搜集的数据充分、真实，体现出他严谨求实的科学态度。</a:t>
            </a:r>
            <a:endParaRPr lang="zh-CN" altLang="en-US" sz="20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10835428" y="2279852"/>
            <a:ext cx="1350177" cy="2298296"/>
            <a:chOff x="10840326" y="2279852"/>
            <a:chExt cx="1350001" cy="2298296"/>
          </a:xfrm>
        </p:grpSpPr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840326" y="2279852"/>
              <a:ext cx="1350001" cy="2298296"/>
            </a:xfrm>
            <a:prstGeom prst="rect">
              <a:avLst/>
            </a:prstGeom>
          </p:spPr>
        </p:pic>
        <p:sp>
          <p:nvSpPr>
            <p:cNvPr id="19" name="矩形 18"/>
            <p:cNvSpPr/>
            <p:nvPr/>
          </p:nvSpPr>
          <p:spPr>
            <a:xfrm>
              <a:off x="11403921" y="2690336"/>
              <a:ext cx="570989" cy="1477328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45593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7965" algn="l" defTabSz="45593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455930" algn="l" defTabSz="45593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683895" algn="l" defTabSz="45593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911860" algn="l" defTabSz="45593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139825" algn="l" defTabSz="45593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367790" algn="l" defTabSz="45593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1595755" algn="l" defTabSz="45593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1823720" algn="l" defTabSz="45593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3000" b="1">
                  <a:latin typeface="+mj-ea"/>
                  <a:ea typeface="+mj-ea"/>
                </a:rPr>
                <a:t>讲</a:t>
              </a:r>
              <a:endParaRPr lang="en-US" altLang="zh-CN" sz="3000" b="1">
                <a:latin typeface="+mj-ea"/>
                <a:ea typeface="+mj-ea"/>
              </a:endParaRPr>
            </a:p>
            <a:p>
              <a:pPr algn="ctr"/>
              <a:r>
                <a:rPr lang="zh-CN" altLang="en-US" sz="3000" b="1">
                  <a:latin typeface="+mj-ea"/>
                  <a:ea typeface="+mj-ea"/>
                </a:rPr>
                <a:t>课</a:t>
              </a:r>
              <a:endParaRPr lang="en-US" altLang="zh-CN" sz="3000" b="1">
                <a:latin typeface="+mj-ea"/>
                <a:ea typeface="+mj-ea"/>
              </a:endParaRPr>
            </a:p>
            <a:p>
              <a:pPr algn="ctr"/>
              <a:r>
                <a:rPr lang="zh-CN" altLang="en-US" sz="3000" b="1">
                  <a:latin typeface="+mj-ea"/>
                  <a:ea typeface="+mj-ea"/>
                </a:rPr>
                <a:t>文</a:t>
              </a:r>
              <a:endParaRPr lang="en-US" altLang="zh-CN" sz="3000" b="1">
                <a:latin typeface="+mj-ea"/>
                <a:ea typeface="+mj-ea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1170590" y="3407450"/>
            <a:ext cx="269240" cy="336550"/>
            <a:chOff x="1729" y="-181"/>
            <a:chExt cx="424" cy="530"/>
          </a:xfrm>
        </p:grpSpPr>
        <p:sp>
          <p:nvSpPr>
            <p:cNvPr id="21" name="矩形 20"/>
            <p:cNvSpPr/>
            <p:nvPr/>
          </p:nvSpPr>
          <p:spPr>
            <a:xfrm>
              <a:off x="1729" y="-114"/>
              <a:ext cx="425" cy="425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1729" y="-181"/>
              <a:ext cx="399" cy="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b="1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6</a:t>
              </a:r>
              <a:endParaRPr lang="en-US" altLang="zh-CN" sz="16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525145" y="3879000"/>
            <a:ext cx="7459345" cy="781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法布尔记录下观察的时间</a:t>
            </a:r>
            <a:r>
              <a:rPr lang="zh-CN" altLang="en-US" sz="20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pitchFamily="49" charset="-122"/>
              </a:rPr>
              <a:t>，</a:t>
            </a:r>
            <a:r>
              <a:rPr lang="en-US" altLang="zh-CN" sz="20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pitchFamily="49" charset="-122"/>
              </a:rPr>
              <a:t>“</a:t>
            </a:r>
            <a:r>
              <a:rPr lang="zh-CN" altLang="en-US" sz="200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将近两点钟</a:t>
            </a:r>
            <a:r>
              <a:rPr lang="en-US" altLang="zh-CN" sz="20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pitchFamily="49" charset="-122"/>
              </a:rPr>
              <a:t>”“</a:t>
            </a:r>
            <a:r>
              <a:rPr lang="zh-CN" altLang="en-US" sz="200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两点四十分</a:t>
            </a:r>
            <a:r>
              <a:rPr lang="en-US" altLang="zh-CN" sz="20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pitchFamily="49" charset="-122"/>
              </a:rPr>
              <a:t>”“</a:t>
            </a:r>
            <a:r>
              <a:rPr lang="zh-CN" altLang="en-US" sz="200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傍晚时</a:t>
            </a:r>
            <a:r>
              <a:rPr lang="en-US" altLang="zh-CN" sz="20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pitchFamily="49" charset="-122"/>
              </a:rPr>
              <a:t>”“</a:t>
            </a:r>
            <a:r>
              <a:rPr lang="zh-CN" altLang="en-US" sz="200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第二天</a:t>
            </a:r>
            <a:r>
              <a:rPr lang="en-US" altLang="zh-CN" sz="20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pitchFamily="49" charset="-122"/>
              </a:rPr>
              <a:t>”</a:t>
            </a:r>
            <a:r>
              <a:rPr lang="zh-CN" altLang="en-US" sz="2000" smtClean="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pitchFamily="49" charset="-122"/>
              </a:rPr>
              <a:t>，</a:t>
            </a:r>
            <a:r>
              <a:rPr lang="zh-CN" altLang="en-US" sz="200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从中可以知道什么</a:t>
            </a:r>
            <a:r>
              <a:rPr lang="zh-CN" altLang="en-US" sz="2000" smtClean="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pitchFamily="49" charset="-122"/>
              </a:rPr>
              <a:t>？</a:t>
            </a:r>
            <a:endParaRPr lang="zh-CN" altLang="en-US" sz="2000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03885" y="-306070"/>
            <a:ext cx="7602220" cy="60007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300000"/>
              </a:lnSpc>
            </a:pPr>
            <a:r>
              <a:rPr lang="zh-CN" altLang="en-US" sz="3200" b="1" kern="800" spc="-100">
                <a:solidFill>
                  <a:schemeClr val="tx1"/>
                </a:solidFill>
                <a:uFillTx/>
              </a:rPr>
              <a:t>         </a:t>
            </a:r>
            <a:r>
              <a:rPr lang="zh-CN" altLang="en-US" sz="3200" b="1" kern="800" spc="-100" smtClean="0">
                <a:solidFill>
                  <a:schemeClr val="tx1"/>
                </a:solidFill>
                <a:uFillTx/>
              </a:rPr>
              <a:t>  这样</a:t>
            </a:r>
            <a:r>
              <a:rPr lang="zh-CN" altLang="en-US" sz="3200" b="1" kern="800" spc="-100">
                <a:solidFill>
                  <a:schemeClr val="tx1"/>
                </a:solidFill>
                <a:uFillTx/>
              </a:rPr>
              <a:t>，二十只左右的蜜蜂，至少有十五只没有迷失方向，准确无误地回到了家。尽管它们逆风而飞，沿途都是一些陌生的景物，但它们确确实实飞回来了。</a:t>
            </a:r>
            <a:endParaRPr lang="zh-CN" altLang="en-US" sz="3200" b="1" kern="800" spc="-100">
              <a:solidFill>
                <a:schemeClr val="tx1"/>
              </a:solidFill>
              <a:uFillTx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H="1">
            <a:off x="8029419" y="414000"/>
            <a:ext cx="0" cy="603000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 15"/>
          <p:cNvSpPr/>
          <p:nvPr/>
        </p:nvSpPr>
        <p:spPr>
          <a:xfrm>
            <a:off x="737825" y="5454000"/>
            <a:ext cx="6334345" cy="781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sz="20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pitchFamily="49" charset="-122"/>
              </a:rPr>
              <a:t>“</a:t>
            </a:r>
            <a:r>
              <a:rPr sz="200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至少</a:t>
            </a:r>
            <a:r>
              <a:rPr sz="20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pitchFamily="49" charset="-122"/>
              </a:rPr>
              <a:t>”“</a:t>
            </a:r>
            <a:r>
              <a:rPr sz="200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准确无误</a:t>
            </a:r>
            <a:r>
              <a:rPr sz="20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pitchFamily="49" charset="-122"/>
              </a:rPr>
              <a:t>”“</a:t>
            </a:r>
            <a:r>
              <a:rPr sz="200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确确实实</a:t>
            </a:r>
            <a:r>
              <a:rPr sz="20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pitchFamily="49" charset="-122"/>
              </a:rPr>
              <a:t>”</a:t>
            </a:r>
            <a:r>
              <a:rPr sz="200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这些词语</a:t>
            </a:r>
            <a:r>
              <a:rPr sz="20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pitchFamily="49" charset="-122"/>
              </a:rPr>
              <a:t>，</a:t>
            </a:r>
            <a:r>
              <a:rPr sz="200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表现出作者</a:t>
            </a:r>
            <a:r>
              <a:rPr lang="zh-CN" sz="200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怎样的心理</a:t>
            </a:r>
            <a:r>
              <a:rPr lang="zh-CN" altLang="en-US" sz="20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pitchFamily="49" charset="-122"/>
              </a:rPr>
              <a:t>？</a:t>
            </a:r>
            <a:r>
              <a:rPr lang="zh-CN" altLang="en-US" sz="200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对比前文感受一下作者</a:t>
            </a:r>
            <a:r>
              <a:rPr lang="zh-CN" altLang="en-US" sz="200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的</a:t>
            </a:r>
            <a:r>
              <a:rPr lang="zh-CN" altLang="en-US" sz="200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语言和态度</a:t>
            </a:r>
            <a:r>
              <a:rPr lang="zh-CN" altLang="en-US" sz="20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pitchFamily="49" charset="-122"/>
              </a:rPr>
              <a:t>。</a:t>
            </a:r>
            <a:endParaRPr lang="zh-CN" altLang="en-US" sz="2000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  <a:cs typeface="黑体" panose="02010609060101010101" pitchFamily="49" charset="-122"/>
            </a:endParaRPr>
          </a:p>
        </p:txBody>
      </p:sp>
      <p:cxnSp>
        <p:nvCxnSpPr>
          <p:cNvPr id="15" name="直接连接符 14"/>
          <p:cNvCxnSpPr/>
          <p:nvPr/>
        </p:nvCxnSpPr>
        <p:spPr>
          <a:xfrm flipV="1">
            <a:off x="6344820" y="891050"/>
            <a:ext cx="828040" cy="762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4247825" y="2376000"/>
            <a:ext cx="1620000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组合 8"/>
          <p:cNvGrpSpPr/>
          <p:nvPr/>
        </p:nvGrpSpPr>
        <p:grpSpPr>
          <a:xfrm>
            <a:off x="10835428" y="2279852"/>
            <a:ext cx="1350177" cy="2298296"/>
            <a:chOff x="10840326" y="2279852"/>
            <a:chExt cx="1350001" cy="2298296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0840326" y="2279852"/>
              <a:ext cx="1350001" cy="2298296"/>
            </a:xfrm>
            <a:prstGeom prst="rect">
              <a:avLst/>
            </a:prstGeom>
          </p:spPr>
        </p:pic>
        <p:sp>
          <p:nvSpPr>
            <p:cNvPr id="12" name="矩形 11"/>
            <p:cNvSpPr/>
            <p:nvPr/>
          </p:nvSpPr>
          <p:spPr>
            <a:xfrm>
              <a:off x="11403921" y="2690336"/>
              <a:ext cx="570989" cy="1477328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45593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7965" algn="l" defTabSz="45593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455930" algn="l" defTabSz="45593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683895" algn="l" defTabSz="45593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911860" algn="l" defTabSz="45593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139825" algn="l" defTabSz="45593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367790" algn="l" defTabSz="45593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1595755" algn="l" defTabSz="45593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1823720" algn="l" defTabSz="45593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3000" b="1">
                  <a:latin typeface="+mj-ea"/>
                  <a:ea typeface="+mj-ea"/>
                </a:rPr>
                <a:t>讲</a:t>
              </a:r>
              <a:endParaRPr lang="en-US" altLang="zh-CN" sz="3000" b="1">
                <a:latin typeface="+mj-ea"/>
                <a:ea typeface="+mj-ea"/>
              </a:endParaRPr>
            </a:p>
            <a:p>
              <a:pPr algn="ctr"/>
              <a:r>
                <a:rPr lang="zh-CN" altLang="en-US" sz="3000" b="1">
                  <a:latin typeface="+mj-ea"/>
                  <a:ea typeface="+mj-ea"/>
                </a:rPr>
                <a:t>课</a:t>
              </a:r>
              <a:endParaRPr lang="en-US" altLang="zh-CN" sz="3000" b="1">
                <a:latin typeface="+mj-ea"/>
                <a:ea typeface="+mj-ea"/>
              </a:endParaRPr>
            </a:p>
            <a:p>
              <a:pPr algn="ctr"/>
              <a:r>
                <a:rPr lang="zh-CN" altLang="en-US" sz="3000" b="1">
                  <a:latin typeface="+mj-ea"/>
                  <a:ea typeface="+mj-ea"/>
                </a:rPr>
                <a:t>文</a:t>
              </a:r>
              <a:endParaRPr lang="en-US" altLang="zh-CN" sz="3000" b="1">
                <a:latin typeface="+mj-ea"/>
                <a:ea typeface="+mj-ea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1187825" y="504000"/>
            <a:ext cx="269875" cy="337185"/>
            <a:chOff x="1729" y="-181"/>
            <a:chExt cx="425" cy="531"/>
          </a:xfrm>
        </p:grpSpPr>
        <p:sp>
          <p:nvSpPr>
            <p:cNvPr id="21" name="矩形 20"/>
            <p:cNvSpPr/>
            <p:nvPr/>
          </p:nvSpPr>
          <p:spPr>
            <a:xfrm>
              <a:off x="1729" y="-114"/>
              <a:ext cx="425" cy="425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1729" y="-181"/>
              <a:ext cx="399" cy="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b="1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7</a:t>
              </a:r>
              <a:endParaRPr lang="en-US" altLang="zh-CN" sz="16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094997" y="5319000"/>
            <a:ext cx="1620000" cy="107950"/>
            <a:chOff x="3077825" y="5291950"/>
            <a:chExt cx="1620000" cy="107950"/>
          </a:xfrm>
        </p:grpSpPr>
        <p:cxnSp>
          <p:nvCxnSpPr>
            <p:cNvPr id="27" name="直接连接符 26"/>
            <p:cNvCxnSpPr/>
            <p:nvPr/>
          </p:nvCxnSpPr>
          <p:spPr>
            <a:xfrm>
              <a:off x="3077825" y="5292000"/>
              <a:ext cx="1620000" cy="0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等腰三角形 17"/>
            <p:cNvSpPr/>
            <p:nvPr/>
          </p:nvSpPr>
          <p:spPr>
            <a:xfrm rot="10800000">
              <a:off x="3797973" y="5291950"/>
              <a:ext cx="179705" cy="107950"/>
            </a:xfrm>
            <a:prstGeom prst="triangl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8029419" y="414000"/>
            <a:ext cx="0" cy="603000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组合 8"/>
          <p:cNvGrpSpPr/>
          <p:nvPr/>
        </p:nvGrpSpPr>
        <p:grpSpPr>
          <a:xfrm>
            <a:off x="10835428" y="2279852"/>
            <a:ext cx="1350177" cy="2298296"/>
            <a:chOff x="10840326" y="2279852"/>
            <a:chExt cx="1350001" cy="2298296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0840326" y="2279852"/>
              <a:ext cx="1350001" cy="2298296"/>
            </a:xfrm>
            <a:prstGeom prst="rect">
              <a:avLst/>
            </a:prstGeom>
          </p:spPr>
        </p:pic>
        <p:sp>
          <p:nvSpPr>
            <p:cNvPr id="12" name="矩形 11"/>
            <p:cNvSpPr/>
            <p:nvPr/>
          </p:nvSpPr>
          <p:spPr>
            <a:xfrm>
              <a:off x="11403921" y="2690336"/>
              <a:ext cx="570989" cy="1477328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45593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7965" algn="l" defTabSz="45593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455930" algn="l" defTabSz="45593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683895" algn="l" defTabSz="45593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911860" algn="l" defTabSz="45593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139825" algn="l" defTabSz="45593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367790" algn="l" defTabSz="45593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1595755" algn="l" defTabSz="45593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1823720" algn="l" defTabSz="45593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3000" b="1">
                  <a:latin typeface="+mj-ea"/>
                  <a:ea typeface="+mj-ea"/>
                </a:rPr>
                <a:t>讲</a:t>
              </a:r>
              <a:endParaRPr lang="en-US" altLang="zh-CN" sz="3000" b="1">
                <a:latin typeface="+mj-ea"/>
                <a:ea typeface="+mj-ea"/>
              </a:endParaRPr>
            </a:p>
            <a:p>
              <a:pPr algn="ctr"/>
              <a:r>
                <a:rPr lang="zh-CN" altLang="en-US" sz="3000" b="1">
                  <a:latin typeface="+mj-ea"/>
                  <a:ea typeface="+mj-ea"/>
                </a:rPr>
                <a:t>课</a:t>
              </a:r>
              <a:endParaRPr lang="en-US" altLang="zh-CN" sz="3000" b="1">
                <a:latin typeface="+mj-ea"/>
                <a:ea typeface="+mj-ea"/>
              </a:endParaRPr>
            </a:p>
            <a:p>
              <a:pPr algn="ctr"/>
              <a:r>
                <a:rPr lang="zh-CN" altLang="en-US" sz="3000" b="1">
                  <a:latin typeface="+mj-ea"/>
                  <a:ea typeface="+mj-ea"/>
                </a:rPr>
                <a:t>文</a:t>
              </a:r>
              <a:endParaRPr lang="en-US" altLang="zh-CN" sz="3000" b="1">
                <a:latin typeface="+mj-ea"/>
                <a:ea typeface="+mj-ea"/>
              </a:endParaRPr>
            </a:p>
          </p:txBody>
        </p:sp>
      </p:grpSp>
      <p:sp>
        <p:nvSpPr>
          <p:cNvPr id="26" name="下文本框  文字"/>
          <p:cNvSpPr txBox="1"/>
          <p:nvPr/>
        </p:nvSpPr>
        <p:spPr>
          <a:xfrm>
            <a:off x="8117840" y="2529000"/>
            <a:ext cx="2887345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 b="1">
                <a:solidFill>
                  <a:srgbClr val="FF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2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altLang="en-US" sz="2000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  “至少”</a:t>
            </a:r>
            <a:r>
              <a:rPr lang="zh-CN" altLang="en-US" sz="2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“准确无误”</a:t>
            </a:r>
            <a:r>
              <a:rPr lang="zh-CN" altLang="en-US" sz="2000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“确确实实”这些词语</a:t>
            </a:r>
            <a:r>
              <a:rPr lang="zh-CN" altLang="en-US" sz="2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，表现出作者在猜想被验证后的信服和释怀的心理。对比前</a:t>
            </a:r>
            <a:r>
              <a:rPr lang="zh-CN" altLang="en-US" sz="2000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文作者</a:t>
            </a:r>
            <a:r>
              <a:rPr lang="zh-CN" altLang="en-US" sz="2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在猜想未被验证时的困惑和怀疑，我们</a:t>
            </a:r>
            <a:r>
              <a:rPr lang="zh-CN" altLang="en-US" sz="2000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能够感受</a:t>
            </a:r>
            <a:r>
              <a:rPr lang="zh-CN" altLang="en-US" sz="2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到作者</a:t>
            </a:r>
            <a:r>
              <a:rPr lang="zh-CN" altLang="en-US" sz="2000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语言</a:t>
            </a:r>
            <a:r>
              <a:rPr lang="zh-CN" altLang="en-US" sz="2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表述</a:t>
            </a:r>
            <a:r>
              <a:rPr lang="zh-CN" altLang="en-US" sz="2000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的准确性和</a:t>
            </a:r>
            <a:r>
              <a:rPr lang="zh-CN" altLang="en-US" sz="2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他严谨的科学态度。</a:t>
            </a:r>
            <a:endParaRPr lang="zh-CN" altLang="en-US" sz="20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03885" y="-306070"/>
            <a:ext cx="7602220" cy="60007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300000"/>
              </a:lnSpc>
            </a:pPr>
            <a:r>
              <a:rPr lang="zh-CN" altLang="en-US" sz="3200" b="1" kern="800" spc="-100">
                <a:solidFill>
                  <a:schemeClr val="tx1"/>
                </a:solidFill>
                <a:uFillTx/>
              </a:rPr>
              <a:t>         </a:t>
            </a:r>
            <a:r>
              <a:rPr lang="zh-CN" altLang="en-US" sz="3200" b="1" kern="800" spc="-100" smtClean="0">
                <a:solidFill>
                  <a:schemeClr val="tx1"/>
                </a:solidFill>
                <a:uFillTx/>
              </a:rPr>
              <a:t>  这样</a:t>
            </a:r>
            <a:r>
              <a:rPr lang="zh-CN" altLang="en-US" sz="3200" b="1" kern="800" spc="-100">
                <a:solidFill>
                  <a:schemeClr val="tx1"/>
                </a:solidFill>
                <a:uFillTx/>
              </a:rPr>
              <a:t>，二十只左右的蜜蜂，至少有十五只没有迷失方向，准确无误地回到了家。尽管它们逆风而飞，沿途都是一些陌生的景物，但它们确确实实飞回来了。</a:t>
            </a:r>
            <a:endParaRPr lang="zh-CN" altLang="en-US" sz="3200" b="1" kern="800" spc="-100">
              <a:solidFill>
                <a:schemeClr val="tx1"/>
              </a:solidFill>
              <a:uFillTx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737825" y="5454000"/>
            <a:ext cx="6334345" cy="781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sz="20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pitchFamily="49" charset="-122"/>
              </a:rPr>
              <a:t>“</a:t>
            </a:r>
            <a:r>
              <a:rPr sz="200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至少</a:t>
            </a:r>
            <a:r>
              <a:rPr sz="20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pitchFamily="49" charset="-122"/>
              </a:rPr>
              <a:t>”“</a:t>
            </a:r>
            <a:r>
              <a:rPr sz="200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准确无误</a:t>
            </a:r>
            <a:r>
              <a:rPr sz="20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pitchFamily="49" charset="-122"/>
              </a:rPr>
              <a:t>”“</a:t>
            </a:r>
            <a:r>
              <a:rPr sz="200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确确实实</a:t>
            </a:r>
            <a:r>
              <a:rPr sz="20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pitchFamily="49" charset="-122"/>
              </a:rPr>
              <a:t>”</a:t>
            </a:r>
            <a:r>
              <a:rPr sz="200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这些词语</a:t>
            </a:r>
            <a:r>
              <a:rPr sz="20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pitchFamily="49" charset="-122"/>
              </a:rPr>
              <a:t>，</a:t>
            </a:r>
            <a:r>
              <a:rPr sz="200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表现出作者</a:t>
            </a:r>
            <a:r>
              <a:rPr lang="zh-CN" sz="200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怎样的心理</a:t>
            </a:r>
            <a:r>
              <a:rPr lang="zh-CN" altLang="en-US" sz="20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pitchFamily="49" charset="-122"/>
              </a:rPr>
              <a:t>？</a:t>
            </a:r>
            <a:r>
              <a:rPr lang="zh-CN" altLang="en-US" sz="200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对比前文感受一下作者</a:t>
            </a:r>
            <a:r>
              <a:rPr lang="zh-CN" altLang="en-US" sz="200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的</a:t>
            </a:r>
            <a:r>
              <a:rPr lang="zh-CN" altLang="en-US" sz="200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语言和态度</a:t>
            </a:r>
            <a:r>
              <a:rPr lang="zh-CN" altLang="en-US" sz="20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pitchFamily="49" charset="-122"/>
              </a:rPr>
              <a:t>。</a:t>
            </a:r>
            <a:endParaRPr lang="zh-CN" altLang="en-US" sz="2000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  <a:cs typeface="黑体" panose="02010609060101010101" pitchFamily="49" charset="-122"/>
            </a:endParaRPr>
          </a:p>
        </p:txBody>
      </p:sp>
      <p:cxnSp>
        <p:nvCxnSpPr>
          <p:cNvPr id="24" name="直接连接符 23"/>
          <p:cNvCxnSpPr/>
          <p:nvPr/>
        </p:nvCxnSpPr>
        <p:spPr>
          <a:xfrm flipV="1">
            <a:off x="6344820" y="891050"/>
            <a:ext cx="828040" cy="762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4247825" y="2376000"/>
            <a:ext cx="1620000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8" name="组合 27"/>
          <p:cNvGrpSpPr/>
          <p:nvPr/>
        </p:nvGrpSpPr>
        <p:grpSpPr>
          <a:xfrm>
            <a:off x="1187825" y="504000"/>
            <a:ext cx="269875" cy="337185"/>
            <a:chOff x="1729" y="-181"/>
            <a:chExt cx="425" cy="531"/>
          </a:xfrm>
        </p:grpSpPr>
        <p:sp>
          <p:nvSpPr>
            <p:cNvPr id="29" name="矩形 28"/>
            <p:cNvSpPr/>
            <p:nvPr/>
          </p:nvSpPr>
          <p:spPr>
            <a:xfrm>
              <a:off x="1729" y="-114"/>
              <a:ext cx="425" cy="425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0" name="文本框 21"/>
            <p:cNvSpPr txBox="1"/>
            <p:nvPr/>
          </p:nvSpPr>
          <p:spPr>
            <a:xfrm>
              <a:off x="1729" y="-181"/>
              <a:ext cx="399" cy="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b="1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7</a:t>
              </a:r>
              <a:endParaRPr lang="en-US" altLang="zh-CN" sz="16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3094997" y="5319000"/>
            <a:ext cx="1620000" cy="107950"/>
            <a:chOff x="3077825" y="5291950"/>
            <a:chExt cx="1620000" cy="107950"/>
          </a:xfrm>
        </p:grpSpPr>
        <p:cxnSp>
          <p:nvCxnSpPr>
            <p:cNvPr id="32" name="直接连接符 31"/>
            <p:cNvCxnSpPr/>
            <p:nvPr/>
          </p:nvCxnSpPr>
          <p:spPr>
            <a:xfrm>
              <a:off x="3077825" y="5292000"/>
              <a:ext cx="1620000" cy="0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等腰三角形 32"/>
            <p:cNvSpPr/>
            <p:nvPr/>
          </p:nvSpPr>
          <p:spPr>
            <a:xfrm rot="10800000">
              <a:off x="3797973" y="5291950"/>
              <a:ext cx="179705" cy="107950"/>
            </a:xfrm>
            <a:prstGeom prst="triangl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3"/>
          <p:cNvPicPr>
            <a:picLocks noChangeAspect="1" noChangeArrowheads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 rot="21140444">
            <a:off x="1778019" y="780312"/>
            <a:ext cx="8632784" cy="53824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3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 flipH="1">
            <a:off x="-81855" y="2045550"/>
            <a:ext cx="3015000" cy="3424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文本框 20"/>
          <p:cNvSpPr txBox="1"/>
          <p:nvPr/>
        </p:nvSpPr>
        <p:spPr>
          <a:xfrm>
            <a:off x="3325019" y="2557279"/>
            <a:ext cx="6007806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课文第</a:t>
            </a:r>
            <a:r>
              <a:rPr lang="en-US" sz="36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8</a:t>
            </a:r>
            <a:r>
              <a:rPr lang="zh-CN" altLang="en-US" sz="360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自然段得出的实验结论是</a:t>
            </a:r>
            <a:r>
              <a:rPr lang="zh-CN" altLang="en-US" sz="36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什么</a:t>
            </a:r>
            <a:r>
              <a:rPr lang="zh-CN" altLang="en-US" sz="360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？</a:t>
            </a:r>
            <a:endParaRPr lang="en-US" altLang="zh-CN" sz="3600" b="1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03619" y="-306000"/>
            <a:ext cx="7425000" cy="3046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300000"/>
              </a:lnSpc>
            </a:pPr>
            <a:r>
              <a:rPr lang="zh-CN" altLang="en-US" sz="3200" b="1"/>
              <a:t>        </a:t>
            </a:r>
            <a:r>
              <a:rPr lang="zh-CN" altLang="en-US" sz="3200" b="1" smtClean="0"/>
              <a:t> 蜜蜂</a:t>
            </a:r>
            <a:r>
              <a:rPr lang="zh-CN" altLang="en-US" sz="3200" b="1"/>
              <a:t>靠的不是超常的记忆力，而是一种我无法解释的本能。</a:t>
            </a:r>
            <a:endParaRPr lang="zh-CN" altLang="en-US" sz="3200" b="1"/>
          </a:p>
        </p:txBody>
      </p:sp>
      <p:cxnSp>
        <p:nvCxnSpPr>
          <p:cNvPr id="5" name="直接连接符 4"/>
          <p:cNvCxnSpPr/>
          <p:nvPr/>
        </p:nvCxnSpPr>
        <p:spPr>
          <a:xfrm flipH="1">
            <a:off x="8029419" y="414000"/>
            <a:ext cx="0" cy="603000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组合 10"/>
          <p:cNvGrpSpPr/>
          <p:nvPr/>
        </p:nvGrpSpPr>
        <p:grpSpPr>
          <a:xfrm>
            <a:off x="1469305" y="909000"/>
            <a:ext cx="6243690" cy="457613"/>
            <a:chOff x="1469305" y="909000"/>
            <a:chExt cx="6243690" cy="457613"/>
          </a:xfrm>
        </p:grpSpPr>
        <p:grpSp>
          <p:nvGrpSpPr>
            <p:cNvPr id="14" name="组合 13"/>
            <p:cNvGrpSpPr/>
            <p:nvPr/>
          </p:nvGrpSpPr>
          <p:grpSpPr>
            <a:xfrm>
              <a:off x="6857650" y="909000"/>
              <a:ext cx="855345" cy="107950"/>
              <a:chOff x="10644" y="1561"/>
              <a:chExt cx="1347" cy="170"/>
            </a:xfrm>
          </p:grpSpPr>
          <p:sp>
            <p:nvSpPr>
              <p:cNvPr id="20" name="等腰三角形 19"/>
              <p:cNvSpPr/>
              <p:nvPr/>
            </p:nvSpPr>
            <p:spPr>
              <a:xfrm rot="10800000">
                <a:off x="11176" y="1561"/>
                <a:ext cx="283" cy="170"/>
              </a:xfrm>
              <a:prstGeom prst="triangle">
                <a:avLst/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15" name="直接连接符 14"/>
              <p:cNvCxnSpPr/>
              <p:nvPr/>
            </p:nvCxnSpPr>
            <p:spPr>
              <a:xfrm>
                <a:off x="10644" y="1561"/>
                <a:ext cx="1347" cy="0"/>
              </a:xfrm>
              <a:prstGeom prst="line">
                <a:avLst/>
              </a:prstGeom>
              <a:ln w="190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9" name="矩形 8"/>
            <p:cNvSpPr/>
            <p:nvPr/>
          </p:nvSpPr>
          <p:spPr>
            <a:xfrm>
              <a:off x="1469305" y="954000"/>
              <a:ext cx="6198520" cy="41261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2000">
                  <a:solidFill>
                    <a:srgbClr val="0070C0"/>
                  </a:solidFill>
                  <a:latin typeface="楷体" panose="02010609060101010101" charset="-122"/>
                  <a:ea typeface="楷体" panose="02010609060101010101" charset="-122"/>
                  <a:cs typeface="黑体" panose="02010609060101010101" pitchFamily="49" charset="-122"/>
                </a:rPr>
                <a:t>“</a:t>
              </a:r>
              <a:r>
                <a:rPr lang="zh-CN" altLang="en-US" sz="2000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不是</a:t>
              </a:r>
              <a:r>
                <a:rPr lang="en-US" altLang="zh-CN" sz="2000">
                  <a:solidFill>
                    <a:srgbClr val="0070C0"/>
                  </a:solidFill>
                  <a:latin typeface="楷体" panose="02010609060101010101" charset="-122"/>
                  <a:ea typeface="楷体" panose="02010609060101010101" charset="-122"/>
                  <a:cs typeface="黑体" panose="02010609060101010101" pitchFamily="49" charset="-122"/>
                </a:rPr>
                <a:t>……</a:t>
              </a:r>
              <a:r>
                <a:rPr lang="zh-CN" altLang="en-US" sz="2000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而是</a:t>
              </a:r>
              <a:r>
                <a:rPr lang="en-US" altLang="zh-CN" sz="2000">
                  <a:solidFill>
                    <a:srgbClr val="0070C0"/>
                  </a:solidFill>
                  <a:latin typeface="楷体" panose="02010609060101010101" charset="-122"/>
                  <a:ea typeface="楷体" panose="02010609060101010101" charset="-122"/>
                  <a:cs typeface="黑体" panose="02010609060101010101" pitchFamily="49" charset="-122"/>
                </a:rPr>
                <a:t>……”</a:t>
              </a:r>
              <a:r>
                <a:rPr lang="zh-CN" altLang="en-US" sz="2000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这组关联词语</a:t>
              </a:r>
              <a:r>
                <a:rPr lang="zh-CN" altLang="en-US" sz="2000" smtClean="0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告诉</a:t>
              </a:r>
              <a:r>
                <a:rPr lang="zh-CN" altLang="en-US" sz="2000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了</a:t>
              </a:r>
              <a:r>
                <a:rPr lang="zh-CN" altLang="en-US" sz="2000" smtClean="0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我们</a:t>
              </a:r>
              <a:r>
                <a:rPr lang="zh-CN" altLang="en-US" sz="2000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什么</a:t>
              </a:r>
              <a:r>
                <a:rPr lang="zh-CN" altLang="en-US" sz="2000">
                  <a:solidFill>
                    <a:srgbClr val="0070C0"/>
                  </a:solidFill>
                  <a:latin typeface="楷体" panose="02010609060101010101" charset="-122"/>
                  <a:ea typeface="楷体" panose="02010609060101010101" charset="-122"/>
                  <a:cs typeface="黑体" panose="02010609060101010101" pitchFamily="49" charset="-122"/>
                </a:rPr>
                <a:t>？</a:t>
              </a:r>
              <a:endParaRPr lang="zh-CN" altLang="en-US" sz="20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pitchFamily="49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0835428" y="2279852"/>
            <a:ext cx="1350177" cy="2298296"/>
            <a:chOff x="10840326" y="2279852"/>
            <a:chExt cx="1350001" cy="2298296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0840326" y="2279852"/>
              <a:ext cx="1350001" cy="2298296"/>
            </a:xfrm>
            <a:prstGeom prst="rect">
              <a:avLst/>
            </a:prstGeom>
          </p:spPr>
        </p:pic>
        <p:sp>
          <p:nvSpPr>
            <p:cNvPr id="12" name="矩形 11"/>
            <p:cNvSpPr/>
            <p:nvPr/>
          </p:nvSpPr>
          <p:spPr>
            <a:xfrm>
              <a:off x="11403921" y="2690336"/>
              <a:ext cx="570989" cy="1477328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45593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7965" algn="l" defTabSz="45593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455930" algn="l" defTabSz="45593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683895" algn="l" defTabSz="45593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911860" algn="l" defTabSz="45593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139825" algn="l" defTabSz="45593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367790" algn="l" defTabSz="45593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1595755" algn="l" defTabSz="45593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1823720" algn="l" defTabSz="45593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3000" b="1">
                  <a:latin typeface="+mj-ea"/>
                  <a:ea typeface="+mj-ea"/>
                </a:rPr>
                <a:t>讲</a:t>
              </a:r>
              <a:endParaRPr lang="en-US" altLang="zh-CN" sz="3000" b="1">
                <a:latin typeface="+mj-ea"/>
                <a:ea typeface="+mj-ea"/>
              </a:endParaRPr>
            </a:p>
            <a:p>
              <a:pPr algn="ctr"/>
              <a:r>
                <a:rPr lang="zh-CN" altLang="en-US" sz="3000" b="1">
                  <a:latin typeface="+mj-ea"/>
                  <a:ea typeface="+mj-ea"/>
                </a:rPr>
                <a:t>课</a:t>
              </a:r>
              <a:endParaRPr lang="en-US" altLang="zh-CN" sz="3000" b="1">
                <a:latin typeface="+mj-ea"/>
                <a:ea typeface="+mj-ea"/>
              </a:endParaRPr>
            </a:p>
            <a:p>
              <a:pPr algn="ctr"/>
              <a:r>
                <a:rPr lang="zh-CN" altLang="en-US" sz="3000" b="1">
                  <a:latin typeface="+mj-ea"/>
                  <a:ea typeface="+mj-ea"/>
                </a:rPr>
                <a:t>文</a:t>
              </a:r>
              <a:endParaRPr lang="en-US" altLang="zh-CN" sz="3000" b="1">
                <a:latin typeface="+mj-ea"/>
                <a:ea typeface="+mj-ea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1187825" y="504000"/>
            <a:ext cx="269875" cy="337185"/>
            <a:chOff x="1729" y="-181"/>
            <a:chExt cx="425" cy="531"/>
          </a:xfrm>
        </p:grpSpPr>
        <p:sp>
          <p:nvSpPr>
            <p:cNvPr id="21" name="矩形 20"/>
            <p:cNvSpPr/>
            <p:nvPr/>
          </p:nvSpPr>
          <p:spPr>
            <a:xfrm>
              <a:off x="1729" y="-114"/>
              <a:ext cx="425" cy="425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1729" y="-181"/>
              <a:ext cx="399" cy="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b="1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8</a:t>
              </a:r>
              <a:endParaRPr lang="en-US" altLang="zh-CN" sz="16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cxnSp>
        <p:nvCxnSpPr>
          <p:cNvPr id="33" name="直接连接符 32"/>
          <p:cNvCxnSpPr/>
          <p:nvPr/>
        </p:nvCxnSpPr>
        <p:spPr>
          <a:xfrm>
            <a:off x="3167825" y="909000"/>
            <a:ext cx="855345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矩形 33"/>
          <p:cNvSpPr/>
          <p:nvPr/>
        </p:nvSpPr>
        <p:spPr>
          <a:xfrm>
            <a:off x="659089" y="2979000"/>
            <a:ext cx="741373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得出实验的结论</a:t>
            </a:r>
            <a:r>
              <a:rPr lang="zh-CN" altLang="en-US" sz="20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：</a:t>
            </a:r>
            <a:r>
              <a:rPr lang="zh-CN" altLang="en-US" sz="200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蜜蜂的确有辨认方向的能力</a:t>
            </a:r>
            <a:r>
              <a:rPr lang="zh-CN" altLang="en-US" sz="20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sz="2000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38735"/>
            <a:ext cx="12188190" cy="6896735"/>
          </a:xfrm>
          <a:prstGeom prst="rect">
            <a:avLst/>
          </a:prstGeom>
        </p:spPr>
      </p:pic>
      <p:sp>
        <p:nvSpPr>
          <p:cNvPr id="4" name="圆角矩形 3"/>
          <p:cNvSpPr/>
          <p:nvPr/>
        </p:nvSpPr>
        <p:spPr>
          <a:xfrm>
            <a:off x="377825" y="414000"/>
            <a:ext cx="3645000" cy="2025000"/>
          </a:xfrm>
          <a:prstGeom prst="roundRect">
            <a:avLst>
              <a:gd name="adj" fmla="val 9500"/>
            </a:avLst>
          </a:prstGeom>
          <a:solidFill>
            <a:srgbClr val="FFFFFF">
              <a:alpha val="5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" name="TextBox 1"/>
          <p:cNvSpPr txBox="1"/>
          <p:nvPr/>
        </p:nvSpPr>
        <p:spPr>
          <a:xfrm>
            <a:off x="467825" y="641670"/>
            <a:ext cx="3465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4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altLang="en-US" sz="2400" b="1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   </a:t>
            </a:r>
            <a:r>
              <a:rPr lang="zh-CN" altLang="en-US" sz="2400" b="1" smtClean="0">
                <a:latin typeface="楷体" panose="02010609060101010101" charset="-122"/>
                <a:ea typeface="楷体" panose="02010609060101010101" charset="-122"/>
              </a:rPr>
              <a:t>蜜蜂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</a:rPr>
              <a:t>能够看到太阳光中人眼看不到的光，并且依靠它来确定太阳位置，以此来判断方向。</a:t>
            </a:r>
            <a:endParaRPr lang="zh-CN" altLang="en-US" sz="24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03619" y="-306000"/>
            <a:ext cx="7425000" cy="3046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300000"/>
              </a:lnSpc>
            </a:pPr>
            <a:r>
              <a:rPr lang="zh-CN" altLang="en-US" sz="3200" b="1"/>
              <a:t>        </a:t>
            </a:r>
            <a:r>
              <a:rPr lang="zh-CN" altLang="en-US" sz="3200" b="1" smtClean="0"/>
              <a:t> 蜜蜂</a:t>
            </a:r>
            <a:r>
              <a:rPr lang="zh-CN" altLang="en-US" sz="3200" b="1"/>
              <a:t>靠的不是超常的记忆力，而是一种我无法解释的本能。</a:t>
            </a:r>
            <a:endParaRPr lang="zh-CN" altLang="en-US" sz="3200" b="1"/>
          </a:p>
        </p:txBody>
      </p:sp>
      <p:cxnSp>
        <p:nvCxnSpPr>
          <p:cNvPr id="5" name="直接连接符 4"/>
          <p:cNvCxnSpPr/>
          <p:nvPr/>
        </p:nvCxnSpPr>
        <p:spPr>
          <a:xfrm flipH="1">
            <a:off x="8029419" y="414000"/>
            <a:ext cx="0" cy="603000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组合 10"/>
          <p:cNvGrpSpPr/>
          <p:nvPr/>
        </p:nvGrpSpPr>
        <p:grpSpPr>
          <a:xfrm>
            <a:off x="1469305" y="909000"/>
            <a:ext cx="6243690" cy="457613"/>
            <a:chOff x="1469305" y="909000"/>
            <a:chExt cx="6243690" cy="457613"/>
          </a:xfrm>
        </p:grpSpPr>
        <p:grpSp>
          <p:nvGrpSpPr>
            <p:cNvPr id="14" name="组合 13"/>
            <p:cNvGrpSpPr/>
            <p:nvPr/>
          </p:nvGrpSpPr>
          <p:grpSpPr>
            <a:xfrm>
              <a:off x="6857650" y="909000"/>
              <a:ext cx="855345" cy="107950"/>
              <a:chOff x="10644" y="1561"/>
              <a:chExt cx="1347" cy="170"/>
            </a:xfrm>
          </p:grpSpPr>
          <p:sp>
            <p:nvSpPr>
              <p:cNvPr id="20" name="等腰三角形 19"/>
              <p:cNvSpPr/>
              <p:nvPr/>
            </p:nvSpPr>
            <p:spPr>
              <a:xfrm rot="10800000">
                <a:off x="11176" y="1561"/>
                <a:ext cx="283" cy="170"/>
              </a:xfrm>
              <a:prstGeom prst="triangle">
                <a:avLst/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15" name="直接连接符 14"/>
              <p:cNvCxnSpPr/>
              <p:nvPr/>
            </p:nvCxnSpPr>
            <p:spPr>
              <a:xfrm>
                <a:off x="10644" y="1561"/>
                <a:ext cx="1347" cy="0"/>
              </a:xfrm>
              <a:prstGeom prst="line">
                <a:avLst/>
              </a:prstGeom>
              <a:ln w="190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9" name="矩形 8"/>
            <p:cNvSpPr/>
            <p:nvPr/>
          </p:nvSpPr>
          <p:spPr>
            <a:xfrm>
              <a:off x="1469305" y="954000"/>
              <a:ext cx="6198520" cy="41261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2000">
                  <a:solidFill>
                    <a:srgbClr val="0070C0"/>
                  </a:solidFill>
                  <a:latin typeface="楷体" panose="02010609060101010101" charset="-122"/>
                  <a:ea typeface="楷体" panose="02010609060101010101" charset="-122"/>
                  <a:cs typeface="黑体" panose="02010609060101010101" pitchFamily="49" charset="-122"/>
                </a:rPr>
                <a:t>“</a:t>
              </a:r>
              <a:r>
                <a:rPr lang="zh-CN" altLang="en-US" sz="2000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不是</a:t>
              </a:r>
              <a:r>
                <a:rPr lang="en-US" altLang="zh-CN" sz="2000">
                  <a:solidFill>
                    <a:srgbClr val="0070C0"/>
                  </a:solidFill>
                  <a:latin typeface="楷体" panose="02010609060101010101" charset="-122"/>
                  <a:ea typeface="楷体" panose="02010609060101010101" charset="-122"/>
                  <a:cs typeface="黑体" panose="02010609060101010101" pitchFamily="49" charset="-122"/>
                </a:rPr>
                <a:t>……</a:t>
              </a:r>
              <a:r>
                <a:rPr lang="zh-CN" altLang="en-US" sz="2000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而是</a:t>
              </a:r>
              <a:r>
                <a:rPr lang="en-US" altLang="zh-CN" sz="2000">
                  <a:solidFill>
                    <a:srgbClr val="0070C0"/>
                  </a:solidFill>
                  <a:latin typeface="楷体" panose="02010609060101010101" charset="-122"/>
                  <a:ea typeface="楷体" panose="02010609060101010101" charset="-122"/>
                  <a:cs typeface="黑体" panose="02010609060101010101" pitchFamily="49" charset="-122"/>
                </a:rPr>
                <a:t>……”</a:t>
              </a:r>
              <a:r>
                <a:rPr lang="zh-CN" altLang="en-US" sz="2000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这组关联词语</a:t>
              </a:r>
              <a:r>
                <a:rPr lang="zh-CN" altLang="en-US" sz="2000" smtClean="0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告诉</a:t>
              </a:r>
              <a:r>
                <a:rPr lang="zh-CN" altLang="en-US" sz="2000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了</a:t>
              </a:r>
              <a:r>
                <a:rPr lang="zh-CN" altLang="en-US" sz="2000" smtClean="0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我们</a:t>
              </a:r>
              <a:r>
                <a:rPr lang="zh-CN" altLang="en-US" sz="2000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什么</a:t>
              </a:r>
              <a:r>
                <a:rPr lang="zh-CN" altLang="en-US" sz="2000">
                  <a:solidFill>
                    <a:srgbClr val="0070C0"/>
                  </a:solidFill>
                  <a:latin typeface="楷体" panose="02010609060101010101" charset="-122"/>
                  <a:ea typeface="楷体" panose="02010609060101010101" charset="-122"/>
                  <a:cs typeface="黑体" panose="02010609060101010101" pitchFamily="49" charset="-122"/>
                </a:rPr>
                <a:t>？</a:t>
              </a:r>
              <a:endParaRPr lang="zh-CN" altLang="en-US" sz="20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pitchFamily="49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0835428" y="2279852"/>
            <a:ext cx="1350177" cy="2298296"/>
            <a:chOff x="10840326" y="2279852"/>
            <a:chExt cx="1350001" cy="2298296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0840326" y="2279852"/>
              <a:ext cx="1350001" cy="2298296"/>
            </a:xfrm>
            <a:prstGeom prst="rect">
              <a:avLst/>
            </a:prstGeom>
          </p:spPr>
        </p:pic>
        <p:sp>
          <p:nvSpPr>
            <p:cNvPr id="12" name="矩形 11"/>
            <p:cNvSpPr/>
            <p:nvPr/>
          </p:nvSpPr>
          <p:spPr>
            <a:xfrm>
              <a:off x="11403921" y="2690336"/>
              <a:ext cx="570989" cy="1477328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45593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7965" algn="l" defTabSz="45593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455930" algn="l" defTabSz="45593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683895" algn="l" defTabSz="45593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911860" algn="l" defTabSz="45593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139825" algn="l" defTabSz="45593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367790" algn="l" defTabSz="45593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1595755" algn="l" defTabSz="45593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1823720" algn="l" defTabSz="45593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3000" b="1">
                  <a:latin typeface="+mj-ea"/>
                  <a:ea typeface="+mj-ea"/>
                </a:rPr>
                <a:t>讲</a:t>
              </a:r>
              <a:endParaRPr lang="en-US" altLang="zh-CN" sz="3000" b="1">
                <a:latin typeface="+mj-ea"/>
                <a:ea typeface="+mj-ea"/>
              </a:endParaRPr>
            </a:p>
            <a:p>
              <a:pPr algn="ctr"/>
              <a:r>
                <a:rPr lang="zh-CN" altLang="en-US" sz="3000" b="1">
                  <a:latin typeface="+mj-ea"/>
                  <a:ea typeface="+mj-ea"/>
                </a:rPr>
                <a:t>课</a:t>
              </a:r>
              <a:endParaRPr lang="en-US" altLang="zh-CN" sz="3000" b="1">
                <a:latin typeface="+mj-ea"/>
                <a:ea typeface="+mj-ea"/>
              </a:endParaRPr>
            </a:p>
            <a:p>
              <a:pPr algn="ctr"/>
              <a:r>
                <a:rPr lang="zh-CN" altLang="en-US" sz="3000" b="1">
                  <a:latin typeface="+mj-ea"/>
                  <a:ea typeface="+mj-ea"/>
                </a:rPr>
                <a:t>文</a:t>
              </a:r>
              <a:endParaRPr lang="en-US" altLang="zh-CN" sz="3000" b="1">
                <a:latin typeface="+mj-ea"/>
                <a:ea typeface="+mj-ea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1187825" y="504000"/>
            <a:ext cx="269875" cy="337185"/>
            <a:chOff x="1729" y="-181"/>
            <a:chExt cx="425" cy="531"/>
          </a:xfrm>
        </p:grpSpPr>
        <p:sp>
          <p:nvSpPr>
            <p:cNvPr id="21" name="矩形 20"/>
            <p:cNvSpPr/>
            <p:nvPr/>
          </p:nvSpPr>
          <p:spPr>
            <a:xfrm>
              <a:off x="1729" y="-114"/>
              <a:ext cx="425" cy="425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1729" y="-181"/>
              <a:ext cx="399" cy="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b="1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8</a:t>
              </a:r>
              <a:endParaRPr lang="en-US" altLang="zh-CN" sz="16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5" name="下文本框  文字"/>
          <p:cNvSpPr txBox="1"/>
          <p:nvPr/>
        </p:nvSpPr>
        <p:spPr>
          <a:xfrm>
            <a:off x="8117840" y="842475"/>
            <a:ext cx="2887345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 b="1">
                <a:solidFill>
                  <a:srgbClr val="FF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2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2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在表述对实验结果的思考时，作者用“不是……而是……”这组关联词，坦率地承认自</a:t>
            </a:r>
            <a:endParaRPr lang="zh-CN" altLang="en-US" sz="20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 sz="2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己无法解释这一现象，表现出他对待科学的严谨和为人的谦逊。</a:t>
            </a:r>
            <a:endParaRPr lang="zh-CN" altLang="en-US" sz="20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cxnSp>
        <p:nvCxnSpPr>
          <p:cNvPr id="33" name="直接连接符 32"/>
          <p:cNvCxnSpPr/>
          <p:nvPr/>
        </p:nvCxnSpPr>
        <p:spPr>
          <a:xfrm>
            <a:off x="3167825" y="909000"/>
            <a:ext cx="855345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矩形 33"/>
          <p:cNvSpPr/>
          <p:nvPr/>
        </p:nvSpPr>
        <p:spPr>
          <a:xfrm>
            <a:off x="659089" y="2979000"/>
            <a:ext cx="741373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得出</a:t>
            </a:r>
            <a:r>
              <a:rPr lang="zh-CN" altLang="en-US" sz="200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实验</a:t>
            </a:r>
            <a:r>
              <a:rPr lang="zh-CN" altLang="en-US" sz="200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的结论</a:t>
            </a:r>
            <a:r>
              <a:rPr lang="zh-CN" altLang="en-US" sz="20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：</a:t>
            </a:r>
            <a:r>
              <a:rPr lang="zh-CN" altLang="en-US" sz="200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蜜蜂的确有辨认方向的能力</a:t>
            </a:r>
            <a:r>
              <a:rPr lang="zh-CN" altLang="en-US" sz="20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sz="2000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3"/>
          <p:cNvPicPr>
            <a:picLocks noChangeAspect="1" noChangeArrowheads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 rot="21140444">
            <a:off x="1778019" y="780312"/>
            <a:ext cx="8632784" cy="53824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3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 flipH="1">
            <a:off x="-81855" y="2045550"/>
            <a:ext cx="3015000" cy="3424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文本框 4"/>
          <p:cNvSpPr txBox="1"/>
          <p:nvPr/>
        </p:nvSpPr>
        <p:spPr>
          <a:xfrm>
            <a:off x="3302825" y="2124809"/>
            <a:ext cx="5895000" cy="26752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dirty="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回归</a:t>
            </a:r>
            <a:r>
              <a:rPr lang="zh-CN" altLang="en-US" sz="28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整体</a:t>
            </a:r>
            <a:r>
              <a:rPr lang="zh-CN" altLang="en-US" sz="2800" dirty="0" smtClean="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：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课文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以第一人称的视角</a:t>
            </a: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</a:rPr>
              <a:t>，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写了法布尔为验证蜜蜂具有辨认方向的能力而做的一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项实验</a:t>
            </a: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</a:rPr>
              <a:t>，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重点介绍了实验的过程</a:t>
            </a: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</a:rPr>
              <a:t>，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表现出法布尔善于思考</a:t>
            </a: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</a:rPr>
              <a:t>、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严谨求实的科学态度</a:t>
            </a: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en-US" altLang="zh-CN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229382" y="2304003"/>
            <a:ext cx="5906250" cy="1615827"/>
            <a:chOff x="4360325" y="1625389"/>
            <a:chExt cx="5906250" cy="1615827"/>
          </a:xfrm>
        </p:grpSpPr>
        <p:sp>
          <p:nvSpPr>
            <p:cNvPr id="12" name="矩形 11"/>
            <p:cNvSpPr/>
            <p:nvPr/>
          </p:nvSpPr>
          <p:spPr>
            <a:xfrm>
              <a:off x="4754075" y="1625389"/>
              <a:ext cx="5512500" cy="16158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913765">
                <a:lnSpc>
                  <a:spcPct val="150000"/>
                </a:lnSpc>
              </a:pPr>
              <a:r>
                <a:rPr lang="zh-CN" altLang="en-US" sz="6600" b="1">
                  <a:solidFill>
                    <a:srgbClr val="FF0000"/>
                  </a:solidFill>
                  <a:latin typeface="宋体" panose="02010600030101010101" pitchFamily="2" charset="-122"/>
                </a:rPr>
                <a:t>课后题讲解</a:t>
              </a:r>
              <a:endParaRPr lang="zh-CN" altLang="en-US" sz="6600" b="1">
                <a:solidFill>
                  <a:srgbClr val="FF0000"/>
                </a:solidFill>
                <a:latin typeface="宋体" panose="02010600030101010101" pitchFamily="2" charset="-122"/>
              </a:endParaRPr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4360325" y="2052095"/>
              <a:ext cx="796875" cy="847040"/>
              <a:chOff x="6605650" y="6108921"/>
              <a:chExt cx="1593750" cy="1694079"/>
            </a:xfrm>
          </p:grpSpPr>
          <p:sp>
            <p:nvSpPr>
              <p:cNvPr id="6" name="泪滴形 5"/>
              <p:cNvSpPr/>
              <p:nvPr/>
            </p:nvSpPr>
            <p:spPr>
              <a:xfrm>
                <a:off x="6605650" y="6228000"/>
                <a:ext cx="1575000" cy="1575000"/>
              </a:xfrm>
              <a:prstGeom prst="teardrop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3765"/>
                <a:endParaRPr lang="zh-CN" altLang="en-US" sz="900">
                  <a:solidFill>
                    <a:prstClr val="black"/>
                  </a:solidFill>
                </a:endParaRPr>
              </a:p>
            </p:txBody>
          </p:sp>
          <p:sp>
            <p:nvSpPr>
              <p:cNvPr id="7" name="TextBox 10"/>
              <p:cNvSpPr txBox="1"/>
              <p:nvPr/>
            </p:nvSpPr>
            <p:spPr>
              <a:xfrm>
                <a:off x="6624400" y="6108921"/>
                <a:ext cx="1575000" cy="165988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 defTabSz="913765"/>
                <a:r>
                  <a:rPr lang="en-US" sz="4800" b="1">
                    <a:solidFill>
                      <a:prstClr val="white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4</a:t>
                </a:r>
                <a:endParaRPr lang="en-US" sz="4800" b="1">
                  <a:solidFill>
                    <a:prstClr val="white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1058321" y="684000"/>
            <a:ext cx="10249984" cy="829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3200" b="1">
                <a:latin typeface="+mj-ea"/>
                <a:ea typeface="+mj-ea"/>
                <a:sym typeface="+mn-ea"/>
              </a:rPr>
              <a:t>1</a:t>
            </a:r>
            <a:r>
              <a:rPr lang="en-US" altLang="zh-CN" sz="3200" b="1" smtClean="0">
                <a:latin typeface="+mj-ea"/>
                <a:ea typeface="+mj-ea"/>
                <a:sym typeface="+mn-ea"/>
              </a:rPr>
              <a:t>.</a:t>
            </a:r>
            <a:r>
              <a:rPr lang="zh-CN" altLang="en-US" sz="3200" b="1" smtClean="0">
                <a:latin typeface="+mj-ea"/>
                <a:ea typeface="+mj-ea"/>
                <a:sym typeface="+mn-ea"/>
              </a:rPr>
              <a:t>默读课文，把</a:t>
            </a:r>
            <a:r>
              <a:rPr lang="zh-CN" altLang="en-US" sz="3200" b="1">
                <a:latin typeface="+mj-ea"/>
                <a:ea typeface="+mj-ea"/>
                <a:sym typeface="+mn-ea"/>
              </a:rPr>
              <a:t>下面的图表补充完整。</a:t>
            </a:r>
            <a:endParaRPr lang="zh-CN" altLang="en-US" sz="3200" b="1">
              <a:latin typeface="+mj-ea"/>
              <a:ea typeface="+mj-ea"/>
              <a:sym typeface="+mn-ea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0837133" y="2279852"/>
            <a:ext cx="1392556" cy="2298296"/>
            <a:chOff x="10840326" y="2279852"/>
            <a:chExt cx="1392374" cy="2298296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0840326" y="2279852"/>
              <a:ext cx="1350001" cy="2298296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11096198" y="2921837"/>
              <a:ext cx="1136502" cy="1014730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45593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7965" algn="l" defTabSz="45593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455930" algn="l" defTabSz="45593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683895" algn="l" defTabSz="45593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911860" algn="l" defTabSz="45593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139825" algn="l" defTabSz="45593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367790" algn="l" defTabSz="45593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1595755" algn="l" defTabSz="45593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1823720" algn="l" defTabSz="45593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3000" b="1">
                  <a:latin typeface="+mj-ea"/>
                  <a:ea typeface="+mj-ea"/>
                </a:rPr>
                <a:t>讲课</a:t>
              </a:r>
              <a:endParaRPr lang="en-US" altLang="zh-CN" sz="3000" b="1">
                <a:latin typeface="+mj-ea"/>
                <a:ea typeface="+mj-ea"/>
              </a:endParaRPr>
            </a:p>
            <a:p>
              <a:pPr algn="ctr"/>
              <a:r>
                <a:rPr lang="zh-CN" altLang="en-US" sz="3000" b="1">
                  <a:latin typeface="+mj-ea"/>
                  <a:ea typeface="+mj-ea"/>
                </a:rPr>
                <a:t>后题</a:t>
              </a:r>
              <a:endParaRPr lang="zh-CN" altLang="en-US" sz="3000" b="1">
                <a:latin typeface="+mj-ea"/>
                <a:ea typeface="+mj-ea"/>
              </a:endParaRPr>
            </a:p>
          </p:txBody>
        </p:sp>
      </p:grpSp>
      <p:cxnSp>
        <p:nvCxnSpPr>
          <p:cNvPr id="19" name="直接箭头连接符 18"/>
          <p:cNvCxnSpPr/>
          <p:nvPr/>
        </p:nvCxnSpPr>
        <p:spPr>
          <a:xfrm>
            <a:off x="3558285" y="2442210"/>
            <a:ext cx="1479550" cy="0"/>
          </a:xfrm>
          <a:prstGeom prst="straightConnector1">
            <a:avLst/>
          </a:prstGeom>
          <a:ln w="19050" cmpd="sng">
            <a:solidFill>
              <a:srgbClr val="FF0000"/>
            </a:solidFill>
            <a:prstDash val="sysDash"/>
            <a:tailEnd type="arrow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0" name="直接箭头连接符 19"/>
          <p:cNvCxnSpPr/>
          <p:nvPr/>
        </p:nvCxnSpPr>
        <p:spPr>
          <a:xfrm>
            <a:off x="7023285" y="2447290"/>
            <a:ext cx="1479550" cy="0"/>
          </a:xfrm>
          <a:prstGeom prst="straightConnector1">
            <a:avLst/>
          </a:prstGeom>
          <a:ln w="19050" cmpd="sng">
            <a:solidFill>
              <a:srgbClr val="FF0000"/>
            </a:solidFill>
            <a:prstDash val="sysDash"/>
            <a:tailEnd type="arrow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 flipH="1">
            <a:off x="2565560" y="2778135"/>
            <a:ext cx="0" cy="45021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 flipH="1">
            <a:off x="6046787" y="2778135"/>
            <a:ext cx="0" cy="45021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1" name="组合 40"/>
          <p:cNvGrpSpPr/>
          <p:nvPr/>
        </p:nvGrpSpPr>
        <p:grpSpPr>
          <a:xfrm>
            <a:off x="1558755" y="3249000"/>
            <a:ext cx="2025650" cy="1916430"/>
            <a:chOff x="2367" y="6392"/>
            <a:chExt cx="3190" cy="3018"/>
          </a:xfrm>
        </p:grpSpPr>
        <p:sp>
          <p:nvSpPr>
            <p:cNvPr id="37" name="圆角矩形 36"/>
            <p:cNvSpPr/>
            <p:nvPr/>
          </p:nvSpPr>
          <p:spPr>
            <a:xfrm>
              <a:off x="2367" y="6392"/>
              <a:ext cx="3189" cy="3018"/>
            </a:xfrm>
            <a:prstGeom prst="roundRect">
              <a:avLst>
                <a:gd name="adj" fmla="val 8336"/>
              </a:avLst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2368" y="6842"/>
              <a:ext cx="3189" cy="214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400" b="1">
                  <a:latin typeface="楷体" panose="02010609060101010101" charset="-122"/>
                  <a:ea typeface="楷体" panose="02010609060101010101" charset="-122"/>
                </a:rPr>
                <a:t>验证蜜蜂是否</a:t>
              </a:r>
              <a:r>
                <a:rPr lang="zh-CN" altLang="en-US" sz="2400" b="1" smtClean="0">
                  <a:latin typeface="楷体" panose="02010609060101010101" charset="-122"/>
                  <a:ea typeface="楷体" panose="02010609060101010101" charset="-122"/>
                </a:rPr>
                <a:t>有辨认</a:t>
              </a:r>
              <a:r>
                <a:rPr lang="zh-CN" altLang="en-US" sz="2400" b="1">
                  <a:latin typeface="楷体" panose="02010609060101010101" charset="-122"/>
                  <a:ea typeface="楷体" panose="02010609060101010101" charset="-122"/>
                </a:rPr>
                <a:t>方向的能力。</a:t>
              </a:r>
              <a:endParaRPr lang="zh-CN" altLang="en-US" sz="2400" b="1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39" name="圆角矩形 38"/>
          <p:cNvSpPr/>
          <p:nvPr/>
        </p:nvSpPr>
        <p:spPr>
          <a:xfrm>
            <a:off x="3896472" y="3249000"/>
            <a:ext cx="4275000" cy="1922780"/>
          </a:xfrm>
          <a:prstGeom prst="roundRect">
            <a:avLst>
              <a:gd name="adj" fmla="val 6099"/>
            </a:avLst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5" name="圆角矩形 44"/>
          <p:cNvSpPr/>
          <p:nvPr/>
        </p:nvSpPr>
        <p:spPr>
          <a:xfrm>
            <a:off x="8483540" y="3249000"/>
            <a:ext cx="2025015" cy="1929130"/>
          </a:xfrm>
          <a:prstGeom prst="roundRect">
            <a:avLst>
              <a:gd name="adj" fmla="val 9896"/>
            </a:avLst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13" name="直接连接符 12"/>
          <p:cNvCxnSpPr/>
          <p:nvPr/>
        </p:nvCxnSpPr>
        <p:spPr>
          <a:xfrm flipH="1">
            <a:off x="9495560" y="2778135"/>
            <a:ext cx="0" cy="45021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5" name="组合 24"/>
          <p:cNvGrpSpPr/>
          <p:nvPr/>
        </p:nvGrpSpPr>
        <p:grpSpPr>
          <a:xfrm>
            <a:off x="1637825" y="2079000"/>
            <a:ext cx="1855470" cy="699135"/>
            <a:chOff x="2509" y="4737"/>
            <a:chExt cx="2922" cy="1101"/>
          </a:xfrm>
        </p:grpSpPr>
        <p:sp>
          <p:nvSpPr>
            <p:cNvPr id="26" name="矩形 25"/>
            <p:cNvSpPr/>
            <p:nvPr/>
          </p:nvSpPr>
          <p:spPr>
            <a:xfrm>
              <a:off x="2509" y="4737"/>
              <a:ext cx="2922" cy="1101"/>
            </a:xfrm>
            <a:prstGeom prst="rect">
              <a:avLst/>
            </a:prstGeom>
            <a:solidFill>
              <a:srgbClr val="FCC8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2509" y="4749"/>
              <a:ext cx="2922" cy="107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3200" b="1">
                  <a:latin typeface="楷体" panose="02010609060101010101" charset="-122"/>
                  <a:ea typeface="楷体" panose="02010609060101010101" charset="-122"/>
                </a:rPr>
                <a:t>实验目的</a:t>
              </a:r>
              <a:endParaRPr lang="zh-CN" altLang="en-US" sz="3200" b="1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5102825" y="2079000"/>
            <a:ext cx="1855470" cy="699135"/>
            <a:chOff x="2509" y="4737"/>
            <a:chExt cx="2922" cy="1101"/>
          </a:xfrm>
        </p:grpSpPr>
        <p:sp>
          <p:nvSpPr>
            <p:cNvPr id="29" name="矩形 28"/>
            <p:cNvSpPr/>
            <p:nvPr/>
          </p:nvSpPr>
          <p:spPr>
            <a:xfrm>
              <a:off x="2509" y="4737"/>
              <a:ext cx="2922" cy="1101"/>
            </a:xfrm>
            <a:prstGeom prst="rect">
              <a:avLst/>
            </a:prstGeom>
            <a:solidFill>
              <a:srgbClr val="FCC8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2509" y="4749"/>
              <a:ext cx="2922" cy="95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3200" b="1">
                  <a:latin typeface="楷体" panose="02010609060101010101" charset="-122"/>
                  <a:ea typeface="楷体" panose="02010609060101010101" charset="-122"/>
                </a:rPr>
                <a:t>实验过程</a:t>
              </a:r>
              <a:endParaRPr lang="zh-CN" altLang="en-US" sz="3200" b="1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8567825" y="2079000"/>
            <a:ext cx="1855470" cy="699135"/>
            <a:chOff x="2509" y="4737"/>
            <a:chExt cx="2922" cy="1101"/>
          </a:xfrm>
        </p:grpSpPr>
        <p:sp>
          <p:nvSpPr>
            <p:cNvPr id="42" name="矩形 41"/>
            <p:cNvSpPr/>
            <p:nvPr/>
          </p:nvSpPr>
          <p:spPr>
            <a:xfrm>
              <a:off x="2509" y="4737"/>
              <a:ext cx="2922" cy="1101"/>
            </a:xfrm>
            <a:prstGeom prst="rect">
              <a:avLst/>
            </a:prstGeom>
            <a:solidFill>
              <a:srgbClr val="FCC8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3" name="矩形 42"/>
            <p:cNvSpPr/>
            <p:nvPr/>
          </p:nvSpPr>
          <p:spPr>
            <a:xfrm>
              <a:off x="2509" y="4749"/>
              <a:ext cx="2922" cy="95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3200" b="1">
                  <a:latin typeface="楷体" panose="02010609060101010101" charset="-122"/>
                  <a:ea typeface="楷体" panose="02010609060101010101" charset="-122"/>
                </a:rPr>
                <a:t>实验结论</a:t>
              </a:r>
              <a:endParaRPr lang="zh-CN" altLang="en-US" sz="3200" b="1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1058321" y="684000"/>
            <a:ext cx="10249984" cy="829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3200" b="1">
                <a:latin typeface="+mj-ea"/>
                <a:ea typeface="+mj-ea"/>
                <a:sym typeface="+mn-ea"/>
              </a:rPr>
              <a:t>1</a:t>
            </a:r>
            <a:r>
              <a:rPr lang="en-US" altLang="zh-CN" sz="3200" b="1" smtClean="0">
                <a:latin typeface="+mj-ea"/>
                <a:ea typeface="+mj-ea"/>
                <a:sym typeface="+mn-ea"/>
              </a:rPr>
              <a:t>.</a:t>
            </a:r>
            <a:r>
              <a:rPr lang="zh-CN" altLang="en-US" sz="3200" b="1" smtClean="0">
                <a:latin typeface="+mj-ea"/>
                <a:ea typeface="+mj-ea"/>
                <a:sym typeface="+mn-ea"/>
              </a:rPr>
              <a:t>默读课文，把</a:t>
            </a:r>
            <a:r>
              <a:rPr lang="zh-CN" altLang="en-US" sz="3200" b="1">
                <a:latin typeface="+mj-ea"/>
                <a:ea typeface="+mj-ea"/>
                <a:sym typeface="+mn-ea"/>
              </a:rPr>
              <a:t>下面的图表补充完整。</a:t>
            </a:r>
            <a:endParaRPr lang="zh-CN" altLang="en-US" sz="3200" b="1">
              <a:latin typeface="+mj-ea"/>
              <a:ea typeface="+mj-ea"/>
              <a:sym typeface="+mn-ea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0837133" y="2279852"/>
            <a:ext cx="1392556" cy="2298296"/>
            <a:chOff x="10840326" y="2279852"/>
            <a:chExt cx="1392374" cy="2298296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0840326" y="2279852"/>
              <a:ext cx="1350001" cy="2298296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11096198" y="2921837"/>
              <a:ext cx="1136502" cy="1014730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45593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7965" algn="l" defTabSz="45593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455930" algn="l" defTabSz="45593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683895" algn="l" defTabSz="45593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911860" algn="l" defTabSz="45593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139825" algn="l" defTabSz="45593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367790" algn="l" defTabSz="45593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1595755" algn="l" defTabSz="45593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1823720" algn="l" defTabSz="45593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3000" b="1">
                  <a:latin typeface="+mj-ea"/>
                  <a:ea typeface="+mj-ea"/>
                </a:rPr>
                <a:t>讲课</a:t>
              </a:r>
              <a:endParaRPr lang="en-US" altLang="zh-CN" sz="3000" b="1">
                <a:latin typeface="+mj-ea"/>
                <a:ea typeface="+mj-ea"/>
              </a:endParaRPr>
            </a:p>
            <a:p>
              <a:pPr algn="ctr"/>
              <a:r>
                <a:rPr lang="zh-CN" altLang="en-US" sz="3000" b="1">
                  <a:latin typeface="+mj-ea"/>
                  <a:ea typeface="+mj-ea"/>
                </a:rPr>
                <a:t>后题</a:t>
              </a:r>
              <a:endParaRPr lang="zh-CN" altLang="en-US" sz="3000" b="1">
                <a:latin typeface="+mj-ea"/>
                <a:ea typeface="+mj-ea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637825" y="2079000"/>
            <a:ext cx="1855470" cy="699135"/>
            <a:chOff x="2509" y="4737"/>
            <a:chExt cx="2922" cy="1101"/>
          </a:xfrm>
        </p:grpSpPr>
        <p:sp>
          <p:nvSpPr>
            <p:cNvPr id="4" name="矩形 3"/>
            <p:cNvSpPr/>
            <p:nvPr/>
          </p:nvSpPr>
          <p:spPr>
            <a:xfrm>
              <a:off x="2509" y="4737"/>
              <a:ext cx="2922" cy="1101"/>
            </a:xfrm>
            <a:prstGeom prst="rect">
              <a:avLst/>
            </a:prstGeom>
            <a:solidFill>
              <a:srgbClr val="FCC8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2509" y="4749"/>
              <a:ext cx="2922" cy="107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3200" b="1">
                  <a:latin typeface="楷体" panose="02010609060101010101" charset="-122"/>
                  <a:ea typeface="楷体" panose="02010609060101010101" charset="-122"/>
                </a:rPr>
                <a:t>实验目的</a:t>
              </a:r>
              <a:endParaRPr lang="zh-CN" altLang="en-US" sz="3200" b="1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cxnSp>
        <p:nvCxnSpPr>
          <p:cNvPr id="19" name="直接箭头连接符 18"/>
          <p:cNvCxnSpPr/>
          <p:nvPr/>
        </p:nvCxnSpPr>
        <p:spPr>
          <a:xfrm>
            <a:off x="3558285" y="2442210"/>
            <a:ext cx="1479550" cy="0"/>
          </a:xfrm>
          <a:prstGeom prst="straightConnector1">
            <a:avLst/>
          </a:prstGeom>
          <a:ln w="19050" cmpd="sng">
            <a:solidFill>
              <a:srgbClr val="FF0000"/>
            </a:solidFill>
            <a:prstDash val="sysDash"/>
            <a:tailEnd type="arrow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0" name="直接箭头连接符 19"/>
          <p:cNvCxnSpPr/>
          <p:nvPr/>
        </p:nvCxnSpPr>
        <p:spPr>
          <a:xfrm>
            <a:off x="7023285" y="2447290"/>
            <a:ext cx="1479550" cy="0"/>
          </a:xfrm>
          <a:prstGeom prst="straightConnector1">
            <a:avLst/>
          </a:prstGeom>
          <a:ln w="19050" cmpd="sng">
            <a:solidFill>
              <a:srgbClr val="FF0000"/>
            </a:solidFill>
            <a:prstDash val="sysDash"/>
            <a:tailEnd type="arrow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 flipH="1">
            <a:off x="2565560" y="2778135"/>
            <a:ext cx="0" cy="45021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 flipH="1">
            <a:off x="6046787" y="2778135"/>
            <a:ext cx="0" cy="45021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1" name="组合 40"/>
          <p:cNvGrpSpPr/>
          <p:nvPr/>
        </p:nvGrpSpPr>
        <p:grpSpPr>
          <a:xfrm>
            <a:off x="1558755" y="3249000"/>
            <a:ext cx="2025650" cy="1916430"/>
            <a:chOff x="2367" y="6392"/>
            <a:chExt cx="3190" cy="3018"/>
          </a:xfrm>
        </p:grpSpPr>
        <p:sp>
          <p:nvSpPr>
            <p:cNvPr id="37" name="圆角矩形 36"/>
            <p:cNvSpPr/>
            <p:nvPr/>
          </p:nvSpPr>
          <p:spPr>
            <a:xfrm>
              <a:off x="2367" y="6392"/>
              <a:ext cx="3189" cy="3018"/>
            </a:xfrm>
            <a:prstGeom prst="roundRect">
              <a:avLst>
                <a:gd name="adj" fmla="val 8336"/>
              </a:avLst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2368" y="6842"/>
              <a:ext cx="3189" cy="214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400" b="1">
                  <a:latin typeface="楷体" panose="02010609060101010101" charset="-122"/>
                  <a:ea typeface="楷体" panose="02010609060101010101" charset="-122"/>
                </a:rPr>
                <a:t>验证蜜蜂是否</a:t>
              </a:r>
              <a:r>
                <a:rPr lang="zh-CN" altLang="en-US" sz="2400" b="1" smtClean="0">
                  <a:latin typeface="楷体" panose="02010609060101010101" charset="-122"/>
                  <a:ea typeface="楷体" panose="02010609060101010101" charset="-122"/>
                </a:rPr>
                <a:t>有辨认</a:t>
              </a:r>
              <a:r>
                <a:rPr lang="zh-CN" altLang="en-US" sz="2400" b="1">
                  <a:latin typeface="楷体" panose="02010609060101010101" charset="-122"/>
                  <a:ea typeface="楷体" panose="02010609060101010101" charset="-122"/>
                </a:rPr>
                <a:t>方向的能力。</a:t>
              </a:r>
              <a:endParaRPr lang="zh-CN" altLang="en-US" sz="2400" b="1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39" name="圆角矩形 38"/>
          <p:cNvSpPr/>
          <p:nvPr/>
        </p:nvSpPr>
        <p:spPr>
          <a:xfrm>
            <a:off x="3896472" y="3249000"/>
            <a:ext cx="4275000" cy="1922780"/>
          </a:xfrm>
          <a:prstGeom prst="roundRect">
            <a:avLst>
              <a:gd name="adj" fmla="val 6099"/>
            </a:avLst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5" name="圆角矩形 44"/>
          <p:cNvSpPr/>
          <p:nvPr/>
        </p:nvSpPr>
        <p:spPr>
          <a:xfrm>
            <a:off x="8483540" y="3249000"/>
            <a:ext cx="2025015" cy="1929130"/>
          </a:xfrm>
          <a:prstGeom prst="roundRect">
            <a:avLst>
              <a:gd name="adj" fmla="val 9896"/>
            </a:avLst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13" name="直接连接符 12"/>
          <p:cNvCxnSpPr/>
          <p:nvPr/>
        </p:nvCxnSpPr>
        <p:spPr>
          <a:xfrm flipH="1">
            <a:off x="9495560" y="2778135"/>
            <a:ext cx="0" cy="45021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2" name="组合 31"/>
          <p:cNvGrpSpPr/>
          <p:nvPr/>
        </p:nvGrpSpPr>
        <p:grpSpPr>
          <a:xfrm>
            <a:off x="5102825" y="2079000"/>
            <a:ext cx="1855470" cy="699135"/>
            <a:chOff x="2509" y="4737"/>
            <a:chExt cx="2922" cy="1101"/>
          </a:xfrm>
        </p:grpSpPr>
        <p:sp>
          <p:nvSpPr>
            <p:cNvPr id="34" name="矩形 33"/>
            <p:cNvSpPr/>
            <p:nvPr/>
          </p:nvSpPr>
          <p:spPr>
            <a:xfrm>
              <a:off x="2509" y="4737"/>
              <a:ext cx="2922" cy="1101"/>
            </a:xfrm>
            <a:prstGeom prst="rect">
              <a:avLst/>
            </a:prstGeom>
            <a:solidFill>
              <a:srgbClr val="FCC8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2509" y="4749"/>
              <a:ext cx="2922" cy="95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3200" b="1">
                  <a:latin typeface="楷体" panose="02010609060101010101" charset="-122"/>
                  <a:ea typeface="楷体" panose="02010609060101010101" charset="-122"/>
                </a:rPr>
                <a:t>实验过程</a:t>
              </a:r>
              <a:endParaRPr lang="zh-CN" altLang="en-US" sz="3200" b="1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8567825" y="2079000"/>
            <a:ext cx="1855470" cy="699135"/>
            <a:chOff x="2509" y="4737"/>
            <a:chExt cx="2922" cy="1101"/>
          </a:xfrm>
        </p:grpSpPr>
        <p:sp>
          <p:nvSpPr>
            <p:cNvPr id="44" name="矩形 43"/>
            <p:cNvSpPr/>
            <p:nvPr/>
          </p:nvSpPr>
          <p:spPr>
            <a:xfrm>
              <a:off x="2509" y="4737"/>
              <a:ext cx="2922" cy="1101"/>
            </a:xfrm>
            <a:prstGeom prst="rect">
              <a:avLst/>
            </a:prstGeom>
            <a:solidFill>
              <a:srgbClr val="FCC8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2509" y="4749"/>
              <a:ext cx="2922" cy="95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3200" b="1">
                  <a:latin typeface="楷体" panose="02010609060101010101" charset="-122"/>
                  <a:ea typeface="楷体" panose="02010609060101010101" charset="-122"/>
                </a:rPr>
                <a:t>实验结论</a:t>
              </a:r>
              <a:endParaRPr lang="zh-CN" altLang="en-US" sz="3200" b="1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25" name="矩形 24"/>
          <p:cNvSpPr/>
          <p:nvPr/>
        </p:nvSpPr>
        <p:spPr>
          <a:xfrm>
            <a:off x="3932825" y="3294000"/>
            <a:ext cx="4275000" cy="18651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先捉一些蜜蜂放进纸袋，让它们与外界隔绝；然后走到四公里外给蜜蜂做上记号后放飞；最后记录飞回的蜜蜂数</a:t>
            </a:r>
            <a:r>
              <a:rPr lang="zh-CN" altLang="en-US" sz="24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en-US" altLang="zh-CN" sz="2400" b="1" smtClean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8612825" y="3519000"/>
            <a:ext cx="1799745" cy="13630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蜜蜂确实有</a:t>
            </a:r>
            <a:r>
              <a:rPr lang="zh-CN" altLang="en-US" sz="24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辨认方向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的能力。</a:t>
            </a:r>
            <a:endParaRPr lang="zh-CN" altLang="en-US" sz="24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/>
          <p:nvPr/>
        </p:nvGrpSpPr>
        <p:grpSpPr>
          <a:xfrm>
            <a:off x="10837133" y="2279852"/>
            <a:ext cx="1392556" cy="2298296"/>
            <a:chOff x="10840326" y="2279852"/>
            <a:chExt cx="1392374" cy="2298296"/>
          </a:xfrm>
        </p:grpSpPr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0840326" y="2279852"/>
              <a:ext cx="1350001" cy="2298296"/>
            </a:xfrm>
            <a:prstGeom prst="rect">
              <a:avLst/>
            </a:prstGeom>
          </p:spPr>
        </p:pic>
        <p:sp>
          <p:nvSpPr>
            <p:cNvPr id="27" name="矩形 26"/>
            <p:cNvSpPr/>
            <p:nvPr/>
          </p:nvSpPr>
          <p:spPr>
            <a:xfrm>
              <a:off x="11096198" y="2921837"/>
              <a:ext cx="1136502" cy="1014730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45593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7965" algn="l" defTabSz="45593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455930" algn="l" defTabSz="45593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683895" algn="l" defTabSz="45593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911860" algn="l" defTabSz="45593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139825" algn="l" defTabSz="45593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367790" algn="l" defTabSz="45593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1595755" algn="l" defTabSz="45593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1823720" algn="l" defTabSz="45593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3000" b="1">
                  <a:latin typeface="+mj-ea"/>
                  <a:ea typeface="+mj-ea"/>
                </a:rPr>
                <a:t>讲课</a:t>
              </a:r>
              <a:endParaRPr lang="en-US" altLang="zh-CN" sz="3000" b="1">
                <a:latin typeface="+mj-ea"/>
                <a:ea typeface="+mj-ea"/>
              </a:endParaRPr>
            </a:p>
            <a:p>
              <a:pPr algn="ctr"/>
              <a:r>
                <a:rPr lang="zh-CN" altLang="en-US" sz="3000" b="1">
                  <a:latin typeface="+mj-ea"/>
                  <a:ea typeface="+mj-ea"/>
                </a:rPr>
                <a:t>后题</a:t>
              </a:r>
              <a:endParaRPr lang="zh-CN" altLang="en-US" sz="3000" b="1">
                <a:latin typeface="+mj-ea"/>
                <a:ea typeface="+mj-ea"/>
              </a:endParaRPr>
            </a:p>
          </p:txBody>
        </p:sp>
      </p:grpSp>
      <p:sp>
        <p:nvSpPr>
          <p:cNvPr id="29" name="矩形 28"/>
          <p:cNvSpPr/>
          <p:nvPr/>
        </p:nvSpPr>
        <p:spPr>
          <a:xfrm>
            <a:off x="1058321" y="684000"/>
            <a:ext cx="9714504" cy="12741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3200" b="1" smtClean="0">
                <a:latin typeface="+mj-ea"/>
                <a:ea typeface="+mj-ea"/>
                <a:sym typeface="+mn-ea"/>
              </a:rPr>
              <a:t>2.</a:t>
            </a:r>
            <a:r>
              <a:rPr lang="zh-CN" altLang="en-US" sz="3200" b="1" smtClean="0">
                <a:latin typeface="+mj-ea"/>
                <a:ea typeface="+mj-ea"/>
                <a:sym typeface="+mn-ea"/>
              </a:rPr>
              <a:t>读一读</a:t>
            </a:r>
            <a:r>
              <a:rPr lang="zh-CN" altLang="en-US" sz="3200" b="1">
                <a:latin typeface="+mj-ea"/>
                <a:ea typeface="+mj-ea"/>
                <a:sym typeface="+mn-ea"/>
              </a:rPr>
              <a:t>，注意加点的部分，说说你从中体会到了</a:t>
            </a:r>
            <a:r>
              <a:rPr lang="zh-CN" altLang="en-US" sz="3200" b="1" smtClean="0">
                <a:latin typeface="+mj-ea"/>
                <a:ea typeface="+mj-ea"/>
                <a:sym typeface="+mn-ea"/>
              </a:rPr>
              <a:t>什</a:t>
            </a:r>
            <a:endParaRPr lang="en-US" altLang="zh-CN" sz="3200" b="1" smtClean="0">
              <a:latin typeface="+mj-ea"/>
              <a:ea typeface="+mj-ea"/>
              <a:sym typeface="+mn-ea"/>
            </a:endParaRPr>
          </a:p>
          <a:p>
            <a:pPr algn="just">
              <a:lnSpc>
                <a:spcPct val="120000"/>
              </a:lnSpc>
            </a:pPr>
            <a:r>
              <a:rPr lang="en-US" altLang="zh-CN" sz="3200" b="1">
                <a:latin typeface="+mj-ea"/>
                <a:ea typeface="+mj-ea"/>
                <a:sym typeface="+mn-ea"/>
              </a:rPr>
              <a:t> </a:t>
            </a:r>
            <a:r>
              <a:rPr lang="en-US" altLang="zh-CN" sz="3200" b="1" smtClean="0">
                <a:latin typeface="+mj-ea"/>
                <a:ea typeface="+mj-ea"/>
                <a:sym typeface="+mn-ea"/>
              </a:rPr>
              <a:t> </a:t>
            </a:r>
            <a:r>
              <a:rPr lang="zh-CN" altLang="en-US" sz="3200" b="1" smtClean="0">
                <a:latin typeface="+mj-ea"/>
                <a:ea typeface="+mj-ea"/>
                <a:sym typeface="+mn-ea"/>
              </a:rPr>
              <a:t>么。再</a:t>
            </a:r>
            <a:r>
              <a:rPr lang="zh-CN" altLang="en-US" sz="3200" b="1">
                <a:latin typeface="+mj-ea"/>
                <a:ea typeface="+mj-ea"/>
                <a:sym typeface="+mn-ea"/>
              </a:rPr>
              <a:t>从课文中找出类似</a:t>
            </a:r>
            <a:r>
              <a:rPr lang="zh-CN" altLang="en-US" sz="3200" b="1" smtClean="0">
                <a:latin typeface="+mj-ea"/>
                <a:ea typeface="+mj-ea"/>
                <a:sym typeface="+mn-ea"/>
              </a:rPr>
              <a:t>的语句，</a:t>
            </a:r>
            <a:r>
              <a:rPr lang="zh-CN" altLang="en-US" sz="3200" b="1">
                <a:latin typeface="+mj-ea"/>
                <a:ea typeface="+mj-ea"/>
                <a:sym typeface="+mn-ea"/>
              </a:rPr>
              <a:t>和同学交流。</a:t>
            </a:r>
            <a:endParaRPr lang="zh-CN" altLang="en-US" sz="3200" b="1">
              <a:latin typeface="+mj-ea"/>
              <a:ea typeface="+mj-ea"/>
              <a:sym typeface="+mn-ea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1513215" y="2178000"/>
            <a:ext cx="8944610" cy="2897317"/>
            <a:chOff x="1513215" y="2254564"/>
            <a:chExt cx="8944610" cy="2897317"/>
          </a:xfrm>
        </p:grpSpPr>
        <p:sp>
          <p:nvSpPr>
            <p:cNvPr id="40" name="矩形 39"/>
            <p:cNvSpPr/>
            <p:nvPr/>
          </p:nvSpPr>
          <p:spPr>
            <a:xfrm>
              <a:off x="1513215" y="2254564"/>
              <a:ext cx="8944610" cy="26776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2800" b="1" smtClean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cs typeface="+mn-ea"/>
                  <a:sym typeface="+mn-ea"/>
                </a:rPr>
                <a:t>◇</a:t>
              </a:r>
              <a:r>
                <a:rPr lang="en-US" altLang="zh-CN" sz="2800" b="1" smtClean="0">
                  <a:latin typeface="楷体" panose="02010609060101010101" charset="-122"/>
                  <a:ea typeface="楷体" panose="02010609060101010101" charset="-122"/>
                  <a:cs typeface="+mn-ea"/>
                  <a:sym typeface="+mn-ea"/>
                </a:rPr>
                <a:t> </a:t>
              </a:r>
              <a:r>
                <a:rPr lang="zh-CN" altLang="en-US" sz="2800" b="1" smtClean="0">
                  <a:solidFill>
                    <a:schemeClr val="tx1"/>
                  </a:solidFill>
                  <a:uFillTx/>
                  <a:latin typeface="楷体" panose="02010609060101010101" charset="-122"/>
                  <a:ea typeface="楷体" panose="02010609060101010101" charset="-122"/>
                  <a:cs typeface="+mn-ea"/>
                  <a:sym typeface="+mn-ea"/>
                </a:rPr>
                <a:t>二十</a:t>
              </a:r>
              <a:r>
                <a:rPr lang="zh-CN" altLang="en-US" sz="2800" b="1">
                  <a:solidFill>
                    <a:schemeClr val="tx1"/>
                  </a:solidFill>
                  <a:uFillTx/>
                  <a:latin typeface="楷体" panose="02010609060101010101" charset="-122"/>
                  <a:ea typeface="楷体" panose="02010609060101010101" charset="-122"/>
                  <a:cs typeface="+mn-ea"/>
                  <a:sym typeface="+mn-ea"/>
                </a:rPr>
                <a:t>只左右</a:t>
              </a:r>
              <a:r>
                <a:rPr lang="zh-CN" altLang="en-US" sz="2800" b="1">
                  <a:latin typeface="楷体" panose="02010609060101010101" charset="-122"/>
                  <a:ea typeface="楷体" panose="02010609060101010101" charset="-122"/>
                  <a:cs typeface="+mn-ea"/>
                  <a:sym typeface="+mn-ea"/>
                </a:rPr>
                <a:t>被闷了好久的蜜蜂向四面飞散，</a:t>
              </a:r>
              <a:r>
                <a:rPr lang="zh-CN" altLang="en-US" sz="2800" b="1" smtClean="0">
                  <a:latin typeface="楷体" panose="02010609060101010101" charset="-122"/>
                  <a:ea typeface="楷体" panose="02010609060101010101" charset="-122"/>
                  <a:cs typeface="+mn-ea"/>
                  <a:sym typeface="+mn-ea"/>
                </a:rPr>
                <a:t>好像</a:t>
              </a:r>
              <a:r>
                <a:rPr lang="zh-CN" altLang="en-US" sz="2800" b="1">
                  <a:latin typeface="楷体" panose="02010609060101010101" charset="-122"/>
                  <a:ea typeface="楷体" panose="02010609060101010101" charset="-122"/>
                  <a:cs typeface="+mn-ea"/>
                  <a:sym typeface="+mn-ea"/>
                </a:rPr>
                <a:t>在</a:t>
              </a:r>
              <a:r>
                <a:rPr lang="zh-CN" altLang="en-US" sz="2800" b="1" smtClean="0">
                  <a:latin typeface="楷体" panose="02010609060101010101" charset="-122"/>
                  <a:ea typeface="楷体" panose="02010609060101010101" charset="-122"/>
                  <a:cs typeface="+mn-ea"/>
                  <a:sym typeface="+mn-ea"/>
                </a:rPr>
                <a:t>寻</a:t>
              </a:r>
              <a:endParaRPr lang="en-US" altLang="zh-CN" sz="2800" b="1" smtClean="0"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endParaRPr>
            </a:p>
            <a:p>
              <a:pPr algn="just">
                <a:lnSpc>
                  <a:spcPct val="120000"/>
                </a:lnSpc>
              </a:pPr>
              <a:r>
                <a:rPr lang="en-US" altLang="zh-CN" sz="2800" b="1">
                  <a:latin typeface="楷体" panose="02010609060101010101" charset="-122"/>
                  <a:ea typeface="楷体" panose="02010609060101010101" charset="-122"/>
                  <a:cs typeface="+mn-ea"/>
                  <a:sym typeface="+mn-ea"/>
                </a:rPr>
                <a:t> </a:t>
              </a:r>
              <a:r>
                <a:rPr lang="en-US" altLang="zh-CN" sz="2800" b="1" smtClean="0">
                  <a:latin typeface="楷体" panose="02010609060101010101" charset="-122"/>
                  <a:ea typeface="楷体" panose="02010609060101010101" charset="-122"/>
                  <a:cs typeface="+mn-ea"/>
                  <a:sym typeface="+mn-ea"/>
                </a:rPr>
                <a:t>  </a:t>
              </a:r>
              <a:r>
                <a:rPr lang="zh-CN" altLang="en-US" sz="2800" b="1" smtClean="0">
                  <a:latin typeface="楷体" panose="02010609060101010101" charset="-122"/>
                  <a:ea typeface="楷体" panose="02010609060101010101" charset="-122"/>
                  <a:cs typeface="+mn-ea"/>
                  <a:sym typeface="+mn-ea"/>
                </a:rPr>
                <a:t>找回</a:t>
              </a:r>
              <a:r>
                <a:rPr lang="zh-CN" altLang="en-US" sz="2800" b="1">
                  <a:latin typeface="楷体" panose="02010609060101010101" charset="-122"/>
                  <a:ea typeface="楷体" panose="02010609060101010101" charset="-122"/>
                  <a:cs typeface="+mn-ea"/>
                  <a:sym typeface="+mn-ea"/>
                </a:rPr>
                <a:t>家的方向。</a:t>
              </a:r>
              <a:endParaRPr lang="zh-CN" altLang="en-US" sz="2800" b="1"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endParaRPr>
            </a:p>
            <a:p>
              <a:pPr algn="just">
                <a:lnSpc>
                  <a:spcPct val="120000"/>
                </a:lnSpc>
              </a:pPr>
              <a:r>
                <a:rPr lang="en-US" altLang="zh-CN" sz="28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cs typeface="+mn-ea"/>
                  <a:sym typeface="+mn-ea"/>
                </a:rPr>
                <a:t>◇</a:t>
              </a:r>
              <a:r>
                <a:rPr lang="zh-CN" altLang="en-US" sz="2800" b="1" smtClean="0">
                  <a:latin typeface="楷体" panose="02010609060101010101" charset="-122"/>
                  <a:ea typeface="楷体" panose="02010609060101010101" charset="-122"/>
                  <a:cs typeface="+mn-ea"/>
                  <a:sym typeface="+mn-ea"/>
                </a:rPr>
                <a:t> 蜜蜂</a:t>
              </a:r>
              <a:r>
                <a:rPr lang="zh-CN" altLang="en-US" sz="2800" b="1">
                  <a:latin typeface="楷体" panose="02010609060101010101" charset="-122"/>
                  <a:ea typeface="楷体" panose="02010609060101010101" charset="-122"/>
                  <a:cs typeface="+mn-ea"/>
                  <a:sym typeface="+mn-ea"/>
                </a:rPr>
                <a:t>飞得很低，几乎要触到地面，大概这样</a:t>
              </a:r>
              <a:r>
                <a:rPr lang="zh-CN" altLang="en-US" sz="2800" b="1" smtClean="0">
                  <a:latin typeface="楷体" panose="02010609060101010101" charset="-122"/>
                  <a:ea typeface="楷体" panose="02010609060101010101" charset="-122"/>
                  <a:cs typeface="+mn-ea"/>
                  <a:sym typeface="+mn-ea"/>
                </a:rPr>
                <a:t>可以减少</a:t>
              </a:r>
              <a:endParaRPr lang="en-US" altLang="zh-CN" sz="2800" b="1" smtClean="0"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endParaRPr>
            </a:p>
            <a:p>
              <a:pPr algn="just">
                <a:lnSpc>
                  <a:spcPct val="120000"/>
                </a:lnSpc>
              </a:pPr>
              <a:r>
                <a:rPr lang="en-US" altLang="zh-CN" sz="2800" b="1">
                  <a:latin typeface="楷体" panose="02010609060101010101" charset="-122"/>
                  <a:ea typeface="楷体" panose="02010609060101010101" charset="-122"/>
                  <a:cs typeface="+mn-ea"/>
                  <a:sym typeface="+mn-ea"/>
                </a:rPr>
                <a:t> </a:t>
              </a:r>
              <a:r>
                <a:rPr lang="en-US" altLang="zh-CN" sz="2800" b="1" smtClean="0">
                  <a:latin typeface="楷体" panose="02010609060101010101" charset="-122"/>
                  <a:ea typeface="楷体" panose="02010609060101010101" charset="-122"/>
                  <a:cs typeface="+mn-ea"/>
                  <a:sym typeface="+mn-ea"/>
                </a:rPr>
                <a:t>  </a:t>
              </a:r>
              <a:r>
                <a:rPr lang="zh-CN" altLang="en-US" sz="2800" b="1" smtClean="0">
                  <a:latin typeface="楷体" panose="02010609060101010101" charset="-122"/>
                  <a:ea typeface="楷体" panose="02010609060101010101" charset="-122"/>
                  <a:cs typeface="+mn-ea"/>
                  <a:sym typeface="+mn-ea"/>
                </a:rPr>
                <a:t>阻力。</a:t>
              </a:r>
              <a:endParaRPr lang="en-US" altLang="zh-CN" sz="2800" b="1" smtClean="0"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endParaRPr>
            </a:p>
            <a:p>
              <a:pPr algn="just">
                <a:lnSpc>
                  <a:spcPct val="120000"/>
                </a:lnSpc>
              </a:pPr>
              <a:r>
                <a:rPr lang="en-US" altLang="zh-CN" sz="2800" b="1" smtClean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cs typeface="+mn-ea"/>
                  <a:sym typeface="+mn-ea"/>
                </a:rPr>
                <a:t>◇ </a:t>
              </a:r>
              <a:r>
                <a:rPr lang="zh-CN" altLang="en-US" sz="2800" b="1" smtClean="0">
                  <a:latin typeface="楷体" panose="02010609060101010101" charset="-122"/>
                  <a:ea typeface="楷体" panose="02010609060101010101" charset="-122"/>
                  <a:cs typeface="+mn-ea"/>
                  <a:sym typeface="+mn-ea"/>
                </a:rPr>
                <a:t>它们</a:t>
              </a:r>
              <a:r>
                <a:rPr lang="zh-CN" altLang="en-US" sz="2800" b="1">
                  <a:latin typeface="楷体" panose="02010609060101010101" charset="-122"/>
                  <a:ea typeface="楷体" panose="02010609060101010101" charset="-122"/>
                  <a:cs typeface="+mn-ea"/>
                  <a:sym typeface="+mn-ea"/>
                </a:rPr>
                <a:t>两点四十分回到蜂窝里，肚皮下面还沾</a:t>
              </a:r>
              <a:r>
                <a:rPr lang="zh-CN" altLang="en-US" sz="2800" b="1" smtClean="0">
                  <a:latin typeface="楷体" panose="02010609060101010101" charset="-122"/>
                  <a:ea typeface="楷体" panose="02010609060101010101" charset="-122"/>
                  <a:cs typeface="+mn-ea"/>
                  <a:sym typeface="+mn-ea"/>
                </a:rPr>
                <a:t>着花粉</a:t>
              </a:r>
              <a:r>
                <a:rPr lang="zh-CN" altLang="en-US" sz="2800" b="1">
                  <a:latin typeface="楷体" panose="02010609060101010101" charset="-122"/>
                  <a:ea typeface="楷体" panose="02010609060101010101" charset="-122"/>
                  <a:cs typeface="+mn-ea"/>
                  <a:sym typeface="+mn-ea"/>
                </a:rPr>
                <a:t>呢。</a:t>
              </a:r>
              <a:endParaRPr lang="zh-CN" altLang="en-US" sz="2800" b="1"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endParaRPr>
            </a:p>
          </p:txBody>
        </p:sp>
        <p:sp>
          <p:nvSpPr>
            <p:cNvPr id="52" name="矩形 51"/>
            <p:cNvSpPr/>
            <p:nvPr/>
          </p:nvSpPr>
          <p:spPr>
            <a:xfrm>
              <a:off x="2762825" y="4542483"/>
              <a:ext cx="2025000" cy="6093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2800" smtClean="0">
                  <a:latin typeface="楷体" panose="02010609060101010101" charset="-122"/>
                  <a:ea typeface="楷体" panose="02010609060101010101" charset="-122"/>
                  <a:cs typeface="+mn-ea"/>
                  <a:sym typeface="+mn-ea"/>
                </a:rPr>
                <a:t>·····</a:t>
              </a:r>
              <a:endParaRPr lang="zh-CN" altLang="en-US" sz="2800"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7442825" y="3507483"/>
              <a:ext cx="1170000" cy="6093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2800" smtClean="0">
                  <a:latin typeface="楷体" panose="02010609060101010101" charset="-122"/>
                  <a:ea typeface="楷体" panose="02010609060101010101" charset="-122"/>
                  <a:cs typeface="+mn-ea"/>
                  <a:sym typeface="+mn-ea"/>
                </a:rPr>
                <a:t>··</a:t>
              </a:r>
              <a:endParaRPr lang="zh-CN" altLang="en-US" sz="2800"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2087825" y="2472483"/>
              <a:ext cx="2025000" cy="6093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2800" smtClean="0">
                  <a:latin typeface="楷体" panose="02010609060101010101" charset="-122"/>
                  <a:ea typeface="楷体" panose="02010609060101010101" charset="-122"/>
                  <a:cs typeface="+mn-ea"/>
                  <a:sym typeface="+mn-ea"/>
                </a:rPr>
                <a:t>·····</a:t>
              </a:r>
              <a:endParaRPr lang="zh-CN" altLang="en-US" sz="2800"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8882825" y="2472483"/>
              <a:ext cx="1080000" cy="6093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2800" smtClean="0">
                  <a:latin typeface="楷体" panose="02010609060101010101" charset="-122"/>
                  <a:ea typeface="楷体" panose="02010609060101010101" charset="-122"/>
                  <a:cs typeface="+mn-ea"/>
                  <a:sym typeface="+mn-ea"/>
                </a:rPr>
                <a:t>··</a:t>
              </a:r>
              <a:endParaRPr lang="zh-CN" altLang="en-US" sz="2800"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endParaRPr>
            </a:p>
          </p:txBody>
        </p:sp>
      </p:grp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/>
          <p:nvPr/>
        </p:nvGrpSpPr>
        <p:grpSpPr>
          <a:xfrm>
            <a:off x="10837133" y="2279852"/>
            <a:ext cx="1392556" cy="2298296"/>
            <a:chOff x="10840326" y="2279852"/>
            <a:chExt cx="1392374" cy="2298296"/>
          </a:xfrm>
        </p:grpSpPr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0840326" y="2279852"/>
              <a:ext cx="1350001" cy="2298296"/>
            </a:xfrm>
            <a:prstGeom prst="rect">
              <a:avLst/>
            </a:prstGeom>
          </p:spPr>
        </p:pic>
        <p:sp>
          <p:nvSpPr>
            <p:cNvPr id="27" name="矩形 26"/>
            <p:cNvSpPr/>
            <p:nvPr/>
          </p:nvSpPr>
          <p:spPr>
            <a:xfrm>
              <a:off x="11096198" y="2921837"/>
              <a:ext cx="1136502" cy="1014730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45593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7965" algn="l" defTabSz="45593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455930" algn="l" defTabSz="45593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683895" algn="l" defTabSz="45593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911860" algn="l" defTabSz="45593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139825" algn="l" defTabSz="45593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367790" algn="l" defTabSz="45593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1595755" algn="l" defTabSz="45593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1823720" algn="l" defTabSz="45593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3000" b="1">
                  <a:latin typeface="+mj-ea"/>
                  <a:ea typeface="+mj-ea"/>
                </a:rPr>
                <a:t>讲课</a:t>
              </a:r>
              <a:endParaRPr lang="en-US" altLang="zh-CN" sz="3000" b="1">
                <a:latin typeface="+mj-ea"/>
                <a:ea typeface="+mj-ea"/>
              </a:endParaRPr>
            </a:p>
            <a:p>
              <a:pPr algn="ctr"/>
              <a:r>
                <a:rPr lang="zh-CN" altLang="en-US" sz="3000" b="1">
                  <a:latin typeface="+mj-ea"/>
                  <a:ea typeface="+mj-ea"/>
                </a:rPr>
                <a:t>后题</a:t>
              </a:r>
              <a:endParaRPr lang="zh-CN" altLang="en-US" sz="3000" b="1">
                <a:latin typeface="+mj-ea"/>
                <a:ea typeface="+mj-ea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2087825" y="4334340"/>
            <a:ext cx="8370001" cy="1384995"/>
            <a:chOff x="1637825" y="4649340"/>
            <a:chExt cx="8820001" cy="1384995"/>
          </a:xfrm>
        </p:grpSpPr>
        <p:sp>
          <p:nvSpPr>
            <p:cNvPr id="30" name="矩形 29"/>
            <p:cNvSpPr/>
            <p:nvPr/>
          </p:nvSpPr>
          <p:spPr>
            <a:xfrm>
              <a:off x="1732665" y="4649340"/>
              <a:ext cx="8725161" cy="1384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800" smtClean="0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答</a:t>
              </a:r>
              <a:r>
                <a:rPr lang="zh-CN" altLang="en-US" sz="2800" b="1" smtClean="0">
                  <a:solidFill>
                    <a:srgbClr val="0070C0"/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：</a:t>
              </a:r>
              <a:r>
                <a:rPr lang="zh-CN" altLang="en-US" sz="2800" b="1" smtClean="0">
                  <a:latin typeface="楷体" panose="02010609060101010101" charset="-122"/>
                  <a:ea typeface="楷体" panose="02010609060101010101" charset="-122"/>
                </a:rPr>
                <a:t>“</a:t>
              </a:r>
              <a:r>
                <a:rPr lang="zh-CN" altLang="en-US" sz="2800" b="1">
                  <a:latin typeface="楷体" panose="02010609060101010101" charset="-122"/>
                  <a:ea typeface="楷体" panose="02010609060101010101" charset="-122"/>
                </a:rPr>
                <a:t>二十只左右”“好像”“大概”等词的使用，体现了作者表述的严谨、准确。</a:t>
              </a:r>
              <a:endParaRPr lang="zh-CN" altLang="en-US" sz="2800" b="1">
                <a:latin typeface="楷体" panose="02010609060101010101" charset="-122"/>
                <a:ea typeface="楷体" panose="02010609060101010101" charset="-122"/>
              </a:endParaRPr>
            </a:p>
          </p:txBody>
        </p:sp>
        <p:cxnSp>
          <p:nvCxnSpPr>
            <p:cNvPr id="32" name="直接连接符 31"/>
            <p:cNvCxnSpPr/>
            <p:nvPr/>
          </p:nvCxnSpPr>
          <p:spPr>
            <a:xfrm>
              <a:off x="1637825" y="5364000"/>
              <a:ext cx="868680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>
              <a:off x="1637825" y="5956725"/>
              <a:ext cx="868680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7" name="矩形 36"/>
          <p:cNvSpPr/>
          <p:nvPr/>
        </p:nvSpPr>
        <p:spPr>
          <a:xfrm>
            <a:off x="1058321" y="684000"/>
            <a:ext cx="9714504" cy="12741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3200" b="1" smtClean="0">
                <a:latin typeface="+mj-ea"/>
                <a:ea typeface="+mj-ea"/>
                <a:sym typeface="+mn-ea"/>
              </a:rPr>
              <a:t>2.</a:t>
            </a:r>
            <a:r>
              <a:rPr lang="zh-CN" altLang="en-US" sz="3200" b="1" smtClean="0">
                <a:latin typeface="+mj-ea"/>
                <a:ea typeface="+mj-ea"/>
                <a:sym typeface="+mn-ea"/>
              </a:rPr>
              <a:t>读一读</a:t>
            </a:r>
            <a:r>
              <a:rPr lang="zh-CN" altLang="en-US" sz="3200" b="1">
                <a:latin typeface="+mj-ea"/>
                <a:ea typeface="+mj-ea"/>
                <a:sym typeface="+mn-ea"/>
              </a:rPr>
              <a:t>，注意加点的部分，说说你从中体会到了</a:t>
            </a:r>
            <a:r>
              <a:rPr lang="zh-CN" altLang="en-US" sz="3200" b="1" smtClean="0">
                <a:latin typeface="+mj-ea"/>
                <a:ea typeface="+mj-ea"/>
                <a:sym typeface="+mn-ea"/>
              </a:rPr>
              <a:t>什</a:t>
            </a:r>
            <a:endParaRPr lang="en-US" altLang="zh-CN" sz="3200" b="1" smtClean="0">
              <a:latin typeface="+mj-ea"/>
              <a:ea typeface="+mj-ea"/>
              <a:sym typeface="+mn-ea"/>
            </a:endParaRPr>
          </a:p>
          <a:p>
            <a:pPr algn="just">
              <a:lnSpc>
                <a:spcPct val="120000"/>
              </a:lnSpc>
            </a:pPr>
            <a:r>
              <a:rPr lang="en-US" altLang="zh-CN" sz="3200" b="1">
                <a:latin typeface="+mj-ea"/>
                <a:ea typeface="+mj-ea"/>
                <a:sym typeface="+mn-ea"/>
              </a:rPr>
              <a:t> </a:t>
            </a:r>
            <a:r>
              <a:rPr lang="en-US" altLang="zh-CN" sz="3200" b="1" smtClean="0">
                <a:latin typeface="+mj-ea"/>
                <a:ea typeface="+mj-ea"/>
                <a:sym typeface="+mn-ea"/>
              </a:rPr>
              <a:t> </a:t>
            </a:r>
            <a:r>
              <a:rPr lang="zh-CN" altLang="en-US" sz="3200" b="1" smtClean="0">
                <a:latin typeface="+mj-ea"/>
                <a:ea typeface="+mj-ea"/>
                <a:sym typeface="+mn-ea"/>
              </a:rPr>
              <a:t>么。再</a:t>
            </a:r>
            <a:r>
              <a:rPr lang="zh-CN" altLang="en-US" sz="3200" b="1">
                <a:latin typeface="+mj-ea"/>
                <a:ea typeface="+mj-ea"/>
                <a:sym typeface="+mn-ea"/>
              </a:rPr>
              <a:t>从课文中找出类似</a:t>
            </a:r>
            <a:r>
              <a:rPr lang="zh-CN" altLang="en-US" sz="3200" b="1" smtClean="0">
                <a:latin typeface="+mj-ea"/>
                <a:ea typeface="+mj-ea"/>
                <a:sym typeface="+mn-ea"/>
              </a:rPr>
              <a:t>的</a:t>
            </a:r>
            <a:r>
              <a:rPr lang="zh-CN" altLang="en-US" sz="3200" b="1">
                <a:latin typeface="+mj-ea"/>
                <a:sym typeface="+mn-ea"/>
              </a:rPr>
              <a:t>语</a:t>
            </a:r>
            <a:r>
              <a:rPr lang="zh-CN" altLang="en-US" sz="3200" b="1" smtClean="0">
                <a:latin typeface="+mj-ea"/>
                <a:ea typeface="+mj-ea"/>
                <a:sym typeface="+mn-ea"/>
              </a:rPr>
              <a:t>句</a:t>
            </a:r>
            <a:r>
              <a:rPr lang="zh-CN" altLang="en-US" sz="3200" b="1">
                <a:latin typeface="+mj-ea"/>
                <a:ea typeface="+mj-ea"/>
                <a:sym typeface="+mn-ea"/>
              </a:rPr>
              <a:t>，和同学交流。</a:t>
            </a:r>
            <a:endParaRPr lang="zh-CN" altLang="en-US" sz="3200" b="1">
              <a:latin typeface="+mj-ea"/>
              <a:ea typeface="+mj-ea"/>
              <a:sym typeface="+mn-ea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1513215" y="2176081"/>
            <a:ext cx="8944610" cy="2160591"/>
            <a:chOff x="1513215" y="2254564"/>
            <a:chExt cx="8944610" cy="2160591"/>
          </a:xfrm>
        </p:grpSpPr>
        <p:sp>
          <p:nvSpPr>
            <p:cNvPr id="39" name="矩形 38"/>
            <p:cNvSpPr/>
            <p:nvPr/>
          </p:nvSpPr>
          <p:spPr>
            <a:xfrm>
              <a:off x="1513215" y="2254564"/>
              <a:ext cx="8944610" cy="216059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2800" b="1" smtClean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cs typeface="+mn-ea"/>
                  <a:sym typeface="+mn-ea"/>
                </a:rPr>
                <a:t>◇</a:t>
              </a:r>
              <a:r>
                <a:rPr lang="en-US" altLang="zh-CN" sz="2800" b="1" smtClean="0">
                  <a:latin typeface="楷体" panose="02010609060101010101" charset="-122"/>
                  <a:ea typeface="楷体" panose="02010609060101010101" charset="-122"/>
                  <a:cs typeface="+mn-ea"/>
                  <a:sym typeface="+mn-ea"/>
                </a:rPr>
                <a:t> </a:t>
              </a:r>
              <a:r>
                <a:rPr lang="zh-CN" altLang="en-US" sz="2800" b="1" smtClean="0">
                  <a:solidFill>
                    <a:schemeClr val="tx1"/>
                  </a:solidFill>
                  <a:uFillTx/>
                  <a:latin typeface="楷体" panose="02010609060101010101" charset="-122"/>
                  <a:ea typeface="楷体" panose="02010609060101010101" charset="-122"/>
                  <a:cs typeface="+mn-ea"/>
                  <a:sym typeface="+mn-ea"/>
                </a:rPr>
                <a:t>二十</a:t>
              </a:r>
              <a:r>
                <a:rPr lang="zh-CN" altLang="en-US" sz="2800" b="1">
                  <a:solidFill>
                    <a:schemeClr val="tx1"/>
                  </a:solidFill>
                  <a:uFillTx/>
                  <a:latin typeface="楷体" panose="02010609060101010101" charset="-122"/>
                  <a:ea typeface="楷体" panose="02010609060101010101" charset="-122"/>
                  <a:cs typeface="+mn-ea"/>
                  <a:sym typeface="+mn-ea"/>
                </a:rPr>
                <a:t>只左右</a:t>
              </a:r>
              <a:r>
                <a:rPr lang="zh-CN" altLang="en-US" sz="2800" b="1">
                  <a:latin typeface="楷体" panose="02010609060101010101" charset="-122"/>
                  <a:ea typeface="楷体" panose="02010609060101010101" charset="-122"/>
                  <a:cs typeface="+mn-ea"/>
                  <a:sym typeface="+mn-ea"/>
                </a:rPr>
                <a:t>被闷了好久的蜜蜂向四面飞散，</a:t>
              </a:r>
              <a:r>
                <a:rPr lang="zh-CN" altLang="en-US" sz="2800" b="1" smtClean="0">
                  <a:latin typeface="楷体" panose="02010609060101010101" charset="-122"/>
                  <a:ea typeface="楷体" panose="02010609060101010101" charset="-122"/>
                  <a:cs typeface="+mn-ea"/>
                  <a:sym typeface="+mn-ea"/>
                </a:rPr>
                <a:t>好像</a:t>
              </a:r>
              <a:r>
                <a:rPr lang="zh-CN" altLang="en-US" sz="2800" b="1">
                  <a:latin typeface="楷体" panose="02010609060101010101" charset="-122"/>
                  <a:ea typeface="楷体" panose="02010609060101010101" charset="-122"/>
                  <a:cs typeface="+mn-ea"/>
                  <a:sym typeface="+mn-ea"/>
                </a:rPr>
                <a:t>在</a:t>
              </a:r>
              <a:r>
                <a:rPr lang="zh-CN" altLang="en-US" sz="2800" b="1" smtClean="0">
                  <a:latin typeface="楷体" panose="02010609060101010101" charset="-122"/>
                  <a:ea typeface="楷体" panose="02010609060101010101" charset="-122"/>
                  <a:cs typeface="+mn-ea"/>
                  <a:sym typeface="+mn-ea"/>
                </a:rPr>
                <a:t>寻</a:t>
              </a:r>
              <a:endParaRPr lang="en-US" altLang="zh-CN" sz="2800" b="1" smtClean="0"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endParaRPr>
            </a:p>
            <a:p>
              <a:pPr algn="just">
                <a:lnSpc>
                  <a:spcPct val="120000"/>
                </a:lnSpc>
              </a:pPr>
              <a:r>
                <a:rPr lang="en-US" altLang="zh-CN" sz="2800" b="1">
                  <a:latin typeface="楷体" panose="02010609060101010101" charset="-122"/>
                  <a:ea typeface="楷体" panose="02010609060101010101" charset="-122"/>
                  <a:cs typeface="+mn-ea"/>
                  <a:sym typeface="+mn-ea"/>
                </a:rPr>
                <a:t> </a:t>
              </a:r>
              <a:r>
                <a:rPr lang="en-US" altLang="zh-CN" sz="2800" b="1" smtClean="0">
                  <a:latin typeface="楷体" panose="02010609060101010101" charset="-122"/>
                  <a:ea typeface="楷体" panose="02010609060101010101" charset="-122"/>
                  <a:cs typeface="+mn-ea"/>
                  <a:sym typeface="+mn-ea"/>
                </a:rPr>
                <a:t>  </a:t>
              </a:r>
              <a:r>
                <a:rPr lang="zh-CN" altLang="en-US" sz="2800" b="1" smtClean="0">
                  <a:latin typeface="楷体" panose="02010609060101010101" charset="-122"/>
                  <a:ea typeface="楷体" panose="02010609060101010101" charset="-122"/>
                  <a:cs typeface="+mn-ea"/>
                  <a:sym typeface="+mn-ea"/>
                </a:rPr>
                <a:t>找回</a:t>
              </a:r>
              <a:r>
                <a:rPr lang="zh-CN" altLang="en-US" sz="2800" b="1">
                  <a:latin typeface="楷体" panose="02010609060101010101" charset="-122"/>
                  <a:ea typeface="楷体" panose="02010609060101010101" charset="-122"/>
                  <a:cs typeface="+mn-ea"/>
                  <a:sym typeface="+mn-ea"/>
                </a:rPr>
                <a:t>家的方向。</a:t>
              </a:r>
              <a:endParaRPr lang="zh-CN" altLang="en-US" sz="2800" b="1"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endParaRPr>
            </a:p>
            <a:p>
              <a:pPr algn="just">
                <a:lnSpc>
                  <a:spcPct val="120000"/>
                </a:lnSpc>
              </a:pPr>
              <a:r>
                <a:rPr lang="en-US" altLang="zh-CN" sz="28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cs typeface="+mn-ea"/>
                  <a:sym typeface="+mn-ea"/>
                </a:rPr>
                <a:t>◇</a:t>
              </a:r>
              <a:r>
                <a:rPr lang="zh-CN" altLang="en-US" sz="2800" b="1" smtClean="0">
                  <a:latin typeface="楷体" panose="02010609060101010101" charset="-122"/>
                  <a:ea typeface="楷体" panose="02010609060101010101" charset="-122"/>
                  <a:cs typeface="+mn-ea"/>
                  <a:sym typeface="+mn-ea"/>
                </a:rPr>
                <a:t> 蜜蜂</a:t>
              </a:r>
              <a:r>
                <a:rPr lang="zh-CN" altLang="en-US" sz="2800" b="1">
                  <a:latin typeface="楷体" panose="02010609060101010101" charset="-122"/>
                  <a:ea typeface="楷体" panose="02010609060101010101" charset="-122"/>
                  <a:cs typeface="+mn-ea"/>
                  <a:sym typeface="+mn-ea"/>
                </a:rPr>
                <a:t>飞得很低，几乎要触到地面，大概这样</a:t>
              </a:r>
              <a:r>
                <a:rPr lang="zh-CN" altLang="en-US" sz="2800" b="1" smtClean="0">
                  <a:latin typeface="楷体" panose="02010609060101010101" charset="-122"/>
                  <a:ea typeface="楷体" panose="02010609060101010101" charset="-122"/>
                  <a:cs typeface="+mn-ea"/>
                  <a:sym typeface="+mn-ea"/>
                </a:rPr>
                <a:t>可以减少</a:t>
              </a:r>
              <a:endParaRPr lang="en-US" altLang="zh-CN" sz="2800" b="1" smtClean="0"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endParaRPr>
            </a:p>
            <a:p>
              <a:pPr algn="just">
                <a:lnSpc>
                  <a:spcPct val="120000"/>
                </a:lnSpc>
              </a:pPr>
              <a:r>
                <a:rPr lang="en-US" altLang="zh-CN" sz="2800" b="1">
                  <a:latin typeface="楷体" panose="02010609060101010101" charset="-122"/>
                  <a:ea typeface="楷体" panose="02010609060101010101" charset="-122"/>
                  <a:cs typeface="+mn-ea"/>
                  <a:sym typeface="+mn-ea"/>
                </a:rPr>
                <a:t> </a:t>
              </a:r>
              <a:r>
                <a:rPr lang="en-US" altLang="zh-CN" sz="2800" b="1" smtClean="0">
                  <a:latin typeface="楷体" panose="02010609060101010101" charset="-122"/>
                  <a:ea typeface="楷体" panose="02010609060101010101" charset="-122"/>
                  <a:cs typeface="+mn-ea"/>
                  <a:sym typeface="+mn-ea"/>
                </a:rPr>
                <a:t>  </a:t>
              </a:r>
              <a:r>
                <a:rPr lang="zh-CN" altLang="en-US" sz="2800" b="1" smtClean="0">
                  <a:latin typeface="楷体" panose="02010609060101010101" charset="-122"/>
                  <a:ea typeface="楷体" panose="02010609060101010101" charset="-122"/>
                  <a:cs typeface="+mn-ea"/>
                  <a:sym typeface="+mn-ea"/>
                </a:rPr>
                <a:t>阻力。</a:t>
              </a:r>
              <a:endParaRPr lang="en-US" altLang="zh-CN" sz="2800" b="1" smtClean="0"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endParaRPr>
            </a:p>
          </p:txBody>
        </p:sp>
        <p:sp>
          <p:nvSpPr>
            <p:cNvPr id="43" name="矩形 42"/>
            <p:cNvSpPr/>
            <p:nvPr/>
          </p:nvSpPr>
          <p:spPr>
            <a:xfrm>
              <a:off x="7442825" y="3507483"/>
              <a:ext cx="1170000" cy="6093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2800" smtClean="0">
                  <a:latin typeface="楷体" panose="02010609060101010101" charset="-122"/>
                  <a:ea typeface="楷体" panose="02010609060101010101" charset="-122"/>
                  <a:cs typeface="+mn-ea"/>
                  <a:sym typeface="+mn-ea"/>
                </a:rPr>
                <a:t>··</a:t>
              </a:r>
              <a:endParaRPr lang="zh-CN" altLang="en-US" sz="2800"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2087825" y="2472483"/>
              <a:ext cx="2025000" cy="6093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2800" smtClean="0">
                  <a:latin typeface="楷体" panose="02010609060101010101" charset="-122"/>
                  <a:ea typeface="楷体" panose="02010609060101010101" charset="-122"/>
                  <a:cs typeface="+mn-ea"/>
                  <a:sym typeface="+mn-ea"/>
                </a:rPr>
                <a:t>·····</a:t>
              </a:r>
              <a:endParaRPr lang="zh-CN" altLang="en-US" sz="2800"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endParaRPr>
            </a:p>
          </p:txBody>
        </p:sp>
        <p:sp>
          <p:nvSpPr>
            <p:cNvPr id="45" name="矩形 44"/>
            <p:cNvSpPr/>
            <p:nvPr/>
          </p:nvSpPr>
          <p:spPr>
            <a:xfrm>
              <a:off x="8882825" y="2472483"/>
              <a:ext cx="1080000" cy="6093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2800" smtClean="0">
                  <a:latin typeface="楷体" panose="02010609060101010101" charset="-122"/>
                  <a:ea typeface="楷体" panose="02010609060101010101" charset="-122"/>
                  <a:cs typeface="+mn-ea"/>
                  <a:sym typeface="+mn-ea"/>
                </a:rPr>
                <a:t>··</a:t>
              </a:r>
              <a:endParaRPr lang="zh-CN" altLang="en-US" sz="2800"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endParaRPr>
            </a:p>
          </p:txBody>
        </p:sp>
      </p:grp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/>
          <p:nvPr/>
        </p:nvGrpSpPr>
        <p:grpSpPr>
          <a:xfrm>
            <a:off x="10837133" y="2279852"/>
            <a:ext cx="1392556" cy="2298296"/>
            <a:chOff x="10840326" y="2279852"/>
            <a:chExt cx="1392374" cy="2298296"/>
          </a:xfrm>
        </p:grpSpPr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0840326" y="2279852"/>
              <a:ext cx="1350001" cy="2298296"/>
            </a:xfrm>
            <a:prstGeom prst="rect">
              <a:avLst/>
            </a:prstGeom>
          </p:spPr>
        </p:pic>
        <p:sp>
          <p:nvSpPr>
            <p:cNvPr id="27" name="矩形 26"/>
            <p:cNvSpPr/>
            <p:nvPr/>
          </p:nvSpPr>
          <p:spPr>
            <a:xfrm>
              <a:off x="11096198" y="2921837"/>
              <a:ext cx="1136502" cy="1014730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45593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7965" algn="l" defTabSz="45593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455930" algn="l" defTabSz="45593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683895" algn="l" defTabSz="45593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911860" algn="l" defTabSz="45593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139825" algn="l" defTabSz="45593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367790" algn="l" defTabSz="45593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1595755" algn="l" defTabSz="45593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1823720" algn="l" defTabSz="45593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3000" b="1">
                  <a:latin typeface="+mj-ea"/>
                  <a:ea typeface="+mj-ea"/>
                </a:rPr>
                <a:t>讲课</a:t>
              </a:r>
              <a:endParaRPr lang="en-US" altLang="zh-CN" sz="3000" b="1">
                <a:latin typeface="+mj-ea"/>
                <a:ea typeface="+mj-ea"/>
              </a:endParaRPr>
            </a:p>
            <a:p>
              <a:pPr algn="ctr"/>
              <a:r>
                <a:rPr lang="zh-CN" altLang="en-US" sz="3000" b="1">
                  <a:latin typeface="+mj-ea"/>
                  <a:ea typeface="+mj-ea"/>
                </a:rPr>
                <a:t>后题</a:t>
              </a:r>
              <a:endParaRPr lang="zh-CN" altLang="en-US" sz="3000" b="1">
                <a:latin typeface="+mj-ea"/>
                <a:ea typeface="+mj-ea"/>
              </a:endParaRPr>
            </a:p>
          </p:txBody>
        </p:sp>
      </p:grpSp>
      <p:sp>
        <p:nvSpPr>
          <p:cNvPr id="30" name="矩形 29"/>
          <p:cNvSpPr/>
          <p:nvPr/>
        </p:nvSpPr>
        <p:spPr>
          <a:xfrm>
            <a:off x="1592825" y="1944000"/>
            <a:ext cx="9450000" cy="31260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答</a:t>
            </a:r>
            <a:r>
              <a:rPr lang="zh-CN" altLang="en-US" sz="2800" b="1" smtClean="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：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“两点四十分</a:t>
            </a:r>
            <a:r>
              <a:rPr lang="zh-CN" altLang="en-US" sz="2800" b="1" smtClean="0">
                <a:latin typeface="楷体" panose="02010609060101010101" charset="-122"/>
                <a:ea typeface="楷体" panose="02010609060101010101" charset="-122"/>
              </a:rPr>
              <a:t>”说明法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布尔搜集的数据充分、真实，体现出他严谨求实的科学态度</a:t>
            </a:r>
            <a:r>
              <a:rPr lang="zh-CN" altLang="en-US" sz="2800" b="1" smtClean="0"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en-US" altLang="zh-CN" sz="2800" b="1" smtClean="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类似</a:t>
            </a:r>
            <a:r>
              <a:rPr lang="zh-CN" altLang="en-US" sz="2800" b="1" smtClean="0">
                <a:latin typeface="楷体" panose="02010609060101010101" charset="-122"/>
                <a:ea typeface="楷体" panose="02010609060101010101" charset="-122"/>
              </a:rPr>
              <a:t>语句：尽管它们逆风而飞，沿途都是一些陌生的景物，但它们</a:t>
            </a:r>
            <a:r>
              <a:rPr lang="zh-CN" altLang="en-US" sz="28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确确实实</a:t>
            </a:r>
            <a:r>
              <a:rPr lang="zh-CN" altLang="en-US" sz="2800" b="1" smtClean="0">
                <a:latin typeface="楷体" panose="02010609060101010101" charset="-122"/>
                <a:ea typeface="楷体" panose="02010609060101010101" charset="-122"/>
              </a:rPr>
              <a:t>飞回来了。</a:t>
            </a:r>
            <a:endParaRPr lang="en-US" altLang="zh-CN" sz="2800" b="1" smtClean="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smtClean="0">
                <a:latin typeface="楷体" panose="02010609060101010101" charset="-122"/>
                <a:ea typeface="楷体" panose="02010609060101010101" charset="-122"/>
              </a:rPr>
              <a:t>感受：“确确实实”体现了作者在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猜想被验证后</a:t>
            </a:r>
            <a:r>
              <a:rPr lang="zh-CN" altLang="en-US" sz="2800" b="1" smtClean="0">
                <a:latin typeface="楷体" panose="02010609060101010101" charset="-122"/>
                <a:ea typeface="楷体" panose="02010609060101010101" charset="-122"/>
              </a:rPr>
              <a:t>的释怀的心情。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1513215" y="1188000"/>
            <a:ext cx="8944610" cy="872317"/>
            <a:chOff x="1513215" y="2254564"/>
            <a:chExt cx="8944610" cy="872317"/>
          </a:xfrm>
        </p:grpSpPr>
        <p:sp>
          <p:nvSpPr>
            <p:cNvPr id="18" name="矩形 17"/>
            <p:cNvSpPr/>
            <p:nvPr/>
          </p:nvSpPr>
          <p:spPr>
            <a:xfrm>
              <a:off x="1513215" y="2254564"/>
              <a:ext cx="8944610" cy="5407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2800" b="1" smtClean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cs typeface="+mn-ea"/>
                  <a:sym typeface="+mn-ea"/>
                </a:rPr>
                <a:t>◇ </a:t>
              </a:r>
              <a:r>
                <a:rPr lang="zh-CN" altLang="en-US" sz="2800" b="1" smtClean="0">
                  <a:latin typeface="楷体" panose="02010609060101010101" charset="-122"/>
                  <a:ea typeface="楷体" panose="02010609060101010101" charset="-122"/>
                  <a:cs typeface="+mn-ea"/>
                  <a:sym typeface="+mn-ea"/>
                </a:rPr>
                <a:t>它们</a:t>
              </a:r>
              <a:r>
                <a:rPr lang="zh-CN" altLang="en-US" sz="2800" b="1">
                  <a:latin typeface="楷体" panose="02010609060101010101" charset="-122"/>
                  <a:ea typeface="楷体" panose="02010609060101010101" charset="-122"/>
                  <a:cs typeface="+mn-ea"/>
                  <a:sym typeface="+mn-ea"/>
                </a:rPr>
                <a:t>两点四十分回到蜂窝里，肚皮下面还沾</a:t>
              </a:r>
              <a:r>
                <a:rPr lang="zh-CN" altLang="en-US" sz="2800" b="1" smtClean="0">
                  <a:latin typeface="楷体" panose="02010609060101010101" charset="-122"/>
                  <a:ea typeface="楷体" panose="02010609060101010101" charset="-122"/>
                  <a:cs typeface="+mn-ea"/>
                  <a:sym typeface="+mn-ea"/>
                </a:rPr>
                <a:t>着花粉</a:t>
              </a:r>
              <a:r>
                <a:rPr lang="zh-CN" altLang="en-US" sz="2800" b="1">
                  <a:latin typeface="楷体" panose="02010609060101010101" charset="-122"/>
                  <a:ea typeface="楷体" panose="02010609060101010101" charset="-122"/>
                  <a:cs typeface="+mn-ea"/>
                  <a:sym typeface="+mn-ea"/>
                </a:rPr>
                <a:t>呢。</a:t>
              </a:r>
              <a:endParaRPr lang="zh-CN" altLang="en-US" sz="2800" b="1"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2762825" y="2517483"/>
              <a:ext cx="2025000" cy="6093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2800" smtClean="0">
                  <a:latin typeface="楷体" panose="02010609060101010101" charset="-122"/>
                  <a:ea typeface="楷体" panose="02010609060101010101" charset="-122"/>
                  <a:cs typeface="+mn-ea"/>
                  <a:sym typeface="+mn-ea"/>
                </a:rPr>
                <a:t>·····</a:t>
              </a:r>
              <a:endParaRPr lang="zh-CN" altLang="en-US" sz="2800"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637825" y="2443275"/>
            <a:ext cx="9045000" cy="2560725"/>
            <a:chOff x="1637825" y="3433275"/>
            <a:chExt cx="8686800" cy="2560725"/>
          </a:xfrm>
        </p:grpSpPr>
        <p:cxnSp>
          <p:nvCxnSpPr>
            <p:cNvPr id="32" name="直接连接符 31"/>
            <p:cNvCxnSpPr/>
            <p:nvPr/>
          </p:nvCxnSpPr>
          <p:spPr>
            <a:xfrm>
              <a:off x="1637825" y="3433275"/>
              <a:ext cx="868680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>
              <a:off x="1637825" y="3945420"/>
              <a:ext cx="868680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>
              <a:off x="1637825" y="4457565"/>
              <a:ext cx="868680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>
              <a:off x="1637825" y="4969710"/>
              <a:ext cx="868680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>
              <a:off x="1637825" y="5481855"/>
              <a:ext cx="868680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>
              <a:off x="1637825" y="5994000"/>
              <a:ext cx="868680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528159" y="2214021"/>
            <a:ext cx="5557500" cy="1615827"/>
            <a:chOff x="4360325" y="1625389"/>
            <a:chExt cx="5557500" cy="1615827"/>
          </a:xfrm>
        </p:grpSpPr>
        <p:sp>
          <p:nvSpPr>
            <p:cNvPr id="12" name="矩形 11"/>
            <p:cNvSpPr/>
            <p:nvPr/>
          </p:nvSpPr>
          <p:spPr>
            <a:xfrm>
              <a:off x="4405325" y="1625389"/>
              <a:ext cx="5512500" cy="16158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913765">
                <a:lnSpc>
                  <a:spcPct val="150000"/>
                </a:lnSpc>
              </a:pPr>
              <a:r>
                <a:rPr lang="zh-CN" altLang="en-US" sz="660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参考素材</a:t>
              </a:r>
              <a:endParaRPr lang="zh-CN" altLang="en-US" sz="66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4360325" y="2052095"/>
              <a:ext cx="796875" cy="847040"/>
              <a:chOff x="6605650" y="6108921"/>
              <a:chExt cx="1593750" cy="1694079"/>
            </a:xfrm>
          </p:grpSpPr>
          <p:sp>
            <p:nvSpPr>
              <p:cNvPr id="6" name="泪滴形 5"/>
              <p:cNvSpPr/>
              <p:nvPr/>
            </p:nvSpPr>
            <p:spPr>
              <a:xfrm>
                <a:off x="6605650" y="6228000"/>
                <a:ext cx="1575000" cy="1575000"/>
              </a:xfrm>
              <a:prstGeom prst="teardrop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3765"/>
                <a:endParaRPr lang="zh-CN" altLang="en-US" sz="900">
                  <a:solidFill>
                    <a:prstClr val="black"/>
                  </a:solidFill>
                </a:endParaRPr>
              </a:p>
            </p:txBody>
          </p:sp>
          <p:sp>
            <p:nvSpPr>
              <p:cNvPr id="7" name="TextBox 10"/>
              <p:cNvSpPr txBox="1"/>
              <p:nvPr/>
            </p:nvSpPr>
            <p:spPr>
              <a:xfrm>
                <a:off x="6624400" y="6108921"/>
                <a:ext cx="1575000" cy="165988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 defTabSz="913765"/>
                <a:r>
                  <a:rPr lang="en-US" sz="4800" b="1">
                    <a:solidFill>
                      <a:prstClr val="white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5</a:t>
                </a:r>
                <a:endParaRPr lang="en-US" sz="4800" b="1">
                  <a:solidFill>
                    <a:prstClr val="white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/>
        </p:nvGrpSpPr>
        <p:grpSpPr>
          <a:xfrm>
            <a:off x="-27175" y="-1"/>
            <a:ext cx="12217518" cy="6858001"/>
            <a:chOff x="-27175" y="-1"/>
            <a:chExt cx="12267174" cy="6858001"/>
          </a:xfrm>
        </p:grpSpPr>
        <p:pic>
          <p:nvPicPr>
            <p:cNvPr id="27" name="图片 26"/>
            <p:cNvPicPr>
              <a:picLocks noChangeAspect="1"/>
            </p:cNvPicPr>
            <p:nvPr userDrawn="1"/>
          </p:nvPicPr>
          <p:blipFill>
            <a:blip r:embed="rId1"/>
            <a:stretch>
              <a:fillRect/>
            </a:stretch>
          </p:blipFill>
          <p:spPr>
            <a:xfrm>
              <a:off x="-27175" y="-1"/>
              <a:ext cx="12267174" cy="6858001"/>
            </a:xfrm>
            <a:prstGeom prst="rect">
              <a:avLst/>
            </a:prstGeom>
          </p:spPr>
        </p:pic>
        <p:sp>
          <p:nvSpPr>
            <p:cNvPr id="28" name="矩形 27"/>
            <p:cNvSpPr/>
            <p:nvPr userDrawn="1"/>
          </p:nvSpPr>
          <p:spPr>
            <a:xfrm>
              <a:off x="-1" y="0"/>
              <a:ext cx="12239999" cy="6858000"/>
            </a:xfrm>
            <a:prstGeom prst="rect">
              <a:avLst/>
            </a:prstGeom>
            <a:solidFill>
              <a:schemeClr val="bg1">
                <a:alpha val="3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00"/>
            </a:p>
          </p:txBody>
        </p:sp>
      </p:grpSp>
      <p:sp>
        <p:nvSpPr>
          <p:cNvPr id="24" name="文本框 23"/>
          <p:cNvSpPr txBox="1"/>
          <p:nvPr/>
        </p:nvSpPr>
        <p:spPr>
          <a:xfrm>
            <a:off x="585273" y="404856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·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作者介绍</a:t>
            </a:r>
            <a:endParaRPr lang="zh-CN" altLang="en-US" sz="28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10841739" y="2279852"/>
            <a:ext cx="1350177" cy="2298296"/>
            <a:chOff x="10840326" y="2279852"/>
            <a:chExt cx="1350001" cy="2298296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840326" y="2279852"/>
              <a:ext cx="1350001" cy="2298296"/>
            </a:xfrm>
            <a:prstGeom prst="rect">
              <a:avLst/>
            </a:prstGeom>
          </p:spPr>
        </p:pic>
        <p:sp>
          <p:nvSpPr>
            <p:cNvPr id="18" name="矩形 17"/>
            <p:cNvSpPr/>
            <p:nvPr/>
          </p:nvSpPr>
          <p:spPr>
            <a:xfrm>
              <a:off x="11210758" y="2921169"/>
              <a:ext cx="957313" cy="10156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3000" b="1">
                  <a:latin typeface="+mj-ea"/>
                  <a:ea typeface="+mj-ea"/>
                </a:rPr>
                <a:t>参考</a:t>
              </a:r>
              <a:endParaRPr lang="en-US" altLang="zh-CN" sz="3000" b="1">
                <a:latin typeface="+mj-ea"/>
                <a:ea typeface="+mj-ea"/>
              </a:endParaRPr>
            </a:p>
            <a:p>
              <a:pPr algn="ctr"/>
              <a:r>
                <a:rPr lang="zh-CN" altLang="en-US" sz="3000" b="1">
                  <a:latin typeface="+mj-ea"/>
                  <a:ea typeface="+mj-ea"/>
                </a:rPr>
                <a:t>素材</a:t>
              </a:r>
              <a:endParaRPr lang="en-US" altLang="zh-CN" sz="3000" b="1">
                <a:latin typeface="+mj-ea"/>
                <a:ea typeface="+mj-ea"/>
              </a:endParaRPr>
            </a:p>
          </p:txBody>
        </p:sp>
      </p:grpSp>
      <p:sp>
        <p:nvSpPr>
          <p:cNvPr id="23" name="矩形 22"/>
          <p:cNvSpPr/>
          <p:nvPr/>
        </p:nvSpPr>
        <p:spPr>
          <a:xfrm>
            <a:off x="4852382" y="1089000"/>
            <a:ext cx="22148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法布尔简介</a:t>
            </a:r>
            <a:endParaRPr lang="zh-CN" altLang="en-US" sz="320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5" name="文本框 4"/>
          <p:cNvSpPr txBox="1"/>
          <p:nvPr/>
        </p:nvSpPr>
        <p:spPr>
          <a:xfrm>
            <a:off x="1007825" y="1899032"/>
            <a:ext cx="10080000" cy="319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    法布尔（</a:t>
            </a:r>
            <a:r>
              <a:rPr lang="en-US" altLang="zh-CN" sz="28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1823—1915</a:t>
            </a:r>
            <a:r>
              <a:rPr lang="zh-CN" altLang="en-US" sz="2800" b="1" smtClean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）是</a:t>
            </a:r>
            <a:r>
              <a:rPr sz="2800" b="1" err="1" smtClean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法国著名的昆虫学家</a:t>
            </a:r>
            <a:r>
              <a:rPr lang="zh-CN" altLang="en-US" sz="2800" b="1" smtClean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、文学家</a:t>
            </a:r>
            <a:r>
              <a:rPr sz="2800" b="1" smtClean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。</a:t>
            </a:r>
            <a:r>
              <a:rPr lang="zh-CN" altLang="en-US" sz="2800" b="1" smtClean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课文节选自他的</a:t>
            </a:r>
            <a:r>
              <a:rPr lang="en-US" altLang="zh-CN" sz="2800" b="1" smtClean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《</a:t>
            </a:r>
            <a:r>
              <a:rPr lang="zh-CN" altLang="en-US" sz="2800" b="1" smtClean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昆虫记</a:t>
            </a:r>
            <a:r>
              <a:rPr lang="en-US" altLang="zh-CN" sz="2800" b="1" smtClean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》</a:t>
            </a:r>
            <a:r>
              <a:rPr lang="zh-CN" altLang="en-US" sz="2800" b="1" smtClean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。这部作品用优美生动的语言，记录了他对昆虫的观察和发现，兼具科学和文学价值。</a:t>
            </a:r>
            <a:endParaRPr lang="en-US" altLang="zh-CN" sz="2800" b="1" smtClean="0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en-US" sz="28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en-US" sz="2800" b="1" smtClean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   </a:t>
            </a:r>
            <a:r>
              <a:rPr lang="zh-CN" altLang="en-US" sz="2800" b="1" smtClean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法布尔曾经说过：“在对某个事物说‘是’以前，我要观察、触摸，而且不是一次，是两三次，甚至没完没了，直到没有任何怀疑为止。”</a:t>
            </a:r>
            <a:endParaRPr sz="2800" b="1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133341" y="2394000"/>
            <a:ext cx="7155000" cy="1754326"/>
            <a:chOff x="3303619" y="1452764"/>
            <a:chExt cx="7155932" cy="1754326"/>
          </a:xfrm>
        </p:grpSpPr>
        <p:sp>
          <p:nvSpPr>
            <p:cNvPr id="2" name="矩形 1"/>
            <p:cNvSpPr/>
            <p:nvPr/>
          </p:nvSpPr>
          <p:spPr>
            <a:xfrm>
              <a:off x="3303619" y="1452764"/>
              <a:ext cx="7155932" cy="17543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913765">
                <a:lnSpc>
                  <a:spcPct val="150000"/>
                </a:lnSpc>
              </a:pPr>
              <a:r>
                <a:rPr lang="zh-CN" altLang="en-US" sz="6600" b="1" dirty="0">
                  <a:solidFill>
                    <a:srgbClr val="FF0000"/>
                  </a:solidFill>
                  <a:latin typeface="宋体" panose="02010600030101010101" pitchFamily="2" charset="-122"/>
                </a:rPr>
                <a:t>　  </a:t>
              </a:r>
              <a:r>
                <a:rPr lang="zh-CN" altLang="en-US" sz="7200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朗读课文</a:t>
              </a:r>
              <a:endParaRPr lang="zh-CN" altLang="en-US" sz="7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4743619" y="1980745"/>
              <a:ext cx="796979" cy="847040"/>
              <a:chOff x="6605650" y="6108921"/>
              <a:chExt cx="1593750" cy="1694079"/>
            </a:xfrm>
          </p:grpSpPr>
          <p:sp>
            <p:nvSpPr>
              <p:cNvPr id="14" name="泪滴形 13"/>
              <p:cNvSpPr/>
              <p:nvPr/>
            </p:nvSpPr>
            <p:spPr>
              <a:xfrm>
                <a:off x="6605650" y="6228000"/>
                <a:ext cx="1575000" cy="1575000"/>
              </a:xfrm>
              <a:prstGeom prst="teardrop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3765"/>
                <a:endParaRPr lang="zh-CN" altLang="en-US" sz="900">
                  <a:solidFill>
                    <a:prstClr val="black"/>
                  </a:solidFill>
                </a:endParaRPr>
              </a:p>
            </p:txBody>
          </p:sp>
          <p:sp>
            <p:nvSpPr>
              <p:cNvPr id="15" name="TextBox 10"/>
              <p:cNvSpPr txBox="1"/>
              <p:nvPr/>
            </p:nvSpPr>
            <p:spPr>
              <a:xfrm>
                <a:off x="6624400" y="6108921"/>
                <a:ext cx="1575000" cy="165988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 defTabSz="913765"/>
                <a:r>
                  <a:rPr lang="en-US" sz="4800" b="1">
                    <a:solidFill>
                      <a:prstClr val="white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1</a:t>
                </a:r>
                <a:endParaRPr lang="en-US" sz="4800" b="1">
                  <a:solidFill>
                    <a:prstClr val="white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/>
        </p:nvGrpSpPr>
        <p:grpSpPr>
          <a:xfrm>
            <a:off x="-27175" y="-1"/>
            <a:ext cx="12217518" cy="6858001"/>
            <a:chOff x="-27175" y="-1"/>
            <a:chExt cx="12267174" cy="6858001"/>
          </a:xfrm>
        </p:grpSpPr>
        <p:pic>
          <p:nvPicPr>
            <p:cNvPr id="25" name="图片 24"/>
            <p:cNvPicPr>
              <a:picLocks noChangeAspect="1"/>
            </p:cNvPicPr>
            <p:nvPr userDrawn="1"/>
          </p:nvPicPr>
          <p:blipFill>
            <a:blip r:embed="rId1"/>
            <a:stretch>
              <a:fillRect/>
            </a:stretch>
          </p:blipFill>
          <p:spPr>
            <a:xfrm>
              <a:off x="-27175" y="-1"/>
              <a:ext cx="12267174" cy="6858001"/>
            </a:xfrm>
            <a:prstGeom prst="rect">
              <a:avLst/>
            </a:prstGeom>
          </p:spPr>
        </p:pic>
        <p:sp>
          <p:nvSpPr>
            <p:cNvPr id="26" name="矩形 25"/>
            <p:cNvSpPr/>
            <p:nvPr userDrawn="1"/>
          </p:nvSpPr>
          <p:spPr>
            <a:xfrm>
              <a:off x="-1" y="0"/>
              <a:ext cx="12239999" cy="6858000"/>
            </a:xfrm>
            <a:prstGeom prst="rect">
              <a:avLst/>
            </a:prstGeom>
            <a:solidFill>
              <a:schemeClr val="bg1">
                <a:alpha val="3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00"/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1007825" y="1899032"/>
            <a:ext cx="9555181" cy="21583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蜜蜂是一类昆虫。家养的蜜蜂主要有西方蜜蜂和东方蜜蜂两个种。由蜂王、工蜂和雄蜂组成蜂群。蜜蜂可以生产蜂蜜、蜂蜡等蜂产品，还能为农作物、果树授粉，提高农作物产量。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10840342" y="2279852"/>
            <a:ext cx="1350001" cy="2298296"/>
            <a:chOff x="10840326" y="2279852"/>
            <a:chExt cx="1350001" cy="2298296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840326" y="2279852"/>
              <a:ext cx="1350001" cy="2298296"/>
            </a:xfrm>
            <a:prstGeom prst="rect">
              <a:avLst/>
            </a:prstGeom>
          </p:spPr>
        </p:pic>
        <p:sp>
          <p:nvSpPr>
            <p:cNvPr id="13" name="矩形 12"/>
            <p:cNvSpPr/>
            <p:nvPr/>
          </p:nvSpPr>
          <p:spPr>
            <a:xfrm>
              <a:off x="11210758" y="2921169"/>
              <a:ext cx="957313" cy="10156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3000" b="1">
                  <a:latin typeface="+mj-ea"/>
                  <a:ea typeface="+mj-ea"/>
                </a:rPr>
                <a:t>参考</a:t>
              </a:r>
              <a:endParaRPr lang="en-US" altLang="zh-CN" sz="3000" b="1">
                <a:latin typeface="+mj-ea"/>
                <a:ea typeface="+mj-ea"/>
              </a:endParaRPr>
            </a:p>
            <a:p>
              <a:pPr algn="ctr"/>
              <a:r>
                <a:rPr lang="zh-CN" altLang="en-US" sz="3000" b="1">
                  <a:latin typeface="+mj-ea"/>
                  <a:ea typeface="+mj-ea"/>
                </a:rPr>
                <a:t>素材</a:t>
              </a:r>
              <a:endParaRPr lang="en-US" altLang="zh-CN" sz="3000" b="1">
                <a:latin typeface="+mj-ea"/>
                <a:ea typeface="+mj-ea"/>
              </a:endParaRPr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585273" y="404856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·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相关拓展</a:t>
            </a:r>
            <a:endParaRPr lang="zh-CN" altLang="en-US" sz="28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461983" y="1089000"/>
            <a:ext cx="9956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蜜蜂</a:t>
            </a:r>
            <a:endParaRPr lang="zh-CN" altLang="en-US" sz="320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591483" y="4195445"/>
            <a:ext cx="2115000" cy="2152335"/>
            <a:chOff x="1591483" y="4195445"/>
            <a:chExt cx="2115000" cy="2152335"/>
          </a:xfrm>
        </p:grpSpPr>
        <p:sp>
          <p:nvSpPr>
            <p:cNvPr id="23" name="文本框 22"/>
            <p:cNvSpPr txBox="1"/>
            <p:nvPr/>
          </p:nvSpPr>
          <p:spPr>
            <a:xfrm>
              <a:off x="1591483" y="5949000"/>
              <a:ext cx="2115000" cy="3987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>
                  <a:latin typeface="楷体" panose="02010609060101010101" charset="-122"/>
                  <a:ea typeface="楷体" panose="02010609060101010101" charset="-122"/>
                </a:rPr>
                <a:t>蜂王</a:t>
              </a:r>
              <a:endParaRPr lang="zh-CN" altLang="en-US" sz="2000" b="1">
                <a:latin typeface="楷体" panose="02010609060101010101" charset="-122"/>
                <a:ea typeface="楷体" panose="02010609060101010101" charset="-122"/>
              </a:endParaRPr>
            </a:p>
          </p:txBody>
        </p:sp>
        <p:pic>
          <p:nvPicPr>
            <p:cNvPr id="3" name="图片 2" descr="蜜蜂-7"/>
            <p:cNvPicPr>
              <a:picLocks noChangeAspect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0" b="100000" l="0" r="1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2072005" y="4195445"/>
              <a:ext cx="1153160" cy="1616075"/>
            </a:xfrm>
            <a:prstGeom prst="rect">
              <a:avLst/>
            </a:prstGeom>
          </p:spPr>
        </p:pic>
      </p:grpSp>
      <p:grpSp>
        <p:nvGrpSpPr>
          <p:cNvPr id="8" name="组合 7"/>
          <p:cNvGrpSpPr/>
          <p:nvPr/>
        </p:nvGrpSpPr>
        <p:grpSpPr>
          <a:xfrm>
            <a:off x="8027825" y="4195445"/>
            <a:ext cx="2115000" cy="2153357"/>
            <a:chOff x="8027825" y="4195445"/>
            <a:chExt cx="2115000" cy="2153357"/>
          </a:xfrm>
        </p:grpSpPr>
        <p:sp>
          <p:nvSpPr>
            <p:cNvPr id="24" name="文本框 23"/>
            <p:cNvSpPr txBox="1"/>
            <p:nvPr/>
          </p:nvSpPr>
          <p:spPr>
            <a:xfrm>
              <a:off x="8027825" y="5950022"/>
              <a:ext cx="2115000" cy="3987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>
                  <a:latin typeface="楷体" panose="02010609060101010101" charset="-122"/>
                  <a:ea typeface="楷体" panose="02010609060101010101" charset="-122"/>
                </a:rPr>
                <a:t>雄蜂</a:t>
              </a:r>
              <a:endParaRPr lang="zh-CN" altLang="en-US" sz="2000" b="1">
                <a:latin typeface="楷体" panose="02010609060101010101" charset="-122"/>
                <a:ea typeface="楷体" panose="02010609060101010101" charset="-122"/>
              </a:endParaRPr>
            </a:p>
          </p:txBody>
        </p:sp>
        <p:pic>
          <p:nvPicPr>
            <p:cNvPr id="6" name="图片 5" descr="蜜蜂-9"/>
            <p:cNvPicPr>
              <a:picLocks noChangeAspect="1"/>
            </p:cNvPicPr>
            <p:nvPr/>
          </p:nvPicPr>
          <p:blipFill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0" b="98381" l="0" r="1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8466455" y="4195445"/>
              <a:ext cx="1237615" cy="1615440"/>
            </a:xfrm>
            <a:prstGeom prst="rect">
              <a:avLst/>
            </a:prstGeom>
          </p:spPr>
        </p:pic>
      </p:grpSp>
      <p:grpSp>
        <p:nvGrpSpPr>
          <p:cNvPr id="10" name="组合 9"/>
          <p:cNvGrpSpPr/>
          <p:nvPr/>
        </p:nvGrpSpPr>
        <p:grpSpPr>
          <a:xfrm>
            <a:off x="4809654" y="4013518"/>
            <a:ext cx="2115000" cy="2334262"/>
            <a:chOff x="4809654" y="4013518"/>
            <a:chExt cx="2115000" cy="2334262"/>
          </a:xfrm>
        </p:grpSpPr>
        <p:sp>
          <p:nvSpPr>
            <p:cNvPr id="22" name="文本框 21"/>
            <p:cNvSpPr txBox="1"/>
            <p:nvPr/>
          </p:nvSpPr>
          <p:spPr>
            <a:xfrm>
              <a:off x="4809654" y="5949000"/>
              <a:ext cx="2115000" cy="3987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>
                  <a:latin typeface="楷体" panose="02010609060101010101" charset="-122"/>
                  <a:ea typeface="楷体" panose="02010609060101010101" charset="-122"/>
                </a:rPr>
                <a:t>工蜂</a:t>
              </a:r>
              <a:endParaRPr lang="zh-CN" altLang="en-US" sz="2000" b="1">
                <a:latin typeface="楷体" panose="02010609060101010101" charset="-122"/>
                <a:ea typeface="楷体" panose="02010609060101010101" charset="-122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011483" y="4013518"/>
              <a:ext cx="1711342" cy="2023574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3175" y="1092375"/>
            <a:ext cx="12184062" cy="4673250"/>
          </a:xfrm>
          <a:prstGeom prst="rect">
            <a:avLst/>
          </a:prstGeom>
          <a:solidFill>
            <a:srgbClr val="F6F4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/>
            <a:endParaRPr lang="zh-CN" altLang="en-US" sz="900">
              <a:solidFill>
                <a:prstClr val="white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1233458" y="2767531"/>
            <a:ext cx="7739368" cy="2160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①课文的作者是谁？他为什么要进行实验？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实验</a:t>
            </a:r>
            <a:endParaRPr lang="en-US" altLang="zh-CN" sz="2800" b="1" dirty="0" smtClean="0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en-US" altLang="zh-CN" sz="2800" b="1" dirty="0" smtClean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的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过程和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结果是怎样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的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？</a:t>
            </a:r>
            <a:endParaRPr lang="en-US" altLang="zh-CN" sz="2800" b="1" dirty="0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②课文中哪些语句能够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体现出作者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对待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科学研究</a:t>
            </a:r>
            <a:endParaRPr lang="en-US" altLang="zh-CN" sz="2800" b="1" dirty="0" smtClean="0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en-US" altLang="zh-CN" sz="2800" b="1" dirty="0" smtClean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严谨、求实的科学态度？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边读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边用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横线画出来。</a:t>
            </a:r>
            <a:endParaRPr lang="en-US" altLang="zh-CN" sz="2800" b="1" dirty="0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226379" y="2034000"/>
            <a:ext cx="7959090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6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打开课本第</a:t>
            </a:r>
            <a:r>
              <a:rPr lang="en-US" altLang="zh-CN" sz="36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51</a:t>
            </a:r>
            <a:r>
              <a:rPr lang="zh-CN" altLang="en-US" sz="36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</a:t>
            </a:r>
            <a:r>
              <a:rPr lang="zh-CN" altLang="en-US" sz="3600" b="1" dirty="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，</a:t>
            </a:r>
            <a:r>
              <a:rPr lang="zh-CN" altLang="en-US" sz="36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带着问题朗读课文</a:t>
            </a:r>
            <a:r>
              <a:rPr lang="zh-CN" altLang="en-US" sz="3600" b="1" dirty="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：</a:t>
            </a:r>
            <a:endParaRPr lang="zh-CN" altLang="en-US" sz="3600" b="1" dirty="0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73184" y="2259000"/>
            <a:ext cx="2093435" cy="301467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222777" y="2169000"/>
            <a:ext cx="7919460" cy="2751522"/>
            <a:chOff x="2116089" y="1761313"/>
            <a:chExt cx="7920492" cy="2751522"/>
          </a:xfrm>
        </p:grpSpPr>
        <p:sp>
          <p:nvSpPr>
            <p:cNvPr id="9" name="矩形 8"/>
            <p:cNvSpPr/>
            <p:nvPr/>
          </p:nvSpPr>
          <p:spPr>
            <a:xfrm>
              <a:off x="2116089" y="1761313"/>
              <a:ext cx="7920492" cy="27515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913765">
                <a:lnSpc>
                  <a:spcPct val="120000"/>
                </a:lnSpc>
              </a:pPr>
              <a:r>
                <a:rPr lang="zh-CN" altLang="en-US" sz="7200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认识生字</a:t>
              </a:r>
              <a:endParaRPr lang="en-US" altLang="zh-CN" sz="7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 algn="ctr" defTabSz="913765">
                <a:lnSpc>
                  <a:spcPct val="120000"/>
                </a:lnSpc>
              </a:pPr>
              <a:r>
                <a:rPr lang="zh-CN" altLang="en-US" sz="7200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新词</a:t>
              </a:r>
              <a:endParaRPr lang="zh-CN" altLang="en-US" sz="7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3123232" y="1989000"/>
              <a:ext cx="796979" cy="847040"/>
              <a:chOff x="6605650" y="6108921"/>
              <a:chExt cx="1593750" cy="1694079"/>
            </a:xfrm>
          </p:grpSpPr>
          <p:sp>
            <p:nvSpPr>
              <p:cNvPr id="14" name="泪滴形 13"/>
              <p:cNvSpPr/>
              <p:nvPr/>
            </p:nvSpPr>
            <p:spPr>
              <a:xfrm>
                <a:off x="6605650" y="6228000"/>
                <a:ext cx="1575000" cy="1575000"/>
              </a:xfrm>
              <a:prstGeom prst="teardrop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3765"/>
                <a:endParaRPr lang="zh-CN" altLang="en-US" sz="900">
                  <a:solidFill>
                    <a:prstClr val="black"/>
                  </a:solidFill>
                </a:endParaRPr>
              </a:p>
            </p:txBody>
          </p:sp>
          <p:sp>
            <p:nvSpPr>
              <p:cNvPr id="15" name="TextBox 10"/>
              <p:cNvSpPr txBox="1"/>
              <p:nvPr/>
            </p:nvSpPr>
            <p:spPr>
              <a:xfrm>
                <a:off x="6624400" y="6108921"/>
                <a:ext cx="1575000" cy="165988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 defTabSz="913765"/>
                <a:r>
                  <a:rPr lang="en-US" altLang="zh-CN" sz="4800" b="1">
                    <a:solidFill>
                      <a:prstClr val="white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2</a:t>
                </a:r>
                <a:endParaRPr lang="zh-CN" altLang="en-US" sz="4800" b="1">
                  <a:solidFill>
                    <a:prstClr val="white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文本框 54"/>
          <p:cNvSpPr txBox="1"/>
          <p:nvPr/>
        </p:nvSpPr>
        <p:spPr>
          <a:xfrm>
            <a:off x="1998393" y="1847400"/>
            <a:ext cx="7874437" cy="27180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3765">
              <a:lnSpc>
                <a:spcPct val="150000"/>
              </a:lnSpc>
            </a:pPr>
            <a:r>
              <a:rPr lang="zh-CN" altLang="en-US" sz="4000" b="1" dirty="0">
                <a:latin typeface="楷体" panose="02010609060101010101" charset="-122"/>
                <a:ea typeface="楷体" panose="02010609060101010101" charset="-122"/>
              </a:rPr>
              <a:t>蜜蜂 辨认 能力 阻力 将近 包括 检查 迷失 准确 无误 尽管 沿途 陌生 确实 记忆 本能</a:t>
            </a:r>
            <a:endParaRPr lang="zh-CN" altLang="en-US" sz="40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0840342" y="2169251"/>
            <a:ext cx="1350001" cy="2298296"/>
            <a:chOff x="21680649" y="4338502"/>
            <a:chExt cx="2700001" cy="4596592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1680649" y="4338502"/>
              <a:ext cx="2700001" cy="4596592"/>
            </a:xfrm>
            <a:prstGeom prst="rect">
              <a:avLst/>
            </a:prstGeom>
          </p:spPr>
        </p:pic>
        <p:sp>
          <p:nvSpPr>
            <p:cNvPr id="10" name="矩形 9"/>
            <p:cNvSpPr/>
            <p:nvPr/>
          </p:nvSpPr>
          <p:spPr>
            <a:xfrm>
              <a:off x="22940307" y="5636674"/>
              <a:ext cx="1141978" cy="203132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3000" b="1" smtClean="0">
                  <a:latin typeface="+mj-ea"/>
                  <a:ea typeface="+mj-ea"/>
                </a:rPr>
                <a:t>词</a:t>
              </a:r>
              <a:endParaRPr lang="en-US" altLang="zh-CN" sz="3000" b="1" smtClean="0">
                <a:latin typeface="+mj-ea"/>
                <a:ea typeface="+mj-ea"/>
              </a:endParaRPr>
            </a:p>
            <a:p>
              <a:pPr algn="ctr"/>
              <a:r>
                <a:rPr lang="zh-CN" altLang="en-US" sz="3000" b="1" smtClean="0">
                  <a:latin typeface="+mj-ea"/>
                  <a:ea typeface="+mj-ea"/>
                </a:rPr>
                <a:t>语</a:t>
              </a:r>
              <a:endParaRPr lang="en-US" altLang="zh-CN" sz="3000" b="1"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tags/tag1.xml><?xml version="1.0" encoding="utf-8"?>
<p:tagLst xmlns:p="http://schemas.openxmlformats.org/presentationml/2006/main">
  <p:tag name="TIMING" val="|0.5|1.5"/>
</p:tagLst>
</file>

<file path=ppt/tags/tag10.xml><?xml version="1.0" encoding="utf-8"?>
<p:tagLst xmlns:p="http://schemas.openxmlformats.org/presentationml/2006/main">
  <p:tag name="TIMING" val="|0.5|1.5"/>
</p:tagLst>
</file>

<file path=ppt/tags/tag11.xml><?xml version="1.0" encoding="utf-8"?>
<p:tagLst xmlns:p="http://schemas.openxmlformats.org/presentationml/2006/main">
  <p:tag name="TIMING" val="|0.5|1.5"/>
</p:tagLst>
</file>

<file path=ppt/tags/tag12.xml><?xml version="1.0" encoding="utf-8"?>
<p:tagLst xmlns:p="http://schemas.openxmlformats.org/presentationml/2006/main">
  <p:tag name="TIMING" val="|0.5|1.5"/>
</p:tagLst>
</file>

<file path=ppt/tags/tag13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COMMONDATA" val="eyJoZGlkIjoiNTEwZDYwYjA4ODUyYzA2MmI0M2EzZjhhMWY0NWI4YWEifQ=="/>
  <p:tag name="KSO_WPP_MARK_KEY" val="4cde5f5e-7bfc-4cdf-9aa4-e050e10c8eff"/>
</p:tagLst>
</file>

<file path=ppt/tags/tag2.xml><?xml version="1.0" encoding="utf-8"?>
<p:tagLst xmlns:p="http://schemas.openxmlformats.org/presentationml/2006/main">
  <p:tag name="KSO_WM_UNIT_PLACING_PICTURE_USER_VIEWPORT" val="{&quot;height&quot;:3271.1811023622045,&quot;width&quot;:3255.3779527559054}"/>
</p:tagLst>
</file>

<file path=ppt/tags/tag3.xml><?xml version="1.0" encoding="utf-8"?>
<p:tagLst xmlns:p="http://schemas.openxmlformats.org/presentationml/2006/main">
  <p:tag name="KSO_WM_UNIT_PLACING_PICTURE_USER_VIEWPORT" val="{&quot;height&quot;:2948.0314960629921,&quot;width&quot;:2948.0314960629921}"/>
</p:tagLst>
</file>

<file path=ppt/tags/tag4.xml><?xml version="1.0" encoding="utf-8"?>
<p:tagLst xmlns:p="http://schemas.openxmlformats.org/presentationml/2006/main">
  <p:tag name="TIMING" val="|0.5|1.5"/>
</p:tagLst>
</file>

<file path=ppt/tags/tag5.xml><?xml version="1.0" encoding="utf-8"?>
<p:tagLst xmlns:p="http://schemas.openxmlformats.org/presentationml/2006/main">
  <p:tag name="TIMING" val="|0.5|1.5"/>
</p:tagLst>
</file>

<file path=ppt/tags/tag6.xml><?xml version="1.0" encoding="utf-8"?>
<p:tagLst xmlns:p="http://schemas.openxmlformats.org/presentationml/2006/main">
  <p:tag name="TIMING" val="|0.5|1.5"/>
</p:tagLst>
</file>

<file path=ppt/tags/tag7.xml><?xml version="1.0" encoding="utf-8"?>
<p:tagLst xmlns:p="http://schemas.openxmlformats.org/presentationml/2006/main">
  <p:tag name="TIMING" val="|0.5|1.5"/>
</p:tagLst>
</file>

<file path=ppt/tags/tag8.xml><?xml version="1.0" encoding="utf-8"?>
<p:tagLst xmlns:p="http://schemas.openxmlformats.org/presentationml/2006/main">
  <p:tag name="TIMING" val="|0.5|1.5"/>
</p:tagLst>
</file>

<file path=ppt/tags/tag9.xml><?xml version="1.0" encoding="utf-8"?>
<p:tagLst xmlns:p="http://schemas.openxmlformats.org/presentationml/2006/main">
  <p:tag name="TIMING" val="|0.5|1.5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4">
            <a:lumMod val="60000"/>
            <a:lumOff val="40000"/>
          </a:schemeClr>
        </a:solidFill>
        <a:ln>
          <a:noFill/>
        </a:ln>
      </a:spPr>
      <a:bodyPr rtlCol="0" anchor="ctr"/>
      <a:lstStyle>
        <a:defPPr algn="ctr">
          <a:defRPr dirty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4695</Words>
  <Application>WPS 演示</Application>
  <PresentationFormat>自定义</PresentationFormat>
  <Paragraphs>674</Paragraphs>
  <Slides>60</Slides>
  <Notes>49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60</vt:i4>
      </vt:variant>
    </vt:vector>
  </HeadingPairs>
  <TitlesOfParts>
    <vt:vector size="77" baseType="lpstr">
      <vt:lpstr>Arial</vt:lpstr>
      <vt:lpstr>宋体</vt:lpstr>
      <vt:lpstr>Wingdings</vt:lpstr>
      <vt:lpstr>微软雅黑</vt:lpstr>
      <vt:lpstr>黑体</vt:lpstr>
      <vt:lpstr>楷体</vt:lpstr>
      <vt:lpstr>GB Pinyinok-B</vt:lpstr>
      <vt:lpstr>hypy-sx</vt:lpstr>
      <vt:lpstr>汉语拼音</vt:lpstr>
      <vt:lpstr>Arial Unicode MS</vt:lpstr>
      <vt:lpstr>Calibri</vt:lpstr>
      <vt:lpstr>Adobe Hebrew</vt:lpstr>
      <vt:lpstr>DejaVu Math TeX Gyre</vt:lpstr>
      <vt:lpstr>方正楷体_GBK</vt:lpstr>
      <vt:lpstr>Arial</vt:lpstr>
      <vt:lpstr>Calibri Light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4</cp:revision>
  <cp:lastPrinted>2022-05-12T10:34:00Z</cp:lastPrinted>
  <dcterms:created xsi:type="dcterms:W3CDTF">2022-05-12T10:34:00Z</dcterms:created>
  <dcterms:modified xsi:type="dcterms:W3CDTF">2023-01-16T02:33:12Z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444C646674FF4A44BBA7BCE6C2AFE419</vt:lpwstr>
  </property>
  <property fmtid="{D5CDD505-2E9C-101B-9397-08002B2CF9AE}" pid="3" name="KSOProductBuildVer">
    <vt:lpwstr>2052-11.1.0.13703</vt:lpwstr>
  </property>
</Properties>
</file>