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3"/>
    <p:sldId id="364" r:id="rId4"/>
    <p:sldId id="368" r:id="rId5"/>
    <p:sldId id="365" r:id="rId6"/>
    <p:sldId id="366" r:id="rId7"/>
    <p:sldId id="367" r:id="rId8"/>
    <p:sldId id="369" r:id="rId9"/>
    <p:sldId id="359" r:id="rId10"/>
    <p:sldId id="370" r:id="rId11"/>
    <p:sldId id="371" r:id="rId12"/>
    <p:sldId id="372" r:id="rId13"/>
    <p:sldId id="373" r:id="rId14"/>
    <p:sldId id="374" r:id="rId15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EFA"/>
    <a:srgbClr val="FF00FF"/>
    <a:srgbClr val="0000FF"/>
    <a:srgbClr val="F1FFF0"/>
    <a:srgbClr val="46AAC5"/>
    <a:srgbClr val="FF66FF"/>
    <a:srgbClr val="A5EBFF"/>
    <a:srgbClr val="D4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370" autoAdjust="0"/>
  </p:normalViewPr>
  <p:slideViewPr>
    <p:cSldViewPr>
      <p:cViewPr>
        <p:scale>
          <a:sx n="140" d="100"/>
          <a:sy n="140" d="100"/>
        </p:scale>
        <p:origin x="-804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fld id="{AB34A6BF-E346-4B37-91D2-0C3BECB472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9FF69273-564D-4789-8AD2-F7230F309F4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fld id="{921B3509-1A6A-430A-9A79-947A65064E5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F4565B7-2ABE-4A3F-9EA4-4C37C85F8FE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39DB0-52B2-4C57-B886-5976910F63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AD471-2161-4E44-8686-7B488F5AA33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42D50-A3EF-467A-B166-0CCAEE80A2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4EA44-C05E-4D7F-8592-BB9592BC25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57281-86D7-4EE5-83D4-3A4CA3C045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01841-A3DE-42C1-B130-AB879B0476E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26F9C-88D3-4FF9-95D9-09DD19373D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4E47A-5AA5-4C61-A015-2A298A1CD8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75DE3B-BAE9-44D1-8160-441A8F6D92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D0BDAE-5089-4496-9991-3203A07F925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2DC0B-825E-45CD-91F8-BF5950CAB5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  <a:cs typeface="+mn-ea"/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0B042EAC-88EF-4ECF-B159-96045C6B9E0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.emf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 txBox="1">
            <a:spLocks noChangeArrowheads="1"/>
          </p:cNvSpPr>
          <p:nvPr/>
        </p:nvSpPr>
        <p:spPr bwMode="auto">
          <a:xfrm>
            <a:off x="0" y="1203598"/>
            <a:ext cx="9145588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 奇妙的想象</a:t>
            </a:r>
            <a:endParaRPr lang="zh-CN" altLang="en-US" sz="5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02263" y="267584"/>
            <a:ext cx="3743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"/>
          <p:cNvSpPr>
            <a:spLocks noChangeArrowheads="1"/>
          </p:cNvSpPr>
          <p:nvPr/>
        </p:nvSpPr>
        <p:spPr bwMode="auto">
          <a:xfrm>
            <a:off x="525463" y="800100"/>
            <a:ext cx="5624512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写完了，他满怀期待地等着奇迹出现。可是，他面前什么也没有出现。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他生气地想：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什么有魔法的书，骗人的。”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这时，书上又显示出一行字：字迹潦草，无法识别！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156325" y="700088"/>
            <a:ext cx="0" cy="3959225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372225" y="1209675"/>
            <a:ext cx="2087563" cy="2092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00FF"/>
                </a:solidFill>
                <a:latin typeface="+mj-ea"/>
                <a:ea typeface="+mj-ea"/>
              </a:rPr>
              <a:t>    ③对明明的情绪和心理描写很恰当。</a:t>
            </a:r>
            <a:endParaRPr lang="zh-CN" altLang="en-US" sz="2800" b="1" dirty="0">
              <a:solidFill>
                <a:srgbClr val="FF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719138" y="771525"/>
            <a:ext cx="7705725" cy="364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原来，明明不好好学习，字也写得差，他写的这几个字，字迹非常潦草，而且还有错别字。这本书根本就不认识啊！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刚好班长乐乐走过来了，明明跟乐乐说了这件事，乐乐也很好奇，也想试一试，于是也写了这句话：我想要一瓶酸奶。奇迹出现了，乐乐面前马上出现了一瓶酸奶。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372225" y="1131888"/>
            <a:ext cx="0" cy="2663825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516688" y="1525588"/>
            <a:ext cx="2087562" cy="15748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00FF"/>
                </a:solidFill>
                <a:latin typeface="+mj-ea"/>
                <a:ea typeface="+mj-ea"/>
              </a:rPr>
              <a:t>    ④结尾含义深刻，发人深省。</a:t>
            </a:r>
            <a:endParaRPr lang="zh-CN" altLang="en-US" sz="2800" b="1" dirty="0">
              <a:solidFill>
                <a:srgbClr val="FF00FF"/>
              </a:solidFill>
              <a:latin typeface="+mj-ea"/>
              <a:ea typeface="+mj-ea"/>
            </a:endParaRPr>
          </a:p>
        </p:txBody>
      </p:sp>
      <p:sp>
        <p:nvSpPr>
          <p:cNvPr id="15364" name="矩形 4"/>
          <p:cNvSpPr>
            <a:spLocks noChangeArrowheads="1"/>
          </p:cNvSpPr>
          <p:nvPr/>
        </p:nvSpPr>
        <p:spPr bwMode="auto">
          <a:xfrm>
            <a:off x="749300" y="1525588"/>
            <a:ext cx="5262563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原来，这真是一本有魔法的书啊！明明明白了：不好好学习，连魔法也不会帮自己！</a:t>
            </a:r>
            <a:r>
              <a:rPr lang="en-US" altLang="zh-CN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650" y="1058863"/>
            <a:ext cx="7704138" cy="2932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ea"/>
                <a:ea typeface="+mj-ea"/>
              </a:rPr>
              <a:t>点评：</a:t>
            </a:r>
            <a:endParaRPr lang="en-US" altLang="zh-CN" sz="32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    小作者在这篇习作中，用一个简短易懂的故事，告诉我们一个深刻的道理，给人以启迪。想象大胆又合乎情理。</a:t>
            </a:r>
            <a:endParaRPr lang="zh-CN" altLang="en-US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"/>
          <p:cNvSpPr txBox="1">
            <a:spLocks noChangeArrowheads="1"/>
          </p:cNvSpPr>
          <p:nvPr/>
        </p:nvSpPr>
        <p:spPr bwMode="auto">
          <a:xfrm>
            <a:off x="1692275" y="915988"/>
            <a:ext cx="5759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奇妙的想象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6263" y="1733550"/>
            <a:ext cx="7991475" cy="219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+mj-ea"/>
                <a:ea typeface="+mj-ea"/>
              </a:rPr>
              <a:t>    在想象的世界里，什么都可能发生，一切变得那么奇妙。下面这些题目一定会激发你无穷的遐想。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1357313" y="681038"/>
            <a:ext cx="2422525" cy="1079500"/>
            <a:chOff x="1096449" y="877678"/>
            <a:chExt cx="2422727" cy="1080120"/>
          </a:xfrm>
        </p:grpSpPr>
        <p:sp>
          <p:nvSpPr>
            <p:cNvPr id="4" name="云形 3"/>
            <p:cNvSpPr/>
            <p:nvPr/>
          </p:nvSpPr>
          <p:spPr>
            <a:xfrm>
              <a:off x="1096449" y="877678"/>
              <a:ext cx="2422727" cy="1080120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148" name="文本框 4"/>
            <p:cNvSpPr txBox="1">
              <a:spLocks noChangeArrowheads="1"/>
            </p:cNvSpPr>
            <p:nvPr/>
          </p:nvSpPr>
          <p:spPr bwMode="auto">
            <a:xfrm>
              <a:off x="1187624" y="1131590"/>
              <a:ext cx="23315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最好玩的国王</a:t>
              </a:r>
              <a:endPara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4800600" y="671513"/>
            <a:ext cx="2808288" cy="1208087"/>
            <a:chOff x="1096449" y="877678"/>
            <a:chExt cx="2422727" cy="1208019"/>
          </a:xfrm>
        </p:grpSpPr>
        <p:sp>
          <p:nvSpPr>
            <p:cNvPr id="8" name="云形 7"/>
            <p:cNvSpPr/>
            <p:nvPr/>
          </p:nvSpPr>
          <p:spPr>
            <a:xfrm>
              <a:off x="1096449" y="877678"/>
              <a:ext cx="2422727" cy="1079439"/>
            </a:xfrm>
            <a:prstGeom prst="cloud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151" name="文本框 8"/>
            <p:cNvSpPr txBox="1">
              <a:spLocks noChangeArrowheads="1"/>
            </p:cNvSpPr>
            <p:nvPr/>
          </p:nvSpPr>
          <p:spPr bwMode="auto">
            <a:xfrm>
              <a:off x="1187624" y="1131590"/>
              <a:ext cx="2331552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一本有魔法的书</a:t>
              </a:r>
              <a:endPara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400050" y="2014538"/>
            <a:ext cx="2160588" cy="1081087"/>
            <a:chOff x="1096449" y="877678"/>
            <a:chExt cx="1863636" cy="1080120"/>
          </a:xfrm>
        </p:grpSpPr>
        <p:sp>
          <p:nvSpPr>
            <p:cNvPr id="11" name="云形 10"/>
            <p:cNvSpPr/>
            <p:nvPr/>
          </p:nvSpPr>
          <p:spPr>
            <a:xfrm>
              <a:off x="1096449" y="877678"/>
              <a:ext cx="1863636" cy="1080120"/>
            </a:xfrm>
            <a:prstGeom prst="clou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154" name="文本框 11"/>
            <p:cNvSpPr txBox="1">
              <a:spLocks noChangeArrowheads="1"/>
            </p:cNvSpPr>
            <p:nvPr/>
          </p:nvSpPr>
          <p:spPr bwMode="auto">
            <a:xfrm>
              <a:off x="1187624" y="1131590"/>
              <a:ext cx="17724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小树的心思</a:t>
              </a:r>
              <a:endPara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2844800" y="2036763"/>
            <a:ext cx="3240088" cy="1081087"/>
            <a:chOff x="1096449" y="877678"/>
            <a:chExt cx="1784333" cy="1080120"/>
          </a:xfrm>
        </p:grpSpPr>
        <p:sp>
          <p:nvSpPr>
            <p:cNvPr id="14" name="云形 13"/>
            <p:cNvSpPr/>
            <p:nvPr/>
          </p:nvSpPr>
          <p:spPr>
            <a:xfrm>
              <a:off x="1096449" y="877678"/>
              <a:ext cx="1784333" cy="1080120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157" name="文本框 14"/>
            <p:cNvSpPr txBox="1">
              <a:spLocks noChangeArrowheads="1"/>
            </p:cNvSpPr>
            <p:nvPr/>
          </p:nvSpPr>
          <p:spPr bwMode="auto">
            <a:xfrm>
              <a:off x="1164480" y="1138414"/>
              <a:ext cx="16931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躲在草丛里的星星</a:t>
              </a:r>
              <a:endPara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6300788" y="2087563"/>
            <a:ext cx="2159000" cy="1079500"/>
            <a:chOff x="1096449" y="877678"/>
            <a:chExt cx="1863636" cy="1080120"/>
          </a:xfrm>
        </p:grpSpPr>
        <p:sp>
          <p:nvSpPr>
            <p:cNvPr id="17" name="云形 16"/>
            <p:cNvSpPr/>
            <p:nvPr/>
          </p:nvSpPr>
          <p:spPr>
            <a:xfrm>
              <a:off x="1096449" y="877678"/>
              <a:ext cx="1863636" cy="1080120"/>
            </a:xfrm>
            <a:prstGeom prst="cloud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6160" name="文本框 17"/>
            <p:cNvSpPr txBox="1">
              <a:spLocks noChangeArrowheads="1"/>
            </p:cNvSpPr>
            <p:nvPr/>
          </p:nvSpPr>
          <p:spPr bwMode="auto">
            <a:xfrm>
              <a:off x="1187624" y="1131590"/>
              <a:ext cx="177246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手罢工啦</a:t>
              </a:r>
              <a:endPara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939800" y="3443288"/>
            <a:ext cx="3240088" cy="1079500"/>
            <a:chOff x="1096449" y="877678"/>
            <a:chExt cx="1784333" cy="1080120"/>
          </a:xfrm>
        </p:grpSpPr>
        <p:sp>
          <p:nvSpPr>
            <p:cNvPr id="20" name="云形 19"/>
            <p:cNvSpPr/>
            <p:nvPr/>
          </p:nvSpPr>
          <p:spPr>
            <a:xfrm>
              <a:off x="1096449" y="877678"/>
              <a:ext cx="1784333" cy="1080120"/>
            </a:xfrm>
            <a:prstGeom prst="cloud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6163" name="文本框 20"/>
            <p:cNvSpPr txBox="1">
              <a:spLocks noChangeArrowheads="1"/>
            </p:cNvSpPr>
            <p:nvPr/>
          </p:nvSpPr>
          <p:spPr bwMode="auto">
            <a:xfrm>
              <a:off x="1164480" y="1138414"/>
              <a:ext cx="16931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滚来滚去的小土豆</a:t>
              </a:r>
              <a:endPara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 bwMode="auto">
          <a:xfrm>
            <a:off x="4637088" y="3443288"/>
            <a:ext cx="3240087" cy="1079500"/>
            <a:chOff x="1096449" y="877678"/>
            <a:chExt cx="1784333" cy="1080120"/>
          </a:xfrm>
        </p:grpSpPr>
        <p:sp>
          <p:nvSpPr>
            <p:cNvPr id="23" name="云形 22"/>
            <p:cNvSpPr/>
            <p:nvPr/>
          </p:nvSpPr>
          <p:spPr>
            <a:xfrm>
              <a:off x="1096449" y="877678"/>
              <a:ext cx="1784333" cy="108012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6166" name="文本框 23"/>
            <p:cNvSpPr txBox="1">
              <a:spLocks noChangeArrowheads="1"/>
            </p:cNvSpPr>
            <p:nvPr/>
          </p:nvSpPr>
          <p:spPr bwMode="auto">
            <a:xfrm>
              <a:off x="1164480" y="1138414"/>
              <a:ext cx="169315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假如人类可以冬眠</a:t>
              </a:r>
              <a:endParaRPr lang="en-US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684213" y="484188"/>
            <a:ext cx="22431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❋习作内容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650" y="1474788"/>
            <a:ext cx="7632700" cy="219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3200" b="1" dirty="0">
                <a:latin typeface="+mj-ea"/>
                <a:ea typeface="+mj-ea"/>
              </a:rPr>
              <a:t>    本次作文是课文给出的题目中任选一个写一个想象故事，或者自己选择题材写一篇想象作文。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755650" y="330200"/>
            <a:ext cx="22447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❋写法指导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650" y="1098550"/>
            <a:ext cx="7632700" cy="185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第一步：审题</a:t>
            </a:r>
            <a:r>
              <a:rPr lang="zh-CN" altLang="en-US" sz="3200" b="1" dirty="0">
                <a:latin typeface="+mj-ea"/>
                <a:ea typeface="+mj-ea"/>
              </a:rPr>
              <a:t>  本次作文是想象作文，可以自由写作，也可以从课文给出的题目中任选一篇写作。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650" y="3060700"/>
            <a:ext cx="7632700" cy="12398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第二步：立意　</a:t>
            </a:r>
            <a:r>
              <a:rPr lang="zh-CN" altLang="en-US" sz="3200" b="1" dirty="0">
                <a:latin typeface="+mj-ea"/>
                <a:ea typeface="+mj-ea"/>
              </a:rPr>
              <a:t>充分发挥想象，展现想象世界的奇妙。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2325" y="123825"/>
            <a:ext cx="4105275" cy="622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lnSpc>
                <a:spcPct val="125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第三步：思维导图</a:t>
            </a:r>
            <a:endParaRPr lang="zh-CN" altLang="en-US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313" y="706438"/>
            <a:ext cx="4252912" cy="425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750" y="1492250"/>
            <a:ext cx="781367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第四步：方法（以例文为例）　</a:t>
            </a:r>
            <a:r>
              <a:rPr lang="zh-CN" altLang="en-US" sz="3200" b="1" dirty="0">
                <a:latin typeface="+mj-ea"/>
                <a:ea typeface="+mj-ea"/>
              </a:rPr>
              <a:t>采用“</a:t>
            </a:r>
            <a:r>
              <a:rPr lang="zh-CN" altLang="en-US" sz="3200" b="1" dirty="0">
                <a:latin typeface="+mj-ea"/>
              </a:rPr>
              <a:t>总</a:t>
            </a:r>
            <a:r>
              <a:rPr lang="en-US" altLang="zh-CN" sz="3200" b="1" dirty="0">
                <a:latin typeface="+mj-ea"/>
              </a:rPr>
              <a:t>——</a:t>
            </a:r>
            <a:r>
              <a:rPr lang="zh-CN" altLang="en-US" sz="3200" b="1" dirty="0">
                <a:latin typeface="+mj-ea"/>
              </a:rPr>
              <a:t>分</a:t>
            </a:r>
            <a:r>
              <a:rPr lang="zh-CN" altLang="en-US" sz="3200" b="1" dirty="0">
                <a:latin typeface="+mj-ea"/>
                <a:ea typeface="+mj-ea"/>
              </a:rPr>
              <a:t>”的结构，注意细节描写，表达真情实感。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3450" y="561975"/>
            <a:ext cx="2709863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</a:rPr>
              <a:t>一本有魔法的书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382588" y="1046163"/>
            <a:ext cx="6350000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明明是个不爱学习的孩子，常常被老师和妈妈批评。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这一天，明明又因为没有完成作业被老师批评了。放学了，他一个人垂头丧气地走在回家的路上。突然，他看见地上有一本书。他好奇地捡起来一看，书名是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我是有魔法的书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732588" y="700088"/>
            <a:ext cx="0" cy="3959225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6804025" y="1492250"/>
            <a:ext cx="2016125" cy="2092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00FF"/>
                </a:solidFill>
                <a:latin typeface="+mj-ea"/>
                <a:ea typeface="+mj-ea"/>
              </a:rPr>
              <a:t>    ①写出了事情的起因，用词准确。</a:t>
            </a:r>
            <a:endParaRPr lang="zh-CN" altLang="en-US" sz="2800" b="1" dirty="0">
              <a:solidFill>
                <a:srgbClr val="FF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539750" y="593725"/>
            <a:ext cx="5557838" cy="416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哦，原来是一本有魔法的书。明明翻开书，只见第一页写着：我是一本有魔法的书，你想要什么，只需要在书上写下来，我就能帮你实现愿望。</a:t>
            </a:r>
            <a:r>
              <a:rPr lang="zh-CN" altLang="en-US" sz="2800" b="1" baseline="300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en-US" altLang="zh-CN" sz="2800" b="1" baseline="300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真的吗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明明想试一下。他急忙拿出笔，在书上写：我想要一瓶酸奶。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56325" y="700088"/>
            <a:ext cx="0" cy="3959225"/>
          </a:xfrm>
          <a:prstGeom prst="line">
            <a:avLst/>
          </a:prstGeom>
          <a:ln>
            <a:prstDash val="dashDot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300788" y="1187450"/>
            <a:ext cx="2447925" cy="2092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FF00FF"/>
                </a:solidFill>
                <a:latin typeface="+mj-ea"/>
                <a:ea typeface="+mj-ea"/>
              </a:rPr>
              <a:t>    ②想象力丰富，精彩的故事情节由此展开。</a:t>
            </a:r>
            <a:endParaRPr lang="zh-CN" altLang="en-US" sz="2800" b="1" dirty="0">
              <a:solidFill>
                <a:srgbClr val="FF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PP_MARK_KEY" val="39db3a3a-735b-44c3-ab48-7b26a297696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894</Words>
  <Application>WPS 演示</Application>
  <PresentationFormat>全屏显示(16:9)</PresentationFormat>
  <Paragraphs>62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 Light</vt:lpstr>
      <vt:lpstr>Calibri</vt:lpstr>
      <vt:lpstr>楷体</vt:lpstr>
      <vt:lpstr>微软雅黑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2019-02-15T02:49:00Z</dcterms:created>
  <dcterms:modified xsi:type="dcterms:W3CDTF">2023-01-16T02:45:48Z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2052-11.1.0.13703</vt:lpwstr>
  </property>
  <property fmtid="{D5CDD505-2E9C-101B-9397-08002B2CF9AE}" pid="4" name="ICV">
    <vt:lpwstr>68C0318C3E6C4961ADE8EFCD76DF1FFB</vt:lpwstr>
  </property>
</Properties>
</file>