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461" r:id="rId3"/>
    <p:sldId id="462" r:id="rId4"/>
    <p:sldId id="463" r:id="rId5"/>
    <p:sldId id="464" r:id="rId6"/>
    <p:sldId id="465" r:id="rId7"/>
    <p:sldId id="466" r:id="rId8"/>
    <p:sldId id="467" r:id="rId9"/>
    <p:sldId id="468" r:id="rId10"/>
    <p:sldId id="469" r:id="rId11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17"/>
    </p:embeddedFont>
    <p:embeddedFont>
      <p:font typeface="黑体" panose="02010609060101010101" pitchFamily="49" charset="-122"/>
      <p:regular r:id="rId18"/>
    </p:embeddedFont>
    <p:embeddedFont>
      <p:font typeface="楷体" panose="02010609060101010101" pitchFamily="49" charset="-122"/>
      <p:regular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Calibri Light" panose="020F0302020204030204" charset="0"/>
      <p:regular r:id="rId24"/>
      <p:italic r:id="rId25"/>
    </p:embeddedFont>
  </p:embeddedFontLst>
  <p:custDataLst>
    <p:tags r:id="rId26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54" userDrawn="1">
          <p15:clr>
            <a:srgbClr val="A4A3A4"/>
          </p15:clr>
        </p15:guide>
        <p15:guide id="2" pos="93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309" autoAdjust="0"/>
    <p:restoredTop sz="94660"/>
  </p:normalViewPr>
  <p:slideViewPr>
    <p:cSldViewPr>
      <p:cViewPr>
        <p:scale>
          <a:sx n="110" d="100"/>
          <a:sy n="110" d="100"/>
        </p:scale>
        <p:origin x="-1644" y="-804"/>
      </p:cViewPr>
      <p:guideLst>
        <p:guide orient="horz" pos="2754"/>
        <p:guide pos="93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7" d="100"/>
          <a:sy n="87" d="100"/>
        </p:scale>
        <p:origin x="-387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font" Target="fonts/font9.fntdata"/><Relationship Id="rId24" Type="http://schemas.openxmlformats.org/officeDocument/2006/relationships/font" Target="fonts/font8.fntdata"/><Relationship Id="rId23" Type="http://schemas.openxmlformats.org/officeDocument/2006/relationships/font" Target="fonts/font7.fntdata"/><Relationship Id="rId22" Type="http://schemas.openxmlformats.org/officeDocument/2006/relationships/font" Target="fonts/font6.fntdata"/><Relationship Id="rId21" Type="http://schemas.openxmlformats.org/officeDocument/2006/relationships/font" Target="fonts/font5.fntdata"/><Relationship Id="rId20" Type="http://schemas.openxmlformats.org/officeDocument/2006/relationships/font" Target="fonts/font4.fntdata"/><Relationship Id="rId2" Type="http://schemas.openxmlformats.org/officeDocument/2006/relationships/theme" Target="theme/theme1.xml"/><Relationship Id="rId19" Type="http://schemas.openxmlformats.org/officeDocument/2006/relationships/font" Target="fonts/font3.fntdata"/><Relationship Id="rId18" Type="http://schemas.openxmlformats.org/officeDocument/2006/relationships/font" Target="fonts/font2.fntdata"/><Relationship Id="rId17" Type="http://schemas.openxmlformats.org/officeDocument/2006/relationships/font" Target="fonts/font1.fntdata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D64FC8-8300-42FF-B214-DBA3EDE9A3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1AC0BB-6590-4996-9DEC-B63401AE9EF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FA210A-277F-48BF-A72E-43EB987B01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55A90B-AA14-4B4B-A098-AA1D8081BFE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file:///D:\qq&#25991;&#20214;\712321467\Image\C2C\Image2\%7b75232B38-A165-1FB7-499C-2E1C792CACB5%7d.png" TargetMode="Externa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9144000" cy="5148386"/>
          </a:xfrm>
          <a:prstGeom prst="rect">
            <a:avLst/>
          </a:prstGeom>
        </p:spPr>
      </p:pic>
      <p:grpSp>
        <p:nvGrpSpPr>
          <p:cNvPr id="42" name="组合 41"/>
          <p:cNvGrpSpPr/>
          <p:nvPr userDrawn="1"/>
        </p:nvGrpSpPr>
        <p:grpSpPr>
          <a:xfrm>
            <a:off x="3843814" y="244858"/>
            <a:ext cx="637699" cy="682461"/>
            <a:chOff x="4312426" y="962812"/>
            <a:chExt cx="896190" cy="1048567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312426" y="962812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435418" y="1018324"/>
              <a:ext cx="620049" cy="993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>
                  <a:solidFill>
                    <a:schemeClr val="bg1"/>
                  </a:solidFill>
                </a:rPr>
                <a:t>2</a:t>
              </a:r>
              <a:endParaRPr lang="en-US" altLang="zh-CN" sz="36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 userDrawn="1"/>
        </p:nvGrpSpPr>
        <p:grpSpPr>
          <a:xfrm>
            <a:off x="4454843" y="244792"/>
            <a:ext cx="646271" cy="682586"/>
            <a:chOff x="5339818" y="914030"/>
            <a:chExt cx="969348" cy="1096827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5339818" y="914030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496388" y="972287"/>
              <a:ext cx="678967" cy="1038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>
                  <a:solidFill>
                    <a:schemeClr val="bg1"/>
                  </a:solidFill>
                </a:rPr>
                <a:t>0</a:t>
              </a:r>
              <a:endParaRPr lang="en-US" altLang="zh-CN" sz="36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 userDrawn="1"/>
        </p:nvGrpSpPr>
        <p:grpSpPr>
          <a:xfrm>
            <a:off x="5097780" y="204312"/>
            <a:ext cx="531495" cy="669014"/>
            <a:chOff x="6480295" y="929559"/>
            <a:chExt cx="768163" cy="995767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483681" y="929559"/>
              <a:ext cx="678389" cy="9620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>
                  <a:solidFill>
                    <a:schemeClr val="bg1"/>
                  </a:solidFill>
                </a:rPr>
                <a:t>2</a:t>
              </a:r>
              <a:endParaRPr lang="en-US" altLang="zh-CN" sz="36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 userDrawn="1"/>
        </p:nvGrpSpPr>
        <p:grpSpPr>
          <a:xfrm>
            <a:off x="5704178" y="244793"/>
            <a:ext cx="522315" cy="646331"/>
            <a:chOff x="7542534" y="914079"/>
            <a:chExt cx="768163" cy="1038867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554948" y="914079"/>
              <a:ext cx="632655" cy="1038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>
                  <a:solidFill>
                    <a:schemeClr val="bg1"/>
                  </a:solidFill>
                </a:rPr>
                <a:t>2</a:t>
              </a:r>
              <a:endParaRPr lang="en-US" sz="3600" b="1">
                <a:solidFill>
                  <a:schemeClr val="bg1"/>
                </a:solidFill>
              </a:endParaRPr>
            </a:p>
          </p:txBody>
        </p:sp>
      </p:grpSp>
      <p:sp>
        <p:nvSpPr>
          <p:cNvPr id="4" name="文本占位符 5"/>
          <p:cNvSpPr txBox="1"/>
          <p:nvPr/>
        </p:nvSpPr>
        <p:spPr>
          <a:xfrm>
            <a:off x="202745" y="1049635"/>
            <a:ext cx="8712968" cy="79201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人教部编版语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文三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年级下册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占位符 5"/>
          <p:cNvSpPr txBox="1"/>
          <p:nvPr/>
        </p:nvSpPr>
        <p:spPr>
          <a:xfrm>
            <a:off x="0" y="1779662"/>
            <a:ext cx="9144000" cy="11668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</a:pPr>
            <a:r>
              <a:rPr sz="4000" b="1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口语交际：趣味故事会</a:t>
            </a:r>
            <a:endParaRPr sz="40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圆角矩形 57"/>
          <p:cNvSpPr/>
          <p:nvPr/>
        </p:nvSpPr>
        <p:spPr>
          <a:xfrm>
            <a:off x="728279" y="1370788"/>
            <a:ext cx="7687442" cy="3228091"/>
          </a:xfrm>
          <a:prstGeom prst="roundRect">
            <a:avLst>
              <a:gd name="adj" fmla="val 7077"/>
            </a:avLst>
          </a:prstGeom>
          <a:solidFill>
            <a:schemeClr val="bg1"/>
          </a:solidFill>
          <a:ln>
            <a:solidFill>
              <a:srgbClr val="388F8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372569" y="4011683"/>
            <a:ext cx="1206698" cy="772319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728279" y="597818"/>
            <a:ext cx="1465056" cy="624955"/>
            <a:chOff x="779572" y="628120"/>
            <a:chExt cx="1571587" cy="670397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13" name="组合 12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17" name="圆角矩形 16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E7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圆角矩形 17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E7576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908438" y="783191"/>
              <a:ext cx="129861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理理思路</a:t>
              </a:r>
              <a:endPara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sp>
        <p:nvSpPr>
          <p:cNvPr id="23" name="矩形 22"/>
          <p:cNvSpPr/>
          <p:nvPr/>
        </p:nvSpPr>
        <p:spPr>
          <a:xfrm>
            <a:off x="991130" y="1436678"/>
            <a:ext cx="7325286" cy="2905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4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明确任务，充分准备。</a:t>
            </a:r>
            <a:endParaRPr lang="en-US" altLang="zh-CN" sz="2400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首先是故事材料的准备，可以去图书馆查找，也可以自主准备选定一个有趣的故事；其次运用学过的方法，如借助表格、借助图示等将故事的内容梳理清楚，把时间、地点、人物、情节等记住，故事中有趣的部分要多读几遍，在脑海中留下深刻的印象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圆角矩形 57"/>
          <p:cNvSpPr/>
          <p:nvPr/>
        </p:nvSpPr>
        <p:spPr>
          <a:xfrm>
            <a:off x="728279" y="1685113"/>
            <a:ext cx="7687442" cy="2640895"/>
          </a:xfrm>
          <a:prstGeom prst="roundRect">
            <a:avLst>
              <a:gd name="adj" fmla="val 7077"/>
            </a:avLst>
          </a:prstGeom>
          <a:solidFill>
            <a:schemeClr val="bg1"/>
          </a:solidFill>
          <a:ln>
            <a:solidFill>
              <a:srgbClr val="388F8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296369" y="3621158"/>
            <a:ext cx="1206698" cy="772319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728279" y="912143"/>
            <a:ext cx="1465056" cy="624955"/>
            <a:chOff x="779572" y="628120"/>
            <a:chExt cx="1571587" cy="670397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13" name="组合 12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17" name="圆角矩形 16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E7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圆角矩形 17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E7576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908438" y="783191"/>
              <a:ext cx="129861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理理思路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sp>
        <p:nvSpPr>
          <p:cNvPr id="23" name="矩形 22"/>
          <p:cNvSpPr/>
          <p:nvPr/>
        </p:nvSpPr>
        <p:spPr>
          <a:xfrm>
            <a:off x="991130" y="1751003"/>
            <a:ext cx="7325286" cy="2221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练习试讲，不断改进。</a:t>
            </a:r>
            <a:endParaRPr lang="en-US" altLang="zh-CN" sz="2400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　　可以在家里对着镜子自己练习，也可以开展亲子活动，试着讲给家人听，根据家人的建议不断改进，力争把故事讲得趣味十足。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圆角矩形 57"/>
          <p:cNvSpPr/>
          <p:nvPr/>
        </p:nvSpPr>
        <p:spPr>
          <a:xfrm>
            <a:off x="728279" y="1437463"/>
            <a:ext cx="7687442" cy="3118885"/>
          </a:xfrm>
          <a:prstGeom prst="roundRect">
            <a:avLst>
              <a:gd name="adj" fmla="val 7077"/>
            </a:avLst>
          </a:prstGeom>
          <a:solidFill>
            <a:schemeClr val="bg1"/>
          </a:solidFill>
          <a:ln>
            <a:solidFill>
              <a:srgbClr val="388F8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296369" y="3878333"/>
            <a:ext cx="1206698" cy="772319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728279" y="664493"/>
            <a:ext cx="1465056" cy="624955"/>
            <a:chOff x="779572" y="628120"/>
            <a:chExt cx="1571587" cy="670397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13" name="组合 12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17" name="圆角矩形 16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E7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圆角矩形 17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E7576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908438" y="783191"/>
              <a:ext cx="129861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理理思路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sp>
        <p:nvSpPr>
          <p:cNvPr id="23" name="矩形 22"/>
          <p:cNvSpPr/>
          <p:nvPr/>
        </p:nvSpPr>
        <p:spPr>
          <a:xfrm>
            <a:off x="991130" y="1503353"/>
            <a:ext cx="7325286" cy="2905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4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举办故事会，互助提高。</a:t>
            </a:r>
            <a:endParaRPr lang="en-US" altLang="zh-CN" sz="2400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　　开展趣味故事会，可以以小组为单位讲故事，也可以利用课前几分钟或者与班里活动结合，大家轮流上台讲故事。讲故事的形式也可多样，可以是独立讲述，也可以与同伴合作讲一个故事。讲完故事后大家评议，再提出具体的改进建议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34842" y="0"/>
            <a:ext cx="9178842" cy="5148386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728279" y="528742"/>
            <a:ext cx="1465056" cy="624955"/>
            <a:chOff x="779572" y="628120"/>
            <a:chExt cx="1571587" cy="670397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13" name="组合 12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17" name="圆角矩形 16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6AD4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圆角矩形 17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6AD4D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908438" y="783191"/>
              <a:ext cx="129861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晒晒范例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41098" y="2695278"/>
            <a:ext cx="900063" cy="1228523"/>
          </a:xfrm>
          <a:prstGeom prst="rect">
            <a:avLst/>
          </a:prstGeom>
        </p:spPr>
      </p:pic>
      <p:sp>
        <p:nvSpPr>
          <p:cNvPr id="3" name="圆角矩形标注 2"/>
          <p:cNvSpPr/>
          <p:nvPr/>
        </p:nvSpPr>
        <p:spPr>
          <a:xfrm>
            <a:off x="1801207" y="1323294"/>
            <a:ext cx="6856993" cy="2700065"/>
          </a:xfrm>
          <a:prstGeom prst="wedgeRoundRectCallout">
            <a:avLst>
              <a:gd name="adj1" fmla="val -56533"/>
              <a:gd name="adj2" fmla="val 22631"/>
              <a:gd name="adj3" fmla="val 16667"/>
            </a:avLst>
          </a:prstGeom>
          <a:solidFill>
            <a:schemeClr val="bg1"/>
          </a:solidFill>
          <a:ln>
            <a:solidFill>
              <a:srgbClr val="388F8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TextBox 4"/>
          <p:cNvSpPr txBox="1">
            <a:spLocks noChangeArrowheads="1"/>
          </p:cNvSpPr>
          <p:nvPr/>
        </p:nvSpPr>
        <p:spPr bwMode="auto">
          <a:xfrm>
            <a:off x="1896095" y="1376139"/>
            <a:ext cx="6731595" cy="2561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0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800" dirty="0"/>
              <a:t>　　我讲的是</a:t>
            </a:r>
            <a:r>
              <a:rPr lang="en-US" altLang="zh-CN" sz="1800" dirty="0"/>
              <a:t>《</a:t>
            </a:r>
            <a:r>
              <a:rPr lang="zh-CN" altLang="en-US" sz="1800" dirty="0"/>
              <a:t>盘古开天地</a:t>
            </a:r>
            <a:r>
              <a:rPr lang="en-US" altLang="zh-CN" sz="1800" dirty="0"/>
              <a:t>》</a:t>
            </a:r>
            <a:r>
              <a:rPr lang="zh-CN" altLang="en-US" sz="1800" dirty="0"/>
              <a:t>的故事。很久很久以前，天和地还没有分开，宇宙混沌一片。有个叫盘古的巨人，在这混沌之中，一直睡了十万八千年。</a:t>
            </a:r>
            <a:endParaRPr lang="zh-CN" altLang="en-US" sz="1800" dirty="0"/>
          </a:p>
          <a:p>
            <a:pPr>
              <a:lnSpc>
                <a:spcPct val="130000"/>
              </a:lnSpc>
            </a:pPr>
            <a:r>
              <a:rPr lang="zh-CN" altLang="en-US" sz="1800" dirty="0"/>
              <a:t>    有一天，盘古忽然醒了。他见周围一片漆黑，就抡起大斧头，朝眼前的黑暗猛劈过去。只听一声巨响，混沌一片的东西渐渐分开了。轻而清的东西，缓缓上升，变成了天；重而浊的东西，慢慢下降，变成了地。</a:t>
            </a:r>
            <a:endParaRPr lang="zh-CN" altLang="en-US" sz="1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34842" y="0"/>
            <a:ext cx="9178842" cy="5148386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728279" y="528742"/>
            <a:ext cx="1465056" cy="624955"/>
            <a:chOff x="779572" y="628120"/>
            <a:chExt cx="1571587" cy="670397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13" name="组合 12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17" name="圆角矩形 16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6AD4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圆角矩形 17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6AD4D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908438" y="783191"/>
              <a:ext cx="129861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晒晒范例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41098" y="2695278"/>
            <a:ext cx="900063" cy="1228523"/>
          </a:xfrm>
          <a:prstGeom prst="rect">
            <a:avLst/>
          </a:prstGeom>
        </p:spPr>
      </p:pic>
      <p:sp>
        <p:nvSpPr>
          <p:cNvPr id="3" name="圆角矩形标注 2"/>
          <p:cNvSpPr/>
          <p:nvPr/>
        </p:nvSpPr>
        <p:spPr>
          <a:xfrm>
            <a:off x="1801207" y="1211580"/>
            <a:ext cx="6856993" cy="2834639"/>
          </a:xfrm>
          <a:prstGeom prst="wedgeRoundRectCallout">
            <a:avLst>
              <a:gd name="adj1" fmla="val -56533"/>
              <a:gd name="adj2" fmla="val 22631"/>
              <a:gd name="adj3" fmla="val 16667"/>
            </a:avLst>
          </a:prstGeom>
          <a:solidFill>
            <a:schemeClr val="bg1"/>
          </a:solidFill>
          <a:ln>
            <a:solidFill>
              <a:srgbClr val="388F8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TextBox 4"/>
          <p:cNvSpPr txBox="1">
            <a:spLocks noChangeArrowheads="1"/>
          </p:cNvSpPr>
          <p:nvPr/>
        </p:nvSpPr>
        <p:spPr bwMode="auto">
          <a:xfrm>
            <a:off x="1896095" y="1231359"/>
            <a:ext cx="6731595" cy="2806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0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</a:pPr>
            <a:r>
              <a:rPr lang="zh-CN" altLang="en-US" sz="1800"/>
              <a:t>　　天地分开以后，盘古怕它们还会合在一起，就用头顶着天，用脚使劲蹬着地。天每天升高一丈，地每天下沉一丈，盘古也随着越长越高。这样不知过了多少年，天和地逐渐成形了，盘古也累得倒了下去。</a:t>
            </a:r>
            <a:endParaRPr lang="zh-CN" altLang="en-US" sz="1800"/>
          </a:p>
          <a:p>
            <a:pPr>
              <a:lnSpc>
                <a:spcPct val="140000"/>
              </a:lnSpc>
            </a:pPr>
            <a:r>
              <a:rPr lang="zh-CN" altLang="en-US" sz="1800"/>
              <a:t>    盘古倒下后，他的身体发生了巨大的变化。他呼出的气息，变成了四季的风和飘动的云；他发出的声音，化作了隆隆的雷声；他的双眼，变成了太阳和月亮；他的四肢，变成了大地上的东、</a:t>
            </a:r>
            <a:endParaRPr lang="zh-CN" altLang="en-US" sz="1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34842" y="0"/>
            <a:ext cx="9178842" cy="5148386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728279" y="528742"/>
            <a:ext cx="1465056" cy="624955"/>
            <a:chOff x="779572" y="628120"/>
            <a:chExt cx="1571587" cy="670397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13" name="组合 12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17" name="圆角矩形 16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6AD4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圆角矩形 17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6AD4D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908438" y="783191"/>
              <a:ext cx="129861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晒晒范例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09678" y="2137608"/>
            <a:ext cx="900063" cy="1228523"/>
          </a:xfrm>
          <a:prstGeom prst="rect">
            <a:avLst/>
          </a:prstGeom>
        </p:spPr>
      </p:pic>
      <p:sp>
        <p:nvSpPr>
          <p:cNvPr id="3" name="圆角矩形标注 2"/>
          <p:cNvSpPr/>
          <p:nvPr/>
        </p:nvSpPr>
        <p:spPr>
          <a:xfrm>
            <a:off x="1854547" y="1821181"/>
            <a:ext cx="6856993" cy="1720210"/>
          </a:xfrm>
          <a:prstGeom prst="wedgeRoundRectCallout">
            <a:avLst>
              <a:gd name="adj1" fmla="val -56533"/>
              <a:gd name="adj2" fmla="val 22631"/>
              <a:gd name="adj3" fmla="val 16667"/>
            </a:avLst>
          </a:prstGeom>
          <a:solidFill>
            <a:schemeClr val="bg1"/>
          </a:solidFill>
          <a:ln>
            <a:solidFill>
              <a:srgbClr val="388F8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TextBox 4"/>
          <p:cNvSpPr txBox="1">
            <a:spLocks noChangeArrowheads="1"/>
          </p:cNvSpPr>
          <p:nvPr/>
        </p:nvSpPr>
        <p:spPr bwMode="auto">
          <a:xfrm>
            <a:off x="1949435" y="1840959"/>
            <a:ext cx="6731595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0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</a:pPr>
            <a:r>
              <a:rPr lang="zh-CN" altLang="en-US" sz="1800"/>
              <a:t>西、南、北四极；他的肌肤，变成了辽阔的大地；他的血液，变成了奔流不息的江河；他的汗毛，变成了茂盛的花草树木；他的汗水，变成了滋润万物的雨露</a:t>
            </a:r>
            <a:r>
              <a:rPr lang="en-US" altLang="zh-CN" sz="1800"/>
              <a:t>……</a:t>
            </a:r>
            <a:endParaRPr lang="en-US" altLang="zh-CN" sz="1800"/>
          </a:p>
          <a:p>
            <a:pPr>
              <a:lnSpc>
                <a:spcPct val="140000"/>
              </a:lnSpc>
            </a:pPr>
            <a:r>
              <a:rPr lang="en-US" altLang="zh-CN" sz="1800"/>
              <a:t>    </a:t>
            </a:r>
            <a:r>
              <a:rPr lang="zh-CN" altLang="en-US" sz="1800"/>
              <a:t>伟大的盘古，用他的整个身体创造了美丽的世界。</a:t>
            </a:r>
            <a:endParaRPr lang="zh-CN" altLang="en-US" sz="1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34842" y="0"/>
            <a:ext cx="9178842" cy="5148386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728279" y="528742"/>
            <a:ext cx="1465056" cy="624955"/>
            <a:chOff x="779572" y="628120"/>
            <a:chExt cx="1571587" cy="670397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13" name="组合 12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17" name="圆角矩形 16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6AD4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圆角矩形 17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6AD4D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908438" y="783191"/>
              <a:ext cx="129861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晒晒范例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sp>
        <p:nvSpPr>
          <p:cNvPr id="3" name="圆角矩形标注 2"/>
          <p:cNvSpPr/>
          <p:nvPr/>
        </p:nvSpPr>
        <p:spPr>
          <a:xfrm>
            <a:off x="728279" y="1414740"/>
            <a:ext cx="6856993" cy="2237130"/>
          </a:xfrm>
          <a:prstGeom prst="wedgeRoundRectCallout">
            <a:avLst>
              <a:gd name="adj1" fmla="val 54317"/>
              <a:gd name="adj2" fmla="val 24965"/>
              <a:gd name="adj3" fmla="val 16667"/>
            </a:avLst>
          </a:prstGeom>
          <a:solidFill>
            <a:schemeClr val="bg1"/>
          </a:solidFill>
          <a:ln>
            <a:solidFill>
              <a:srgbClr val="388F8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TextBox 4"/>
          <p:cNvSpPr txBox="1">
            <a:spLocks noChangeArrowheads="1"/>
          </p:cNvSpPr>
          <p:nvPr/>
        </p:nvSpPr>
        <p:spPr bwMode="auto">
          <a:xfrm>
            <a:off x="810245" y="1496154"/>
            <a:ext cx="6731595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0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</a:pPr>
            <a:r>
              <a:rPr lang="zh-CN" altLang="en-US" sz="1800" dirty="0"/>
              <a:t>　　我要讲的故事是</a:t>
            </a:r>
            <a:r>
              <a:rPr lang="en-US" altLang="zh-CN" sz="1800" dirty="0"/>
              <a:t>《</a:t>
            </a:r>
            <a:r>
              <a:rPr lang="zh-CN" altLang="en-US" sz="1800" dirty="0"/>
              <a:t>白雪公主</a:t>
            </a:r>
            <a:r>
              <a:rPr lang="en-US" altLang="zh-CN" sz="1800" dirty="0"/>
              <a:t>》</a:t>
            </a:r>
            <a:r>
              <a:rPr lang="zh-CN" altLang="en-US" sz="1800" dirty="0"/>
              <a:t>。从前，有一位可爱、美丽的公主，因为皇后嫉妒其美貌而被迫逃到森林，偶遇七个善良的小矮人，后来白雪公主被皇后变成的老太婆哄骗，吃下了有毒的苹果，从此她昏迷不醒。邻国的白马王子赶来，用深情的吻使白雪公主醒了过来。</a:t>
            </a:r>
            <a:endParaRPr lang="zh-CN" altLang="en-US" sz="1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flipH="1">
            <a:off x="7907669" y="2532465"/>
            <a:ext cx="670561" cy="12252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34842" y="0"/>
            <a:ext cx="9178842" cy="5148386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728279" y="528742"/>
            <a:ext cx="1465056" cy="624955"/>
            <a:chOff x="779572" y="628120"/>
            <a:chExt cx="1571587" cy="670397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13" name="组合 12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17" name="圆角矩形 16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6AD4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圆角矩形 17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6AD4D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908438" y="783191"/>
              <a:ext cx="129861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晒晒范例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sp>
        <p:nvSpPr>
          <p:cNvPr id="3" name="圆角矩形标注 2"/>
          <p:cNvSpPr/>
          <p:nvPr/>
        </p:nvSpPr>
        <p:spPr>
          <a:xfrm>
            <a:off x="1801207" y="1673491"/>
            <a:ext cx="6856993" cy="2040543"/>
          </a:xfrm>
          <a:prstGeom prst="wedgeRoundRectCallout">
            <a:avLst>
              <a:gd name="adj1" fmla="val -56533"/>
              <a:gd name="adj2" fmla="val 22631"/>
              <a:gd name="adj3" fmla="val 16667"/>
            </a:avLst>
          </a:prstGeom>
          <a:solidFill>
            <a:schemeClr val="bg1"/>
          </a:solidFill>
          <a:ln>
            <a:solidFill>
              <a:srgbClr val="388F8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TextBox 4"/>
          <p:cNvSpPr txBox="1">
            <a:spLocks noChangeArrowheads="1"/>
          </p:cNvSpPr>
          <p:nvPr/>
        </p:nvSpPr>
        <p:spPr bwMode="auto">
          <a:xfrm>
            <a:off x="1896095" y="1733955"/>
            <a:ext cx="6731595" cy="1811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0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</a:pPr>
            <a:r>
              <a:rPr lang="zh-CN" altLang="en-US" sz="2800" dirty="0"/>
              <a:t>　　</a:t>
            </a:r>
            <a:r>
              <a:rPr lang="en-US" altLang="zh-CN" sz="2800" dirty="0"/>
              <a:t>《</a:t>
            </a:r>
            <a:r>
              <a:rPr lang="zh-CN" altLang="en-US" sz="2800" dirty="0"/>
              <a:t>凿壁偷光</a:t>
            </a:r>
            <a:r>
              <a:rPr lang="en-US" altLang="zh-CN" sz="2800" dirty="0"/>
              <a:t>》</a:t>
            </a:r>
            <a:r>
              <a:rPr lang="zh-CN" altLang="en-US" sz="2800" dirty="0"/>
              <a:t>是一个成语故事，讲述了西汉大文学家匡衡幼时凿穿墙壁引邻居家的烛光读书的事。</a:t>
            </a:r>
            <a:endParaRPr lang="zh-CN" altLang="en-US" sz="2800" dirty="0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895747" y="2593513"/>
            <a:ext cx="478537" cy="957074"/>
          </a:xfrm>
          <a:prstGeom prst="rect">
            <a:avLst/>
          </a:prstGeom>
        </p:spPr>
      </p:pic>
      <p:pic>
        <p:nvPicPr>
          <p:cNvPr id="62" name="New picture"/>
          <p:cNvPicPr/>
          <p:nvPr/>
        </p:nvPicPr>
        <p:blipFill>
          <a:blip r:embed="rId6"/>
          <a:stretch>
            <a:fillRect/>
          </a:stretch>
        </p:blipFill>
        <p:spPr>
          <a:xfrm>
            <a:off x="11379200" y="12077700"/>
            <a:ext cx="355600" cy="2667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ISPRING_RESOURCE_PATHS_HASH_PRESENTER" val="6386bad1b193e8ddd96c78c97f95eeb279f1e047"/>
  <p:tag name="KSO_WPP_MARK_KEY" val="586449a9-2f4e-43a0-be2b-04a37d4276e0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975</Words>
  <Application>WPS 演示</Application>
  <PresentationFormat>全屏显示(16:9)</PresentationFormat>
  <Paragraphs>50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黑体</vt:lpstr>
      <vt:lpstr>楷体</vt:lpstr>
      <vt:lpstr>Calibri</vt:lpstr>
      <vt:lpstr>Arial</vt:lpstr>
      <vt:lpstr>Arial Unicode MS</vt:lpstr>
      <vt:lpstr>Calibri Light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</cp:revision>
  <cp:lastPrinted>2022-06-08T06:12:00Z</cp:lastPrinted>
  <dcterms:created xsi:type="dcterms:W3CDTF">2022-06-08T06:12:00Z</dcterms:created>
  <dcterms:modified xsi:type="dcterms:W3CDTF">2023-01-16T03:13:56Z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69279CEE476745C2826FF57FB29D5FE7</vt:lpwstr>
  </property>
  <property fmtid="{D5CDD505-2E9C-101B-9397-08002B2CF9AE}" pid="3" name="KSOProductBuildVer">
    <vt:lpwstr>2052-11.1.0.13703</vt:lpwstr>
  </property>
</Properties>
</file>