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362" r:id="rId3"/>
    <p:sldId id="363" r:id="rId5"/>
    <p:sldId id="369" r:id="rId6"/>
    <p:sldId id="364" r:id="rId7"/>
    <p:sldId id="376" r:id="rId8"/>
    <p:sldId id="382" r:id="rId9"/>
    <p:sldId id="379" r:id="rId10"/>
    <p:sldId id="377" r:id="rId11"/>
    <p:sldId id="380" r:id="rId12"/>
    <p:sldId id="381" r:id="rId13"/>
    <p:sldId id="383" r:id="rId14"/>
    <p:sldId id="365" r:id="rId15"/>
    <p:sldId id="384" r:id="rId16"/>
    <p:sldId id="386" r:id="rId17"/>
    <p:sldId id="385" r:id="rId18"/>
    <p:sldId id="387" r:id="rId19"/>
    <p:sldId id="389" r:id="rId20"/>
    <p:sldId id="388" r:id="rId21"/>
    <p:sldId id="390" r:id="rId22"/>
    <p:sldId id="392" r:id="rId23"/>
    <p:sldId id="391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F3FEFA"/>
    <a:srgbClr val="FFCCFF"/>
    <a:srgbClr val="CCFFCC"/>
    <a:srgbClr val="FFFF99"/>
    <a:srgbClr val="FF00FF"/>
    <a:srgbClr val="FFF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5255" autoAdjust="0"/>
  </p:normalViewPr>
  <p:slideViewPr>
    <p:cSldViewPr>
      <p:cViewPr>
        <p:scale>
          <a:sx n="140" d="100"/>
          <a:sy n="140" d="100"/>
        </p:scale>
        <p:origin x="-804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4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72F5CE5-5236-49B6-B3BF-D11BE9694D2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E68DE71C-3723-47D2-A855-984969E46A7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D8944E0-342D-4947-87A3-E0AECA932AF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708B5D0-62CD-4F68-8282-CE02A44B7D2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147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148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6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17" y="1191"/>
            <a:ext cx="9144000" cy="514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449"/>
            <a:ext cx="7772221" cy="1103454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5166"/>
            <a:ext cx="6400443" cy="13141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A6DBC-D956-4F2A-BC73-1AF0ABC9A4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4129A-54D4-4226-B73A-4F42C8E9D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31"/>
            <a:ext cx="2056477" cy="438881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31"/>
            <a:ext cx="6058689" cy="438881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4129A-54D4-4226-B73A-4F42C8E9D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4129A-54D4-4226-B73A-4F42C8E9D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4129A-54D4-4226-B73A-4F42C8E9D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5242877-46BF-4F97-A759-FC2F52AB60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64045-9E23-4A4F-837A-472FAB3C9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601"/>
            <a:ext cx="7772221" cy="1021320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79530"/>
            <a:ext cx="7772221" cy="112607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84B51-EAA0-407D-967E-7590AA3569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199872"/>
            <a:ext cx="4056988" cy="339487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199872"/>
            <a:ext cx="4058178" cy="339487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A46EA-63FB-457F-91CE-33258C7CB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068"/>
            <a:ext cx="4040317" cy="4797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0779"/>
            <a:ext cx="4040317" cy="296397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068"/>
            <a:ext cx="4041507" cy="4797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0779"/>
            <a:ext cx="4041507" cy="296397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109162-1AFF-4EE8-8630-D396801CD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B9FD2-764C-4CF4-A022-5F57B77629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CF517-9948-473A-8235-AB179AF285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40"/>
            <a:ext cx="3007910" cy="87133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40"/>
            <a:ext cx="5112019" cy="439000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076"/>
            <a:ext cx="3007910" cy="3518673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4129A-54D4-4226-B73A-4F42C8E9D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808"/>
            <a:ext cx="5487114" cy="4249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475"/>
            <a:ext cx="5487114" cy="3086576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762"/>
            <a:ext cx="5487114" cy="603508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154D18-C0C0-468D-B5A6-EDF3D5D370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60" y="205931"/>
            <a:ext cx="8229481" cy="857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60" y="1199872"/>
            <a:ext cx="8229481" cy="339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350"/>
            <a:ext cx="2133878" cy="273780"/>
          </a:xfrm>
          <a:prstGeom prst="rect">
            <a:avLst/>
          </a:prstGeom>
        </p:spPr>
        <p:txBody>
          <a:bodyPr vert="horz" lIns="68571" tIns="34285" rIns="68571" bIns="34285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350"/>
            <a:ext cx="2894787" cy="273780"/>
          </a:xfrm>
          <a:prstGeom prst="rect">
            <a:avLst/>
          </a:prstGeom>
        </p:spPr>
        <p:txBody>
          <a:bodyPr vert="horz" lIns="68571" tIns="34285" rIns="68571" bIns="34285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350"/>
            <a:ext cx="2133878" cy="273780"/>
          </a:xfrm>
          <a:prstGeom prst="rect">
            <a:avLst/>
          </a:prstGeom>
        </p:spPr>
        <p:txBody>
          <a:bodyPr vert="horz" wrap="square" lIns="68571" tIns="34285" rIns="68571" bIns="34285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7084129A-54D4-4226-B73A-4F42C8E9DAF7}" type="slidenum">
              <a:rPr lang="zh-CN" altLang="en-US" smtClean="0"/>
            </a:fld>
            <a:endParaRPr lang="zh-CN" altLang="en-US"/>
          </a:p>
        </p:txBody>
      </p:sp>
      <p:pic>
        <p:nvPicPr>
          <p:cNvPr id="1031" name="图片 6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 txBox="1">
            <a:spLocks noChangeArrowheads="1"/>
          </p:cNvSpPr>
          <p:nvPr/>
        </p:nvSpPr>
        <p:spPr bwMode="auto">
          <a:xfrm>
            <a:off x="0" y="1491630"/>
            <a:ext cx="914400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口语交际：劝告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7624" y="195486"/>
            <a:ext cx="22939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23850" y="1058863"/>
            <a:ext cx="845185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劝说别人真是一门学问，从刚刚的讨论中，我们知道要劝说成功，需要注意以下两点：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2570163"/>
            <a:ext cx="845185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注意说话的语气，不要用责备的口吻。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多从别人的角度着想，这样别人更容易接受。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684213" y="58738"/>
            <a:ext cx="2951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模拟情境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1042988" y="1058863"/>
            <a:ext cx="7070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含有劝告意味的古诗文句子：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177925" y="1717675"/>
            <a:ext cx="72009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少壮不努力，老大徒伤悲。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莫愁前路无知己，天下谁人不识君。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骄傲使人落后，谦虚使人进步。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书山有路勤为径，学海无涯苦作舟。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2"/>
          <p:cNvSpPr txBox="1">
            <a:spLocks noChangeArrowheads="1"/>
          </p:cNvSpPr>
          <p:nvPr/>
        </p:nvSpPr>
        <p:spPr bwMode="auto">
          <a:xfrm>
            <a:off x="1116013" y="1347788"/>
            <a:ext cx="7056437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你还知道哪些有劝告意味的名言？可以是劝人要友好相处的，也可以是劝人要诚实守信的，还可以是劝人要有宽广胸怀的。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2"/>
          <p:cNvSpPr txBox="1">
            <a:spLocks noChangeArrowheads="1"/>
          </p:cNvSpPr>
          <p:nvPr/>
        </p:nvSpPr>
        <p:spPr bwMode="auto">
          <a:xfrm>
            <a:off x="684213" y="842963"/>
            <a:ext cx="8064500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古人的劝告，有的是说给自己的亲人，有的是说给自己的同学，还有的则是说给陌生人的，但一般都是以长者或智者的身份进行劝说。当自己的亲人长辈有做得不当的地方，你该怎么劝告？当遇到陌生人不遵守社会规则，你会劝告吗？你会怎么说呢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2"/>
          <p:cNvSpPr txBox="1">
            <a:spLocks noChangeArrowheads="1"/>
          </p:cNvSpPr>
          <p:nvPr/>
        </p:nvSpPr>
        <p:spPr bwMode="auto">
          <a:xfrm>
            <a:off x="468313" y="1131888"/>
            <a:ext cx="80057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同桌合作，选择其中一个情境进行操练。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468313" y="1852613"/>
            <a:ext cx="8388350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情境一：儿子和爸爸妈妈一起去商场，爸爸随手将擦过嘴的卫生纸丢在路上，头也不回地往前走，儿子一直回头望着那张纸。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2"/>
          <p:cNvSpPr txBox="1">
            <a:spLocks noChangeArrowheads="1"/>
          </p:cNvSpPr>
          <p:nvPr/>
        </p:nvSpPr>
        <p:spPr bwMode="auto">
          <a:xfrm>
            <a:off x="684213" y="1276350"/>
            <a:ext cx="8005762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情境二：在红绿灯路口，身旁的一位骑电动车的阿姨见路口通过的车辆不多，闯红灯冲到马路对面。刚好有一辆汽车驶过，司机一下子急刹车停在路中间。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2"/>
          <p:cNvSpPr txBox="1">
            <a:spLocks noChangeArrowheads="1"/>
          </p:cNvSpPr>
          <p:nvPr/>
        </p:nvSpPr>
        <p:spPr bwMode="auto">
          <a:xfrm>
            <a:off x="755650" y="1131888"/>
            <a:ext cx="800735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选两组学生分别表演以上两种情境。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你觉得他的劝告成功吗？想给他提什么建议？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57300" y="3068638"/>
            <a:ext cx="7502525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对长辈进行劝说时，要注意说话的语气和说话的场合。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468313" y="50800"/>
            <a:ext cx="2951162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反思及总结</a:t>
            </a:r>
            <a:endParaRPr lang="zh-CN" altLang="en-US" sz="3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452563" y="1487488"/>
            <a:ext cx="7070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如果劝告没被采纳，你会怎么办？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5604" name="TextBox 2"/>
          <p:cNvSpPr txBox="1">
            <a:spLocks noChangeArrowheads="1"/>
          </p:cNvSpPr>
          <p:nvPr/>
        </p:nvSpPr>
        <p:spPr bwMode="auto">
          <a:xfrm>
            <a:off x="2051050" y="2859088"/>
            <a:ext cx="587375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调整自己的心态，不必强求。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2"/>
          <p:cNvSpPr txBox="1">
            <a:spLocks noChangeArrowheads="1"/>
          </p:cNvSpPr>
          <p:nvPr/>
        </p:nvSpPr>
        <p:spPr bwMode="auto">
          <a:xfrm>
            <a:off x="879475" y="704850"/>
            <a:ext cx="403383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劝说时的注意事项：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900113" y="1347788"/>
            <a:ext cx="7489825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选择最容易成功的劝说方式。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劝告的场合要适宜，劝告时可以给出建议。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注意观察对方的表情和反应，懂得保护自己。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2"/>
          <p:cNvSpPr txBox="1">
            <a:spLocks noChangeArrowheads="1"/>
          </p:cNvSpPr>
          <p:nvPr/>
        </p:nvSpPr>
        <p:spPr bwMode="auto">
          <a:xfrm>
            <a:off x="720725" y="561975"/>
            <a:ext cx="55514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联系实际，拓展劝告。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1203325"/>
            <a:ext cx="7667625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815975" y="2871788"/>
            <a:ext cx="266382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一位同学上交一份字迹不清的作业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TextBox 2"/>
          <p:cNvSpPr txBox="1">
            <a:spLocks noChangeArrowheads="1"/>
          </p:cNvSpPr>
          <p:nvPr/>
        </p:nvSpPr>
        <p:spPr bwMode="auto">
          <a:xfrm>
            <a:off x="3606800" y="3171825"/>
            <a:ext cx="266541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妈妈闯红灯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6272213" y="3079750"/>
            <a:ext cx="2519362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一人在公交车上吃葱油饼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3413" y="935038"/>
            <a:ext cx="244951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60700" y="987425"/>
            <a:ext cx="2951163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1863" y="987425"/>
            <a:ext cx="254635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87413" y="288131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乱丢垃圾</a:t>
            </a:r>
            <a:endParaRPr lang="zh-CN" altLang="en-US" sz="1600"/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3987800" y="2881313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插队</a:t>
            </a:r>
            <a:endParaRPr lang="zh-CN" altLang="en-US" sz="1600"/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5902325" y="2906713"/>
            <a:ext cx="2655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公共场合抽烟</a:t>
            </a:r>
            <a:endParaRPr lang="zh-CN" altLang="en-US" sz="1600"/>
          </a:p>
        </p:txBody>
      </p:sp>
      <p:sp>
        <p:nvSpPr>
          <p:cNvPr id="130" name="TextBox 2"/>
          <p:cNvSpPr txBox="1">
            <a:spLocks noChangeArrowheads="1"/>
          </p:cNvSpPr>
          <p:nvPr/>
        </p:nvSpPr>
        <p:spPr bwMode="auto">
          <a:xfrm>
            <a:off x="508000" y="3540125"/>
            <a:ext cx="8378825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你们见过这样的场景吗？看到这样的场景你一定有话想说，你想说什么？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8" grpId="0"/>
      <p:bldP spid="129" grpId="0"/>
      <p:bldP spid="1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971550" y="987425"/>
            <a:ext cx="800576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这样做好吗？你会怎样劝告？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同桌任选其一，用上学到的劝告技巧，合作完成“劝告”。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展示你的“劝告”。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其他小观众们打分，进行评比。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2"/>
          <p:cNvSpPr txBox="1">
            <a:spLocks noChangeArrowheads="1"/>
          </p:cNvSpPr>
          <p:nvPr/>
        </p:nvSpPr>
        <p:spPr bwMode="auto">
          <a:xfrm>
            <a:off x="1187450" y="1851025"/>
            <a:ext cx="6913563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劝告他人，传播文明，要掌握一定的技巧，也要懂得保护自己。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"/>
          <p:cNvSpPr>
            <a:spLocks noChangeArrowheads="1"/>
          </p:cNvSpPr>
          <p:nvPr/>
        </p:nvSpPr>
        <p:spPr bwMode="auto">
          <a:xfrm>
            <a:off x="611188" y="987425"/>
            <a:ext cx="80645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有一个同学，下课时坐在楼梯的扶手上往下滑。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11188" y="2312988"/>
            <a:ext cx="8040687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小朋友乐此不疲地从楼梯扶手上往下滑，他这样做对吗？如果你在他旁边，会说点什么？做点什么？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539750" y="771525"/>
            <a:ext cx="8207375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你这样做太危险了，有可能会撞到别人的。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你怎么不遵守学校纪律呢？太不应该了！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小同学，别这么玩！扶手很滑，如果没抓稳的话，你会摔伤的。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28688" y="3462338"/>
            <a:ext cx="7847012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这种行为实在太危险了，三位高年级的同学都对他进行了劝说。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2"/>
          <p:cNvSpPr txBox="1">
            <a:spLocks noChangeArrowheads="1"/>
          </p:cNvSpPr>
          <p:nvPr/>
        </p:nvSpPr>
        <p:spPr bwMode="auto">
          <a:xfrm>
            <a:off x="1258888" y="1635125"/>
            <a:ext cx="7056437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小组分角色演示故事，试着换位思考。（组内同学轮流扮演故事中的四位不同角色）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1"/>
          <p:cNvSpPr txBox="1">
            <a:spLocks noChangeArrowheads="1"/>
          </p:cNvSpPr>
          <p:nvPr/>
        </p:nvSpPr>
        <p:spPr bwMode="auto">
          <a:xfrm>
            <a:off x="684213" y="28575"/>
            <a:ext cx="2951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交流感受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6" name="TextBox 2"/>
          <p:cNvSpPr txBox="1">
            <a:spLocks noChangeArrowheads="1"/>
          </p:cNvSpPr>
          <p:nvPr/>
        </p:nvSpPr>
        <p:spPr bwMode="auto">
          <a:xfrm>
            <a:off x="395288" y="987425"/>
            <a:ext cx="8380412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组内派代表说说故事中的小朋友听完这三种劝告，分别会有怎样的感受？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95288" y="2355850"/>
            <a:ext cx="8380412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示例：不喜欢前两位同学说话的语气，太严厉了。第二位同学完全是指责的语气，让人听了很不舒服。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539750" y="1058863"/>
            <a:ext cx="8064500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示例：第三位同学的语气比较委婉，容易让人接受。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示例：我喜欢第三位同学的劝告，因为我能从她的话语里感受到对“我”的关心，而不是责备。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042988" y="1635125"/>
            <a:ext cx="72739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故事中的小朋友更容易接受哪位同学的劝告？我们一起看看小朋友都是怎么回答的吧！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900113" y="1131888"/>
            <a:ext cx="763270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我知道怎么做，不用你管！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你是谁啊？凭什么管我！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谢谢你，我知道了，我不会再这样玩了。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47875" y="3436938"/>
            <a:ext cx="5540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选择恰当的方式，换位思考。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PP_MARK_KEY" val="d78ff7d8-4018-4cba-ae78-398a0077452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1292</Words>
  <Application>WPS 演示</Application>
  <PresentationFormat>全屏显示(16:9)</PresentationFormat>
  <Paragraphs>95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</vt:lpstr>
      <vt:lpstr>楷体</vt:lpstr>
      <vt:lpstr>微软雅黑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511</cp:revision>
  <dcterms:created xsi:type="dcterms:W3CDTF">2016-10-29T08:56:00Z</dcterms:created>
  <dcterms:modified xsi:type="dcterms:W3CDTF">2023-01-16T03:03:35Z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B57CE048EDAB4A42AB2187E3DFE357E6</vt:lpwstr>
  </property>
</Properties>
</file>