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90" d="100"/>
          <a:sy n="90" d="100"/>
        </p:scale>
        <p:origin x="-1464" y="-660"/>
      </p:cViewPr>
      <p:guideLst>
        <p:guide orient="horz" pos="215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2.png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email">
            <a:alphaModFix amt="2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5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3.png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2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4235" y="793294"/>
            <a:ext cx="3974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三衢道中</a:t>
            </a:r>
            <a:endParaRPr lang="zh-CN" altLang="en-US" sz="7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5090" y="2063750"/>
            <a:ext cx="8997315" cy="24168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2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《</a:t>
            </a:r>
            <a:r>
              <a:rPr lang="zh-CN" altLang="en-US" sz="42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三衢道中</a:t>
            </a:r>
            <a:r>
              <a:rPr lang="en-US" altLang="zh-CN" sz="42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》</a:t>
            </a:r>
            <a:r>
              <a:rPr lang="zh-CN" altLang="en-US" sz="42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这是一首纪行诗，写了诗人行于三衢山道中的</a:t>
            </a:r>
            <a:r>
              <a:rPr lang="zh-CN" altLang="en-US" sz="4200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en-US" altLang="zh-CN" sz="4200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   </a:t>
            </a:r>
            <a:r>
              <a:rPr lang="zh-CN" altLang="en-US" sz="42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。表现了诗人</a:t>
            </a:r>
            <a:r>
              <a:rPr lang="en-US" altLang="zh-CN" sz="4200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</a:t>
            </a:r>
            <a:r>
              <a:rPr lang="zh-CN" altLang="en-US" sz="42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的心情</a:t>
            </a:r>
            <a:r>
              <a:rPr lang="zh-CN" altLang="en-US" sz="42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zh-CN" altLang="en-US" sz="42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5090" y="802640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主题概括</a:t>
            </a:r>
            <a:endParaRPr lang="zh-CN" altLang="en-US" sz="4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98055" y="2841625"/>
            <a:ext cx="2678430" cy="7988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见闻感受</a:t>
            </a:r>
            <a:endParaRPr lang="zh-CN" altLang="en-US" sz="4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9080" y="3547110"/>
            <a:ext cx="1435735" cy="7988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愉悦</a:t>
            </a:r>
            <a:endParaRPr lang="zh-CN" altLang="en-US" sz="4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73721" y="1731631"/>
            <a:ext cx="10382323" cy="32435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265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4265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绝句</a:t>
            </a:r>
            <a:r>
              <a:rPr lang="en-US" altLang="zh-CN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》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的作者是</a:t>
            </a: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朝的诗人</a:t>
            </a: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，被称为</a:t>
            </a:r>
            <a:r>
              <a:rPr lang="zh-CN" altLang="en-US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r>
              <a:rPr lang="en-US" altLang="zh-CN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《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惠崇春江晚景</a:t>
            </a:r>
            <a:r>
              <a:rPr lang="en-US" altLang="zh-CN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》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的作者是</a:t>
            </a:r>
            <a:r>
              <a:rPr lang="zh-CN" altLang="en-US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endParaRPr lang="en-US" altLang="zh-CN" sz="4265" u="sng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朝的诗人</a:t>
            </a:r>
            <a:r>
              <a:rPr lang="zh-CN" altLang="en-US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r>
              <a:rPr lang="en-US" altLang="zh-CN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《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三衢道中</a:t>
            </a:r>
            <a:r>
              <a:rPr lang="en-US" altLang="zh-CN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》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的作者是</a:t>
            </a:r>
            <a:r>
              <a:rPr lang="zh-CN" altLang="en-US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朝的诗人</a:t>
            </a:r>
            <a:r>
              <a:rPr lang="zh-CN" altLang="en-US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en-US" altLang="zh-CN" sz="4265" u="sng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lang="zh-CN" altLang="en-US" sz="4265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kumimoji="1" lang="zh-CN" altLang="en-US" sz="4265" b="1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7185" y="1704326"/>
            <a:ext cx="72517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唐</a:t>
            </a:r>
            <a:endParaRPr lang="zh-CN" altLang="en-US" sz="4265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81810" y="1704331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杜甫</a:t>
            </a: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2572379" y="2492155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诗圣</a:t>
            </a:r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1193787" y="3274692"/>
            <a:ext cx="72517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265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宋</a:t>
            </a:r>
            <a:endParaRPr lang="zh-CN" altLang="en-US" sz="4265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22176" y="3270882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苏轼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5090" y="802640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课堂演练</a:t>
            </a:r>
            <a:endParaRPr lang="zh-CN" altLang="en-US" sz="460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2812" y="4069712"/>
            <a:ext cx="72517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宋</a:t>
            </a:r>
            <a:endParaRPr lang="zh-CN" altLang="en-US" sz="4265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5301" y="4069712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曾几</a:t>
            </a:r>
            <a:endParaRPr lang="zh-CN" altLang="en-US" sz="4265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78560" y="804545"/>
            <a:ext cx="39744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再</a:t>
            </a:r>
            <a:r>
              <a:rPr lang="en-US" altLang="zh-CN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  </a:t>
            </a:r>
            <a:r>
              <a:rPr lang="zh-CN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见</a:t>
            </a:r>
            <a:endParaRPr lang="zh-CN" altLang="en-US" sz="6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72800" y="10452100"/>
            <a:ext cx="3556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9422130" y="817245"/>
            <a:ext cx="981710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三衢道中</a:t>
            </a:r>
            <a:endParaRPr lang="zh-CN" altLang="en-US" sz="6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  <a:cs typeface="楷体_GB2312" panose="02010609030101010101" charset="-122"/>
              <a:sym typeface="+mn-ea"/>
            </a:endParaRPr>
          </a:p>
          <a:p>
            <a:pPr algn="ctr"/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宋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曾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几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8895" y="1057910"/>
            <a:ext cx="4707255" cy="452247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2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4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梅子黄时日日晴，</a:t>
            </a:r>
            <a:endParaRPr lang="zh-CN" altLang="en-US" sz="420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endParaRPr lang="zh-CN" altLang="en-US" sz="420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r>
              <a:rPr lang="en-US" altLang="zh-CN" sz="4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4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小溪泛尽却山行。</a:t>
            </a:r>
            <a:endParaRPr lang="zh-CN" altLang="en-US" sz="420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endParaRPr lang="zh-CN" altLang="en-US" sz="420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r>
              <a:rPr lang="en-US" altLang="zh-CN" sz="4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4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绿阴不减来时路，</a:t>
            </a:r>
            <a:endParaRPr lang="zh-CN" altLang="en-US" sz="420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endParaRPr lang="zh-CN" altLang="en-US" sz="420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/>
            <a:r>
              <a:rPr lang="en-US" altLang="zh-CN" sz="4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4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添得黄鹂四五声。</a:t>
            </a:r>
            <a:endParaRPr lang="zh-CN" altLang="en-US" sz="420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075" y="4039235"/>
            <a:ext cx="2894965" cy="28187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4978400" y="770255"/>
            <a:ext cx="2235200" cy="79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4" rIns="91430" bIns="4571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</a:rPr>
              <a:t>我会认</a:t>
            </a:r>
            <a:endParaRPr lang="zh-CN" altLang="en-US" sz="4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4642485" y="2876550"/>
            <a:ext cx="29063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10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减</a:t>
            </a:r>
            <a:r>
              <a:rPr kumimoji="1" lang="zh-CN" altLang="en-US" sz="10000">
                <a:latin typeface="楷体" panose="02010609060101010101" charset="-122"/>
                <a:ea typeface="楷体" panose="02010609060101010101" charset="-122"/>
              </a:rPr>
              <a:t>少</a:t>
            </a:r>
            <a:endParaRPr kumimoji="1" lang="zh-CN" altLang="en-US" sz="10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4803140" y="2217420"/>
            <a:ext cx="238823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500" b="1" err="1">
                <a:latin typeface="黑体" panose="02010609060101010101" charset="-122"/>
                <a:ea typeface="黑体" panose="02010609060101010101" charset="-122"/>
                <a:cs typeface="汉语拼音" panose="02010600030101010101" pitchFamily="34" charset="0"/>
              </a:rPr>
              <a:t>jiǎn</a:t>
            </a:r>
            <a:endParaRPr lang="en-US" altLang="zh-CN" sz="4500" b="1" err="1">
              <a:latin typeface="黑体" panose="02010609060101010101" charset="-122"/>
              <a:ea typeface="黑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6955" y="3085465"/>
            <a:ext cx="1260475" cy="1252220"/>
          </a:xfrm>
          <a:prstGeom prst="rect">
            <a:avLst/>
          </a:prstGeom>
          <a:solidFill>
            <a:srgbClr val="F9F9F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865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4978400" y="770255"/>
            <a:ext cx="2235200" cy="79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4" rIns="91430" bIns="4571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</a:rPr>
              <a:t>我会写</a:t>
            </a:r>
            <a:endParaRPr lang="zh-CN" altLang="en-US" sz="4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</a:endParaRPr>
          </a:p>
        </p:txBody>
      </p:sp>
      <p:grpSp>
        <p:nvGrpSpPr>
          <p:cNvPr id="120" name="组合 7"/>
          <p:cNvGrpSpPr/>
          <p:nvPr/>
        </p:nvGrpSpPr>
        <p:grpSpPr>
          <a:xfrm>
            <a:off x="981075" y="2499995"/>
            <a:ext cx="1953895" cy="1858010"/>
            <a:chOff x="2437" y="2032"/>
            <a:chExt cx="1244" cy="1264"/>
          </a:xfrm>
        </p:grpSpPr>
        <p:sp>
          <p:nvSpPr>
            <p:cNvPr id="1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4" name="文本框 64"/>
          <p:cNvSpPr txBox="1"/>
          <p:nvPr/>
        </p:nvSpPr>
        <p:spPr>
          <a:xfrm>
            <a:off x="1335405" y="2743835"/>
            <a:ext cx="13950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10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梅</a:t>
            </a:r>
            <a:endParaRPr lang="zh-CN" altLang="en-US" sz="10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9" name="文本框 64"/>
          <p:cNvSpPr txBox="1"/>
          <p:nvPr/>
        </p:nvSpPr>
        <p:spPr>
          <a:xfrm>
            <a:off x="4072890" y="2607310"/>
            <a:ext cx="13950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10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溪</a:t>
            </a:r>
            <a:endParaRPr lang="zh-CN" altLang="en-US" sz="10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4" name="文本框 64"/>
          <p:cNvSpPr txBox="1"/>
          <p:nvPr/>
        </p:nvSpPr>
        <p:spPr>
          <a:xfrm>
            <a:off x="6847205" y="2636520"/>
            <a:ext cx="13950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10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泛</a:t>
            </a:r>
            <a:endParaRPr lang="zh-CN" altLang="en-US" sz="10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9" name="文本框 64"/>
          <p:cNvSpPr txBox="1"/>
          <p:nvPr/>
        </p:nvSpPr>
        <p:spPr>
          <a:xfrm>
            <a:off x="9610090" y="2652395"/>
            <a:ext cx="13950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10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减</a:t>
            </a:r>
            <a:endParaRPr lang="zh-CN" altLang="en-US" sz="10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3714115" y="2486025"/>
            <a:ext cx="1953895" cy="1858010"/>
            <a:chOff x="2437" y="2032"/>
            <a:chExt cx="1244" cy="1264"/>
          </a:xfrm>
        </p:grpSpPr>
        <p:sp>
          <p:nvSpPr>
            <p:cNvPr id="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" name="组合 7"/>
          <p:cNvGrpSpPr/>
          <p:nvPr/>
        </p:nvGrpSpPr>
        <p:grpSpPr>
          <a:xfrm>
            <a:off x="6465570" y="2499360"/>
            <a:ext cx="1953895" cy="1858010"/>
            <a:chOff x="2437" y="2032"/>
            <a:chExt cx="1244" cy="1264"/>
          </a:xfrm>
        </p:grpSpPr>
        <p:sp>
          <p:nvSpPr>
            <p:cNvPr id="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" name="组合 7"/>
          <p:cNvGrpSpPr/>
          <p:nvPr/>
        </p:nvGrpSpPr>
        <p:grpSpPr>
          <a:xfrm>
            <a:off x="9251315" y="2501265"/>
            <a:ext cx="1953895" cy="1858010"/>
            <a:chOff x="2437" y="2032"/>
            <a:chExt cx="1244" cy="1264"/>
          </a:xfrm>
        </p:grpSpPr>
        <p:sp>
          <p:nvSpPr>
            <p:cNvPr id="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5305" y="1108075"/>
            <a:ext cx="4072890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</a:rPr>
              <a:t>三衢道中</a:t>
            </a:r>
            <a:endParaRPr lang="en-US" altLang="zh-CN" sz="4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宋</a:t>
            </a:r>
            <a:r>
              <a:rPr lang="en-US" altLang="zh-CN" sz="32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曾几</a:t>
            </a:r>
            <a:endParaRPr lang="en-US" altLang="zh-CN" sz="320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梅子黄时日日晴，</a:t>
            </a:r>
            <a:endParaRPr lang="zh-CN" altLang="en-US" sz="400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小溪泛尽却山行。</a:t>
            </a:r>
            <a:endParaRPr lang="zh-CN" altLang="en-US" sz="400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绿阴不减来时路，</a:t>
            </a:r>
            <a:endParaRPr lang="zh-CN" altLang="en-US" sz="400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添得黄鹂四五声。</a:t>
            </a:r>
            <a:endParaRPr lang="zh-CN" altLang="en-US" sz="40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6000"/>
              </a:lnSpc>
            </a:pPr>
            <a:endParaRPr lang="zh-CN" altLang="en-US" sz="40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32350" y="2425065"/>
            <a:ext cx="2026920" cy="3037840"/>
            <a:chOff x="7187" y="3524"/>
            <a:chExt cx="3192" cy="4784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7187" y="3524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8827" y="4732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8859" y="3564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7283" y="5972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7243" y="4780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8883" y="5964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8867" y="7196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7266" y="7165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>
            <a:alphaModFix amt="88000"/>
          </a:blip>
          <a:stretch>
            <a:fillRect/>
          </a:stretch>
        </p:blipFill>
        <p:spPr>
          <a:xfrm>
            <a:off x="0" y="4391660"/>
            <a:ext cx="4055745" cy="24822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174115" y="575310"/>
            <a:ext cx="9542145" cy="6154420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zh-CN" altLang="en-US" sz="16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</a:rPr>
              <a:t>作者简介</a:t>
            </a:r>
            <a:endParaRPr lang="zh-CN" altLang="en-US" sz="16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</a:endParaRPr>
          </a:p>
          <a:p>
            <a:pPr lvl="0" algn="dist" eaLnBrk="0" fontAlgn="base" hangingPunct="0">
              <a:spcBef>
                <a:spcPts val="1200"/>
              </a:spcBef>
            </a:pP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曾几</a:t>
            </a:r>
            <a:r>
              <a:rPr lang="zh-CN" altLang="zh-CN" sz="9800" b="1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                                                </a:t>
            </a:r>
            <a:endParaRPr lang="zh-CN" altLang="zh-CN" sz="9800" b="1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字吉甫，自号茶山居士</a:t>
            </a:r>
            <a:r>
              <a:rPr lang="en-US" altLang="zh-CN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南宋诗人。</a:t>
            </a:r>
            <a:endParaRPr lang="zh-CN" altLang="en-US" sz="98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历任江西、浙西提刑、秘书少监、礼部侍郎。曾几学识渊博，勤于政事。</a:t>
            </a:r>
            <a:endParaRPr lang="zh-CN" altLang="en-US" sz="98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其诗的特点讲究用字炼句，作诗不用奇字、僻韵，风格活泼流动，咏物重神似。语言流爽轻快，形象也较为生动，内容多写个人日常生活</a:t>
            </a:r>
            <a:r>
              <a:rPr lang="en-US" altLang="zh-CN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著有</a:t>
            </a:r>
            <a:r>
              <a:rPr lang="en-US" altLang="zh-CN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《</a:t>
            </a: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茶山集</a:t>
            </a:r>
            <a:r>
              <a:rPr lang="en-US" altLang="zh-CN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》</a:t>
            </a:r>
            <a:r>
              <a:rPr lang="zh-CN" altLang="en-US" sz="98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98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endParaRPr lang="zh-CN" altLang="en-US" sz="10400" b="1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76690" y="452755"/>
            <a:ext cx="1639570" cy="2167255"/>
            <a:chOff x="4411" y="2065"/>
            <a:chExt cx="5408" cy="655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11" y="2065"/>
              <a:ext cx="5408" cy="655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970" y="3158"/>
              <a:ext cx="1414" cy="2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600">
                  <a:latin typeface="颜真卿楷书" panose="02010600010101010101" charset="-122"/>
                  <a:ea typeface="颜真卿楷书" panose="02010600010101010101" charset="-122"/>
                </a:rPr>
                <a:t>茶山集</a:t>
              </a:r>
              <a:endParaRPr lang="zh-CN" altLang="en-US" sz="1600">
                <a:latin typeface="颜真卿楷书" panose="02010600010101010101" charset="-122"/>
                <a:ea typeface="颜真卿楷书" panose="0201060001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843530" y="2514687"/>
            <a:ext cx="7589722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大声朗读，读准字音，读通诗句，划分好节奏。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370" y="3799856"/>
            <a:ext cx="7377796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同桌互相正音。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90995" y="2189383"/>
            <a:ext cx="847816" cy="1229656"/>
            <a:chOff x="2905706" y="2391215"/>
            <a:chExt cx="847816" cy="122965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905706" y="2391215"/>
              <a:ext cx="847816" cy="122965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057745" y="2701665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壹</a:t>
              </a:r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95805" y="3597910"/>
            <a:ext cx="847090" cy="1229360"/>
            <a:chOff x="3143" y="5666"/>
            <a:chExt cx="1334" cy="19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43" y="5666"/>
              <a:ext cx="1335" cy="1936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383" y="6244"/>
              <a:ext cx="856" cy="82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贰</a:t>
              </a:r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767580" y="911860"/>
            <a:ext cx="26568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zh-CN" altLang="en-US" sz="4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初读要求</a:t>
            </a:r>
            <a:endParaRPr lang="zh-CN" altLang="en-US" sz="4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55090" y="802640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解诗意</a:t>
            </a:r>
            <a:endParaRPr lang="zh-CN" altLang="en-US" sz="4600" dirty="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85340" y="1968500"/>
            <a:ext cx="60960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梅子黄时日日晴，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l" fontAlgn="auto">
              <a:lnSpc>
                <a:spcPts val="6000"/>
              </a:lnSpc>
            </a:pP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l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小溪泛尽却山行。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5860" y="1946275"/>
            <a:ext cx="47205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梅子黄透了的时候，天天都是晴朗的好天气。</a:t>
            </a:r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r>
              <a:rPr lang="zh-CN" altLang="en-US" sz="3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乘小舟沿着小溪而行，走到了小溪的尽头，再改走山路继续前行。</a:t>
            </a:r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4555" y="1844040"/>
            <a:ext cx="978535" cy="13049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55090" y="802640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解诗意</a:t>
            </a:r>
            <a:endParaRPr lang="zh-CN" altLang="en-US" sz="460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5090" y="2129155"/>
            <a:ext cx="609600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绿阴不减来时路，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l" fontAlgn="auto">
              <a:lnSpc>
                <a:spcPts val="6000"/>
              </a:lnSpc>
            </a:pP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l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添得黄鹂四五声。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l" fontAlgn="auto">
              <a:lnSpc>
                <a:spcPts val="6000"/>
              </a:lnSpc>
            </a:pP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70245" y="2188210"/>
            <a:ext cx="46894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山路上苍翠的树，与来的时候一样浓密。</a:t>
            </a:r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r>
              <a:rPr lang="zh-CN" altLang="en-US" sz="3000" dirty="0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深林丛中传来几声黄鹂的欢鸣声，比来时更增添了些幽趣。</a:t>
            </a:r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000" dirty="0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94" b="89944" l="8008" r="89906">
                        <a14:foregroundMark x1="15074" y1="80137" x2="15074" y2="80137"/>
                        <a14:foregroundMark x1="16756" y1="78576" x2="16756" y2="78576"/>
                        <a14:foregroundMark x1="16756" y1="78451" x2="16756" y2="78451"/>
                        <a14:foregroundMark x1="12786" y1="77889" x2="12786" y2="77889"/>
                        <a14:foregroundMark x1="12786" y1="77889" x2="12786" y2="77889"/>
                        <a14:foregroundMark x1="11104" y1="78326" x2="11104" y2="78326"/>
                        <a14:foregroundMark x1="11575" y1="78701" x2="11575" y2="78701"/>
                        <a14:foregroundMark x1="10700" y1="79888" x2="10700" y2="79888"/>
                        <a14:foregroundMark x1="10700" y1="79888" x2="10700" y2="79888"/>
                        <a14:foregroundMark x1="10027" y1="80012" x2="10027" y2="80012"/>
                        <a14:foregroundMark x1="10565" y1="79325" x2="10565" y2="79325"/>
                        <a14:foregroundMark x1="10700" y1="78701" x2="10700" y2="78701"/>
                        <a14:foregroundMark x1="12517" y1="83635" x2="12517" y2="83635"/>
                        <a14:foregroundMark x1="13930" y1="83136" x2="13930" y2="83136"/>
                        <a14:foregroundMark x1="12988" y1="82886" x2="12988" y2="82886"/>
                        <a14:foregroundMark x1="11575" y1="83260" x2="11575" y2="83260"/>
                        <a14:foregroundMark x1="11440" y1="83635" x2="11440" y2="83635"/>
                        <a14:foregroundMark x1="10027" y1="83635" x2="10027" y2="83635"/>
                        <a14:foregroundMark x1="9892" y1="83011" x2="9892" y2="83011"/>
                        <a14:foregroundMark x1="9152" y1="82761" x2="9152" y2="82761"/>
                        <a14:foregroundMark x1="10431" y1="78201" x2="10431" y2="78201"/>
                        <a14:foregroundMark x1="8008" y1="61711" x2="8008" y2="617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6515" y="4516120"/>
            <a:ext cx="1801495" cy="19405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UNIT_PLACING_PICTURE_USER_VIEWPORT" val="{&quot;height&quot;:6639,&quot;width&quot;:1047}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11e60780-16a9-4094-bb87-39280b661314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WPS 演示</Application>
  <PresentationFormat>自定义</PresentationFormat>
  <Paragraphs>128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Wingdings</vt:lpstr>
      <vt:lpstr>微软雅黑</vt:lpstr>
      <vt:lpstr>楷体_GB2312</vt:lpstr>
      <vt:lpstr>新宋体</vt:lpstr>
      <vt:lpstr>颜真卿楷书</vt:lpstr>
      <vt:lpstr>楷体</vt:lpstr>
      <vt:lpstr>黑体</vt:lpstr>
      <vt:lpstr>汉语拼音</vt:lpstr>
      <vt:lpstr>华文隶书</vt:lpstr>
      <vt:lpstr>Arial</vt:lpstr>
      <vt:lpstr>Arial Unicode MS</vt:lpstr>
      <vt:lpstr>Calibri</vt:lpstr>
      <vt:lpstr>Verdana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2022-07-22T09:39:00Z</cp:lastPrinted>
  <dcterms:created xsi:type="dcterms:W3CDTF">2022-07-22T09:39:00Z</dcterms:created>
  <dcterms:modified xsi:type="dcterms:W3CDTF">2023-01-16T01:54:29Z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AA4F0DEC4E8249678778D48C51901731</vt:lpwstr>
  </property>
  <property fmtid="{D5CDD505-2E9C-101B-9397-08002B2CF9AE}" pid="3" name="KSOProductBuildVer">
    <vt:lpwstr>2052-11.1.0.13703</vt:lpwstr>
  </property>
</Properties>
</file>