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85" r:id="rId3"/>
    <p:sldId id="286" r:id="rId4"/>
    <p:sldId id="1048" r:id="rId5"/>
    <p:sldId id="361" r:id="rId6"/>
    <p:sldId id="983" r:id="rId7"/>
    <p:sldId id="984" r:id="rId8"/>
    <p:sldId id="985" r:id="rId9"/>
    <p:sldId id="1049" r:id="rId10"/>
    <p:sldId id="986" r:id="rId11"/>
    <p:sldId id="987" r:id="rId12"/>
    <p:sldId id="988" r:id="rId13"/>
    <p:sldId id="989" r:id="rId14"/>
    <p:sldId id="990" r:id="rId15"/>
    <p:sldId id="991" r:id="rId16"/>
    <p:sldId id="992" r:id="rId17"/>
    <p:sldId id="1050" r:id="rId18"/>
    <p:sldId id="993" r:id="rId19"/>
    <p:sldId id="994" r:id="rId20"/>
    <p:sldId id="995" r:id="rId21"/>
    <p:sldId id="1051" r:id="rId22"/>
    <p:sldId id="996" r:id="rId23"/>
    <p:sldId id="997" r:id="rId24"/>
  </p:sldIdLst>
  <p:sldSz cx="12192000" cy="6858000"/>
  <p:notesSz cx="6858000" cy="9144000"/>
  <p:embeddedFontLst>
    <p:embeddedFont>
      <p:font typeface="微软雅黑" panose="020B0503020204020204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6FF"/>
    <a:srgbClr val="F0F4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D7717E34-D986-4505-8628-E1842E56AEE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C40F6303-4B19-45D2-9BB3-A6966497BB9C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microsoft.com/office/2007/relationships/hdphoto" Target="../media/image25.wdp"/><Relationship Id="rId6" Type="http://schemas.openxmlformats.org/officeDocument/2006/relationships/image" Target="../media/image24.png"/><Relationship Id="rId5" Type="http://schemas.microsoft.com/office/2007/relationships/hdphoto" Target="../media/image23.wdp"/><Relationship Id="rId4" Type="http://schemas.openxmlformats.org/officeDocument/2006/relationships/image" Target="../media/image22.png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.xml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sv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sv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4561010" y="2160231"/>
            <a:ext cx="6748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5400" b="1" kern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身边那些有特点的人</a:t>
            </a:r>
            <a:endParaRPr lang="en-US" altLang="zh-CN" sz="5400" b="1" kern="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5052" y="4915989"/>
            <a:ext cx="3229766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zh-CN" altLang="en-US" sz="1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人教版三年级语文下册课件 </a:t>
            </a:r>
            <a:endParaRPr lang="en-US" altLang="zh-CN" sz="1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847037" y="2048961"/>
            <a:ext cx="5954211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951209" y="3281757"/>
            <a:ext cx="5954211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4793194" y="1947060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793193" y="3179856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771828" y="1943031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771827" y="3175827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330264" y="1701800"/>
            <a:ext cx="4522910" cy="5651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 animBg="1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习作指导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4430" y="4891405"/>
            <a:ext cx="7099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想一想：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我们可以从哪些方面来写这个人呢？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54430" y="1444625"/>
            <a:ext cx="3977005" cy="1296670"/>
            <a:chOff x="2129" y="5761"/>
            <a:chExt cx="6263" cy="2042"/>
          </a:xfrm>
        </p:grpSpPr>
        <p:pic>
          <p:nvPicPr>
            <p:cNvPr id="6" name="图片 5" descr="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145" y="5761"/>
              <a:ext cx="6247" cy="204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29" y="6518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第二步：主题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54430" y="347662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通过具体事例实现人物的某个性格特征。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7071" y="2859314"/>
            <a:ext cx="3891985" cy="298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习作指导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77999" y="2441121"/>
            <a:ext cx="10092327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比如，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“看见‘热心肠’我就想起了同桌，我给你们讲一件事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……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”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1776" y="1491070"/>
            <a:ext cx="8814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可以写一件具体的事例，通过这事例表现出人物的特点。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9734" y="3632200"/>
            <a:ext cx="5448210" cy="230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习作指导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2336710" y="2312035"/>
            <a:ext cx="8256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想一想：还可以用哪些方式来表现人物的特点？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8" name="缺角矩形 7"/>
          <p:cNvSpPr/>
          <p:nvPr/>
        </p:nvSpPr>
        <p:spPr>
          <a:xfrm>
            <a:off x="4544265" y="3632200"/>
            <a:ext cx="6429420" cy="1700379"/>
          </a:xfrm>
          <a:prstGeom prst="plaque">
            <a:avLst/>
          </a:prstGeom>
          <a:solidFill>
            <a:srgbClr val="FDDEE6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还可以通过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对话和动作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来领会人物的内心世界和性格特点。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7175" y="3583305"/>
            <a:ext cx="3317240" cy="215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习作指导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14618" y="880745"/>
            <a:ext cx="4170680" cy="1296670"/>
            <a:chOff x="4852" y="2561"/>
            <a:chExt cx="6568" cy="2042"/>
          </a:xfrm>
        </p:grpSpPr>
        <p:pic>
          <p:nvPicPr>
            <p:cNvPr id="10" name="图片 9" descr="图片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852" y="2561"/>
              <a:ext cx="6568" cy="204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973" y="3295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第三步：方法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12" name="文本框 2"/>
          <p:cNvSpPr txBox="1"/>
          <p:nvPr/>
        </p:nvSpPr>
        <p:spPr>
          <a:xfrm>
            <a:off x="3715993" y="2577135"/>
            <a:ext cx="6233916" cy="510245"/>
          </a:xfrm>
          <a:prstGeom prst="wedgeRoundRectCallout">
            <a:avLst>
              <a:gd name="adj1" fmla="val -60491"/>
              <a:gd name="adj2" fmla="val -5930"/>
              <a:gd name="adj3" fmla="val 16667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习作开头，我想开门见山，直奔主题。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51625" l="106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404620" y="2177415"/>
            <a:ext cx="1823720" cy="1774825"/>
          </a:xfrm>
          <a:prstGeom prst="wedgeRoundRectCallout">
            <a:avLst>
              <a:gd name="adj1" fmla="val -20821"/>
              <a:gd name="adj2" fmla="val 57406"/>
              <a:gd name="adj3" fmla="val 16667"/>
            </a:avLst>
          </a:prstGeom>
        </p:spPr>
      </p:pic>
      <p:sp>
        <p:nvSpPr>
          <p:cNvPr id="14" name="文本框 2"/>
          <p:cNvSpPr txBox="1"/>
          <p:nvPr/>
        </p:nvSpPr>
        <p:spPr>
          <a:xfrm>
            <a:off x="2135479" y="3572505"/>
            <a:ext cx="6233915" cy="919861"/>
          </a:xfrm>
          <a:prstGeom prst="wedgeRoundRectCallout">
            <a:avLst>
              <a:gd name="adj1" fmla="val 58259"/>
              <a:gd name="adj2" fmla="val -9184"/>
              <a:gd name="adj3" fmla="val 16667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过程中，我要加入外貌、动作、语言等描写，让我的作文更生动！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571577" y="3223919"/>
            <a:ext cx="1269938" cy="1098123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2"/>
          <p:cNvSpPr txBox="1"/>
          <p:nvPr/>
        </p:nvSpPr>
        <p:spPr>
          <a:xfrm>
            <a:off x="3598518" y="4959037"/>
            <a:ext cx="6233916" cy="919861"/>
          </a:xfrm>
          <a:prstGeom prst="wedgeRoundRectCallout">
            <a:avLst>
              <a:gd name="adj1" fmla="val -56956"/>
              <a:gd name="adj2" fmla="val 14773"/>
              <a:gd name="adj3" fmla="val 16667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我要按照一定的顺序来写，这样习作才能表达得清楚、有条理。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180" l="448" r="98206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1404620" y="4585335"/>
            <a:ext cx="1579880" cy="1605915"/>
          </a:xfrm>
          <a:prstGeom prst="wedgeRoundRect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习作指导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92855" y="2386330"/>
            <a:ext cx="6831602" cy="2699266"/>
          </a:xfrm>
          <a:prstGeom prst="horizontalScroll">
            <a:avLst/>
          </a:prstGeom>
          <a:solidFill>
            <a:srgbClr val="FDDEE6"/>
          </a:solidFill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你想要写你身边的那个人呢？不要急于下笔，先好好构思，编写好写作提纲。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6" name="图片 5" descr="6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0080" y="2198370"/>
            <a:ext cx="2651760" cy="3103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习作指导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4" name="图片 3" descr="1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904" y="2667000"/>
            <a:ext cx="4010025" cy="1524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1071" y="1687806"/>
            <a:ext cx="7343775" cy="36274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你想写谁？想表现他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/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她的什么特点？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你打算从哪几方面介绍？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哪一部分作为重点将要进行具体介绍？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4.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打算拟定什么题目？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20880000">
            <a:off x="7558574" y="316801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习作提纲要求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0101" y="1379253"/>
            <a:ext cx="4015831" cy="40994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7594" y="4542692"/>
            <a:ext cx="1620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zh-CN" altLang="en-US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</a:t>
            </a:r>
            <a:endParaRPr lang="en-US" altLang="zh-CN" sz="28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83325" y="2548885"/>
            <a:ext cx="40014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6600" kern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例文赏析</a:t>
            </a:r>
            <a:endParaRPr lang="zh-CN" altLang="en-US" sz="6600" kern="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6041558" y="3975246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empowered networks rather than goal-opportunities. </a:t>
            </a:r>
            <a:endParaRPr sz="1000" kern="0" dirty="0">
              <a:solidFill>
                <a:srgbClr val="8D7545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853259" y="2337988"/>
            <a:ext cx="4261552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840994" y="3750099"/>
            <a:ext cx="4261552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/>
          <p:cNvSpPr/>
          <p:nvPr/>
        </p:nvSpPr>
        <p:spPr>
          <a:xfrm>
            <a:off x="7008305" y="4744223"/>
            <a:ext cx="2060294" cy="501262"/>
          </a:xfrm>
          <a:prstGeom prst="roundRect">
            <a:avLst>
              <a:gd name="adj" fmla="val 50000"/>
            </a:avLst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64551" y="4810188"/>
            <a:ext cx="1747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en-US" altLang="zh-CN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www.99ppt.com</a:t>
            </a:r>
            <a:endParaRPr lang="en-US" altLang="zh-CN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649654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960753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295112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 animBg="1"/>
      <p:bldP spid="22" grpId="0" animBg="1"/>
      <p:bldP spid="23" grpId="0"/>
      <p:bldP spid="24" grpId="0" animBg="1"/>
      <p:bldP spid="25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例文赏析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2717800" y="1726383"/>
            <a:ext cx="323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我的“花迷”爷爷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6580" y="1616528"/>
            <a:ext cx="0" cy="3768725"/>
          </a:xfrm>
          <a:prstGeom prst="line">
            <a:avLst/>
          </a:prstGeom>
          <a:ln w="38100">
            <a:solidFill>
              <a:srgbClr val="7030A0"/>
            </a:solidFill>
            <a:prstDash val="sys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" name="矩形 7"/>
          <p:cNvSpPr/>
          <p:nvPr/>
        </p:nvSpPr>
        <p:spPr>
          <a:xfrm>
            <a:off x="660400" y="2374083"/>
            <a:ext cx="67373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有人迷棋，有人迷戏，还有人迷球，而我爷爷迷的是花，他是一个地地道道、不折不扣的花迷。</a:t>
            </a:r>
            <a:r>
              <a:rPr kumimoji="0" lang="zh-CN" altLang="en-US" sz="3000" b="0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①</a:t>
            </a:r>
            <a:endParaRPr kumimoji="0" lang="zh-CN" altLang="en-US" sz="3000" b="0" i="0" u="none" strike="noStrike" kern="1200" cap="none" spc="0" normalizeH="0" baseline="3000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矩形 8"/>
          <p:cNvSpPr/>
          <p:nvPr/>
        </p:nvSpPr>
        <p:spPr>
          <a:xfrm>
            <a:off x="660400" y="4101283"/>
            <a:ext cx="6737350" cy="115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爷爷爱花，可真爱到“顶”了。为了得到奇花名花，他四处买花种，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26513" y="2550296"/>
            <a:ext cx="2025650" cy="16414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①开篇即点明爷爷是“花迷”。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例文赏析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427403" y="1732280"/>
            <a:ext cx="0" cy="4176713"/>
          </a:xfrm>
          <a:prstGeom prst="line">
            <a:avLst/>
          </a:prstGeom>
          <a:ln w="38100">
            <a:solidFill>
              <a:srgbClr val="7030A0"/>
            </a:solidFill>
            <a:prstDash val="sys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" name="矩形 8"/>
          <p:cNvSpPr/>
          <p:nvPr/>
        </p:nvSpPr>
        <p:spPr>
          <a:xfrm>
            <a:off x="570865" y="2113280"/>
            <a:ext cx="76828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每次去书店也总不忘买几本有关养花的书。</a:t>
            </a:r>
            <a:r>
              <a:rPr kumimoji="0" lang="zh-CN" altLang="en-US" sz="3000" b="0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②</a:t>
            </a:r>
            <a:endParaRPr kumimoji="0" lang="en-US" altLang="zh-CN" sz="3000" b="0" i="0" u="none" strike="noStrike" kern="1200" cap="none" spc="0" normalizeH="0" baseline="3000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记得有一天，天还没有亮，我正甜甜地睡着，突然耳边传来爷爷的声音：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“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伊可，快起来，昙花开了。”我迷迷糊糊来到桌前，果然一朵美丽的昙花正徐徐开放着，那粉白的花瓣真令人喜爱。再看看爷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99818" y="1938338"/>
            <a:ext cx="2024063" cy="16414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②爷爷对花的执著可见一斑。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例文赏析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60015" y="2252345"/>
            <a:ext cx="8191500" cy="3161030"/>
            <a:chOff x="4189" y="3547"/>
            <a:chExt cx="12900" cy="4978"/>
          </a:xfrm>
        </p:grpSpPr>
        <p:sp>
          <p:nvSpPr>
            <p:cNvPr id="8" name="双波形 7"/>
            <p:cNvSpPr/>
            <p:nvPr/>
          </p:nvSpPr>
          <p:spPr>
            <a:xfrm>
              <a:off x="4189" y="3547"/>
              <a:ext cx="12700" cy="4978"/>
            </a:xfrm>
            <a:prstGeom prst="doubleWave">
              <a:avLst>
                <a:gd name="adj1" fmla="val 6044"/>
                <a:gd name="adj2" fmla="val 0"/>
              </a:avLst>
            </a:prstGeom>
            <a:noFill/>
            <a:ln cap="rnd">
              <a:solidFill>
                <a:srgbClr val="00B0F0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89" y="3929"/>
              <a:ext cx="12901" cy="42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     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 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点评：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小作者重点抓住爷爷为了观察“昙花一现”而整夜不眠的典型事例做文章，并从中领悟到人生的哲理，使人深受启迪。全文叙议结合，结尾使主题得到升华。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10" name="图片 9" descr="6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0365" y="2494915"/>
            <a:ext cx="2011680" cy="3023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" y="0"/>
            <a:ext cx="12191999" cy="6857999"/>
          </a:xfrm>
          <a:prstGeom prst="rect">
            <a:avLst/>
          </a:prstGeom>
        </p:spPr>
      </p:pic>
      <p:pic>
        <p:nvPicPr>
          <p:cNvPr id="3" name="图形 2"/>
          <p:cNvPicPr>
            <a:picLocks noChangeAspect="1"/>
          </p:cNvPicPr>
          <p:nvPr/>
        </p:nvPicPr>
        <p:blipFill rotWithShape="1"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6" name="iṣļîḋê"/>
          <p:cNvSpPr/>
          <p:nvPr/>
        </p:nvSpPr>
        <p:spPr>
          <a:xfrm>
            <a:off x="770453" y="1304046"/>
            <a:ext cx="10845800" cy="941457"/>
          </a:xfrm>
          <a:prstGeom prst="rect">
            <a:avLst/>
          </a:prstGeom>
          <a:solidFill>
            <a:srgbClr val="3B51CC">
              <a:alpha val="70000"/>
            </a:srgbClr>
          </a:solidFill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" name="ïsľíďe"/>
          <p:cNvSpPr/>
          <p:nvPr/>
        </p:nvSpPr>
        <p:spPr>
          <a:xfrm>
            <a:off x="4723442" y="1420158"/>
            <a:ext cx="2374402" cy="772126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CON</a:t>
            </a:r>
            <a:r>
              <a:rPr lang="en-US" altLang="zh-CN" sz="1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TENTS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110676" y="1806221"/>
            <a:ext cx="79828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097844" y="1806221"/>
            <a:ext cx="79828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îsliḑê"/>
          <p:cNvSpPr/>
          <p:nvPr/>
        </p:nvSpPr>
        <p:spPr bwMode="auto">
          <a:xfrm>
            <a:off x="1467598" y="3058705"/>
            <a:ext cx="1967194" cy="1988324"/>
          </a:xfrm>
          <a:prstGeom prst="rect">
            <a:avLst/>
          </a:prstGeom>
          <a:solidFill>
            <a:srgbClr val="3B51CC">
              <a:alpha val="70000"/>
            </a:srgbClr>
          </a:solidFill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işḷíḓê"/>
          <p:cNvSpPr/>
          <p:nvPr/>
        </p:nvSpPr>
        <p:spPr bwMode="auto">
          <a:xfrm>
            <a:off x="2148466" y="2797859"/>
            <a:ext cx="605459" cy="600812"/>
          </a:xfrm>
          <a:prstGeom prst="rect">
            <a:avLst/>
          </a:prstGeom>
          <a:solidFill>
            <a:srgbClr val="FFE0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lang="en-US" altLang="zh-CN" sz="1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îṣlîḍé"/>
          <p:cNvSpPr/>
          <p:nvPr/>
        </p:nvSpPr>
        <p:spPr bwMode="auto">
          <a:xfrm>
            <a:off x="3937794" y="3058705"/>
            <a:ext cx="1967194" cy="1988324"/>
          </a:xfrm>
          <a:prstGeom prst="rect">
            <a:avLst/>
          </a:prstGeom>
          <a:solidFill>
            <a:srgbClr val="3B51CC">
              <a:alpha val="70000"/>
            </a:srgbClr>
          </a:solidFill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ïşḷîḋè"/>
          <p:cNvSpPr/>
          <p:nvPr/>
        </p:nvSpPr>
        <p:spPr bwMode="auto">
          <a:xfrm>
            <a:off x="4618662" y="2797859"/>
            <a:ext cx="605459" cy="600812"/>
          </a:xfrm>
          <a:prstGeom prst="rect">
            <a:avLst/>
          </a:prstGeom>
          <a:solidFill>
            <a:srgbClr val="FFE0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lang="en-US" altLang="zh-CN" sz="1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iš1iḑè"/>
          <p:cNvSpPr/>
          <p:nvPr/>
        </p:nvSpPr>
        <p:spPr bwMode="auto">
          <a:xfrm>
            <a:off x="6387602" y="3058705"/>
            <a:ext cx="1967194" cy="1988324"/>
          </a:xfrm>
          <a:prstGeom prst="rect">
            <a:avLst/>
          </a:prstGeom>
          <a:solidFill>
            <a:srgbClr val="3B51CC">
              <a:alpha val="70000"/>
            </a:srgbClr>
          </a:solidFill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ïṩḷïḑê"/>
          <p:cNvSpPr/>
          <p:nvPr/>
        </p:nvSpPr>
        <p:spPr bwMode="auto">
          <a:xfrm>
            <a:off x="7068470" y="2797859"/>
            <a:ext cx="605459" cy="600812"/>
          </a:xfrm>
          <a:prstGeom prst="rect">
            <a:avLst/>
          </a:prstGeom>
          <a:solidFill>
            <a:srgbClr val="FFE0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lang="en-US" altLang="zh-CN" sz="1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ïŝľíde"/>
          <p:cNvSpPr/>
          <p:nvPr/>
        </p:nvSpPr>
        <p:spPr bwMode="auto">
          <a:xfrm>
            <a:off x="8874909" y="3058705"/>
            <a:ext cx="1967194" cy="1988324"/>
          </a:xfrm>
          <a:prstGeom prst="rect">
            <a:avLst/>
          </a:prstGeom>
          <a:solidFill>
            <a:srgbClr val="3B51CC">
              <a:alpha val="70000"/>
            </a:srgbClr>
          </a:solidFill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</a:pP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ïšľíḑé"/>
          <p:cNvSpPr/>
          <p:nvPr/>
        </p:nvSpPr>
        <p:spPr bwMode="auto">
          <a:xfrm>
            <a:off x="9555777" y="2797859"/>
            <a:ext cx="605459" cy="600812"/>
          </a:xfrm>
          <a:prstGeom prst="rect">
            <a:avLst/>
          </a:prstGeom>
          <a:solidFill>
            <a:srgbClr val="FFE0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lang="en-US" altLang="zh-CN" sz="1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ïṧ1íḓê"/>
          <p:cNvSpPr/>
          <p:nvPr/>
        </p:nvSpPr>
        <p:spPr>
          <a:xfrm flipH="1">
            <a:off x="2747123" y="2797859"/>
            <a:ext cx="285750" cy="266065"/>
          </a:xfrm>
          <a:custGeom>
            <a:avLst/>
            <a:gdLst>
              <a:gd name="connsiteX0" fmla="*/ 0 w 450"/>
              <a:gd name="connsiteY0" fmla="*/ 419 h 419"/>
              <a:gd name="connsiteX1" fmla="*/ 442 w 450"/>
              <a:gd name="connsiteY1" fmla="*/ 0 h 419"/>
              <a:gd name="connsiteX2" fmla="*/ 450 w 450"/>
              <a:gd name="connsiteY2" fmla="*/ 419 h 419"/>
              <a:gd name="connsiteX3" fmla="*/ 0 w 450"/>
              <a:gd name="connsiteY3" fmla="*/ 419 h 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" h="419">
                <a:moveTo>
                  <a:pt x="0" y="419"/>
                </a:moveTo>
                <a:lnTo>
                  <a:pt x="442" y="0"/>
                </a:lnTo>
                <a:lnTo>
                  <a:pt x="450" y="419"/>
                </a:lnTo>
                <a:lnTo>
                  <a:pt x="0" y="41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î$líḍê"/>
          <p:cNvSpPr/>
          <p:nvPr/>
        </p:nvSpPr>
        <p:spPr>
          <a:xfrm flipH="1">
            <a:off x="5221718" y="2795954"/>
            <a:ext cx="285750" cy="266065"/>
          </a:xfrm>
          <a:custGeom>
            <a:avLst/>
            <a:gdLst>
              <a:gd name="connsiteX0" fmla="*/ 0 w 450"/>
              <a:gd name="connsiteY0" fmla="*/ 419 h 419"/>
              <a:gd name="connsiteX1" fmla="*/ 442 w 450"/>
              <a:gd name="connsiteY1" fmla="*/ 0 h 419"/>
              <a:gd name="connsiteX2" fmla="*/ 450 w 450"/>
              <a:gd name="connsiteY2" fmla="*/ 419 h 419"/>
              <a:gd name="connsiteX3" fmla="*/ 0 w 450"/>
              <a:gd name="connsiteY3" fmla="*/ 419 h 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" h="419">
                <a:moveTo>
                  <a:pt x="0" y="419"/>
                </a:moveTo>
                <a:lnTo>
                  <a:pt x="442" y="0"/>
                </a:lnTo>
                <a:lnTo>
                  <a:pt x="450" y="419"/>
                </a:lnTo>
                <a:lnTo>
                  <a:pt x="0" y="41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ïŝľïḑê"/>
          <p:cNvSpPr/>
          <p:nvPr/>
        </p:nvSpPr>
        <p:spPr>
          <a:xfrm flipH="1">
            <a:off x="7675358" y="2793414"/>
            <a:ext cx="285750" cy="266065"/>
          </a:xfrm>
          <a:custGeom>
            <a:avLst/>
            <a:gdLst>
              <a:gd name="connsiteX0" fmla="*/ 0 w 450"/>
              <a:gd name="connsiteY0" fmla="*/ 419 h 419"/>
              <a:gd name="connsiteX1" fmla="*/ 442 w 450"/>
              <a:gd name="connsiteY1" fmla="*/ 0 h 419"/>
              <a:gd name="connsiteX2" fmla="*/ 450 w 450"/>
              <a:gd name="connsiteY2" fmla="*/ 419 h 419"/>
              <a:gd name="connsiteX3" fmla="*/ 0 w 450"/>
              <a:gd name="connsiteY3" fmla="*/ 419 h 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" h="419">
                <a:moveTo>
                  <a:pt x="0" y="419"/>
                </a:moveTo>
                <a:lnTo>
                  <a:pt x="442" y="0"/>
                </a:lnTo>
                <a:lnTo>
                  <a:pt x="450" y="419"/>
                </a:lnTo>
                <a:lnTo>
                  <a:pt x="0" y="41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îş1iḑê"/>
          <p:cNvSpPr/>
          <p:nvPr/>
        </p:nvSpPr>
        <p:spPr>
          <a:xfrm flipH="1">
            <a:off x="10149953" y="2791509"/>
            <a:ext cx="285750" cy="266065"/>
          </a:xfrm>
          <a:custGeom>
            <a:avLst/>
            <a:gdLst>
              <a:gd name="connsiteX0" fmla="*/ 0 w 450"/>
              <a:gd name="connsiteY0" fmla="*/ 419 h 419"/>
              <a:gd name="connsiteX1" fmla="*/ 442 w 450"/>
              <a:gd name="connsiteY1" fmla="*/ 0 h 419"/>
              <a:gd name="connsiteX2" fmla="*/ 450 w 450"/>
              <a:gd name="connsiteY2" fmla="*/ 419 h 419"/>
              <a:gd name="connsiteX3" fmla="*/ 0 w 450"/>
              <a:gd name="connsiteY3" fmla="*/ 419 h 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" h="419">
                <a:moveTo>
                  <a:pt x="0" y="419"/>
                </a:moveTo>
                <a:lnTo>
                  <a:pt x="442" y="0"/>
                </a:lnTo>
                <a:lnTo>
                  <a:pt x="450" y="419"/>
                </a:lnTo>
                <a:lnTo>
                  <a:pt x="0" y="41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96889" y="3616280"/>
            <a:ext cx="10772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zh-CN" altLang="en-US" sz="3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学习背景</a:t>
            </a:r>
            <a:endParaRPr lang="zh-CN" altLang="en-US" sz="32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63758" y="3616280"/>
            <a:ext cx="10772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zh-CN" altLang="en-US" sz="3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字词学习</a:t>
            </a:r>
            <a:endParaRPr lang="zh-CN" altLang="en-US" sz="32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32568" y="3616280"/>
            <a:ext cx="10772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zh-CN" altLang="en-US" sz="3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新课导入</a:t>
            </a:r>
            <a:endParaRPr lang="zh-CN" altLang="en-US" sz="32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19875" y="3603580"/>
            <a:ext cx="10772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zh-CN" altLang="en-US" sz="3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课堂检测</a:t>
            </a:r>
            <a:endParaRPr lang="zh-CN" altLang="en-US" sz="32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0101" y="1379253"/>
            <a:ext cx="4015831" cy="40994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7594" y="4542692"/>
            <a:ext cx="1620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zh-CN" altLang="en-US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</a:t>
            </a:r>
            <a:endParaRPr lang="en-US" altLang="zh-CN" sz="28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83325" y="2548885"/>
            <a:ext cx="40014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6600" kern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延伸拓展</a:t>
            </a:r>
            <a:endParaRPr lang="zh-CN" altLang="en-US" sz="6600" kern="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6041558" y="3975246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empowered networks rather than goal-opportunities. </a:t>
            </a:r>
            <a:endParaRPr sz="1000" kern="0" dirty="0">
              <a:solidFill>
                <a:srgbClr val="8D7545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853259" y="2337988"/>
            <a:ext cx="4261552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840994" y="3750099"/>
            <a:ext cx="4261552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/>
          <p:cNvSpPr/>
          <p:nvPr/>
        </p:nvSpPr>
        <p:spPr>
          <a:xfrm>
            <a:off x="7008305" y="4744223"/>
            <a:ext cx="2060294" cy="501262"/>
          </a:xfrm>
          <a:prstGeom prst="roundRect">
            <a:avLst>
              <a:gd name="adj" fmla="val 50000"/>
            </a:avLst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64551" y="4810188"/>
            <a:ext cx="1747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en-US" altLang="zh-CN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www.99ppt.com</a:t>
            </a:r>
            <a:endParaRPr lang="en-US" altLang="zh-CN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649654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960753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295112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 animBg="1"/>
      <p:bldP spid="22" grpId="0" animBg="1"/>
      <p:bldP spid="23" grpId="0"/>
      <p:bldP spid="24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课堂小结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86480" y="2578735"/>
            <a:ext cx="7932420" cy="12550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课下，请推荐你认为最好的作品，由班长负责配图，形成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《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身边那些有特点的人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》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作品集。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12" name="图片 11" descr="1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119505" y="2053590"/>
            <a:ext cx="2131695" cy="4182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板书设计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6825" y="2355183"/>
            <a:ext cx="7541895" cy="2546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习作：身边那些有特点的人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抓住人物的特点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写出人物的神情、动作、语言、心理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6" name="图片 5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2355183"/>
            <a:ext cx="2859405" cy="2859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60101" y="1379253"/>
            <a:ext cx="4015831" cy="40994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7594" y="4542692"/>
            <a:ext cx="1620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zh-CN" altLang="en-US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</a:t>
            </a:r>
            <a:endParaRPr lang="en-US" altLang="zh-CN" sz="28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83325" y="2548885"/>
            <a:ext cx="40014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6600" kern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学习目标</a:t>
            </a:r>
            <a:endParaRPr lang="zh-CN" altLang="en-US" sz="6600" kern="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6041558" y="3975246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empowered networks rather than goal-opportunities. </a:t>
            </a:r>
            <a:endParaRPr sz="1000" kern="0" dirty="0">
              <a:solidFill>
                <a:srgbClr val="8D7545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853259" y="2337988"/>
            <a:ext cx="4261552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840994" y="3750099"/>
            <a:ext cx="4261552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/>
          <p:cNvSpPr/>
          <p:nvPr/>
        </p:nvSpPr>
        <p:spPr>
          <a:xfrm>
            <a:off x="7008305" y="4744223"/>
            <a:ext cx="2060294" cy="501262"/>
          </a:xfrm>
          <a:prstGeom prst="roundRect">
            <a:avLst>
              <a:gd name="adj" fmla="val 50000"/>
            </a:avLst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649654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960753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295112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课文导读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7832" y="1256994"/>
            <a:ext cx="3696335" cy="582954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身边那些有特点的人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2648" y="2343513"/>
            <a:ext cx="1621155" cy="579088"/>
          </a:xfrm>
          <a:prstGeom prst="roundRect">
            <a:avLst/>
          </a:prstGeom>
          <a:solidFill>
            <a:srgbClr val="FDDEE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小书虫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1213" y="4691108"/>
            <a:ext cx="1621155" cy="5790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热心肠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41028" y="5434058"/>
            <a:ext cx="1621155" cy="579094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小问号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57863" y="4710793"/>
            <a:ext cx="1621155" cy="579094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昆虫迷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68968" y="3847828"/>
            <a:ext cx="2091055" cy="5791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幽默王子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66778" y="3201398"/>
            <a:ext cx="1621155" cy="5790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智多星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08158" y="2343513"/>
            <a:ext cx="2068195" cy="579098"/>
          </a:xfrm>
          <a:prstGeom prst="roundRect">
            <a:avLst/>
          </a:prstGeom>
          <a:solidFill>
            <a:srgbClr val="CFAFE7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故事大王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99303" y="3610973"/>
            <a:ext cx="2103120" cy="579098"/>
          </a:xfrm>
          <a:prstGeom prst="roundRect">
            <a:avLst/>
          </a:prstGeom>
          <a:solidFill>
            <a:srgbClr val="CFAFE7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运动健将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15428" y="2343513"/>
            <a:ext cx="1621155" cy="579094"/>
          </a:xfrm>
          <a:prstGeom prst="roundRect">
            <a:avLst/>
          </a:prstGeom>
          <a:solidFill>
            <a:srgbClr val="23F6FD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乐天派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课文精讲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5648" y="2119629"/>
            <a:ext cx="4527627" cy="254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文本框 2"/>
          <p:cNvSpPr txBox="1"/>
          <p:nvPr/>
        </p:nvSpPr>
        <p:spPr>
          <a:xfrm>
            <a:off x="660400" y="5345717"/>
            <a:ext cx="6248400" cy="52197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热心肠：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对人热情、乐于替别人办事。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51980" y="2057316"/>
            <a:ext cx="4095206" cy="3447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文本框 16"/>
          <p:cNvSpPr txBox="1"/>
          <p:nvPr/>
        </p:nvSpPr>
        <p:spPr>
          <a:xfrm>
            <a:off x="6613525" y="1384300"/>
            <a:ext cx="4879340" cy="52197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智多星：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头脑灵敏、主意很多。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课文精讲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47775" y="1463675"/>
            <a:ext cx="4251960" cy="4191635"/>
            <a:chOff x="2496" y="-364"/>
            <a:chExt cx="6696" cy="6601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6" y="-364"/>
              <a:ext cx="6696" cy="4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文本框 2"/>
            <p:cNvSpPr txBox="1"/>
            <p:nvPr/>
          </p:nvSpPr>
          <p:spPr>
            <a:xfrm>
              <a:off x="2697" y="5415"/>
              <a:ext cx="6293" cy="822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小书虫：爱看书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,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喜欢书。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40170" y="1463675"/>
            <a:ext cx="5078730" cy="3930650"/>
            <a:chOff x="10142" y="2305"/>
            <a:chExt cx="7998" cy="619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7F7F7">
                    <a:alpha val="100000"/>
                  </a:srgbClr>
                </a:clrFrom>
                <a:clrTo>
                  <a:srgbClr val="F7F7F7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386" y="2305"/>
              <a:ext cx="6999" cy="3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文本框 11"/>
            <p:cNvSpPr txBox="1"/>
            <p:nvPr/>
          </p:nvSpPr>
          <p:spPr>
            <a:xfrm>
              <a:off x="10142" y="7673"/>
              <a:ext cx="7998" cy="822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故事大王：喜欢给别人讲故事。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习作内容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2922" y="2327515"/>
            <a:ext cx="7927249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本次作文是写一个自己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身边有特点的人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，通过一两件具体的事来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突显人物的特点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。可以围绕课本所给的表示人物特点的词语来写，也可以抓住人物的其他特点来写。题目自拟。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4" name="图片 3" descr="7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425" y="1684202"/>
            <a:ext cx="3359150" cy="3578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60101" y="1379253"/>
            <a:ext cx="4015831" cy="409949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7594" y="4542692"/>
            <a:ext cx="1620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zh-CN" altLang="en-US" sz="28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</a:t>
            </a:r>
            <a:endParaRPr lang="en-US" altLang="zh-CN" sz="28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83325" y="2548885"/>
            <a:ext cx="40014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6600" kern="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习作指导</a:t>
            </a:r>
            <a:endParaRPr lang="zh-CN" altLang="en-US" sz="6600" kern="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6041558" y="3975246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sz="1000" kern="0" dirty="0">
                <a:solidFill>
                  <a:srgbClr val="8D7545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empowered networks rather than goal-opportunities. </a:t>
            </a:r>
            <a:endParaRPr sz="1000" kern="0" dirty="0">
              <a:solidFill>
                <a:srgbClr val="8D7545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853259" y="2337988"/>
            <a:ext cx="4261552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840994" y="3750099"/>
            <a:ext cx="4261552" cy="0"/>
          </a:xfrm>
          <a:prstGeom prst="line">
            <a:avLst/>
          </a:prstGeom>
          <a:ln>
            <a:solidFill>
              <a:srgbClr val="8D75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/>
          <p:cNvSpPr/>
          <p:nvPr/>
        </p:nvSpPr>
        <p:spPr>
          <a:xfrm>
            <a:off x="7008305" y="4744223"/>
            <a:ext cx="2060294" cy="501262"/>
          </a:xfrm>
          <a:prstGeom prst="roundRect">
            <a:avLst>
              <a:gd name="adj" fmla="val 50000"/>
            </a:avLst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64551" y="4810188"/>
            <a:ext cx="1747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en-US" altLang="zh-CN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www.99ppt.com</a:t>
            </a:r>
            <a:endParaRPr lang="en-US" altLang="zh-CN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649654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960753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295112" y="1843309"/>
            <a:ext cx="211859" cy="211859"/>
          </a:xfrm>
          <a:prstGeom prst="ellipse">
            <a:avLst/>
          </a:prstGeom>
          <a:solidFill>
            <a:srgbClr val="3B51CC"/>
          </a:solidFill>
          <a:ln>
            <a:solidFill>
              <a:srgbClr val="3B5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 animBg="1"/>
      <p:bldP spid="22" grpId="0" animBg="1"/>
      <p:bldP spid="23" grpId="0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999" y="333781"/>
            <a:ext cx="4124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习作指导</a:t>
            </a:r>
            <a:endParaRPr lang="zh-CN" altLang="en-US" sz="3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2355" y="2736850"/>
            <a:ext cx="6723380" cy="13081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 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本次作文是写一个有特点的人，要抓住人物的某一个特点来写。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87690" y="1340956"/>
            <a:ext cx="2941955" cy="2063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95709" y="3886077"/>
            <a:ext cx="2525916" cy="1780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1397907" y="500126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重点写要写出人物的特点。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97907" y="1225747"/>
            <a:ext cx="4170680" cy="1296670"/>
            <a:chOff x="6430" y="1872"/>
            <a:chExt cx="6568" cy="2042"/>
          </a:xfrm>
        </p:grpSpPr>
        <p:pic>
          <p:nvPicPr>
            <p:cNvPr id="11" name="图片 10" descr="图片1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430" y="1872"/>
              <a:ext cx="6568" cy="204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6603" y="2545"/>
              <a:ext cx="36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第一步：审题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ags/tag1.xml><?xml version="1.0" encoding="utf-8"?>
<p:tagLst xmlns:p="http://schemas.openxmlformats.org/presentationml/2006/main">
  <p:tag name="ISLIDE.DIAGRAM" val="#331886;"/>
</p:tagLst>
</file>

<file path=ppt/tags/tag2.xml><?xml version="1.0" encoding="utf-8"?>
<p:tagLst xmlns:p="http://schemas.openxmlformats.org/presentationml/2006/main">
  <p:tag name="KSO_WPP_MARK_KEY" val="db9c0a43-bb55-49ff-949e-40fb6ab4c27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k5e03p1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1781</Words>
  <Application>WPS 演示</Application>
  <PresentationFormat>自定义</PresentationFormat>
  <Paragraphs>172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FandolFang R</vt:lpstr>
      <vt:lpstr>微软雅黑</vt:lpstr>
      <vt:lpstr>Roboto Bold</vt:lpstr>
      <vt:lpstr>Segoe Print</vt:lpstr>
      <vt:lpstr>Arial Unicode MS</vt:lpstr>
      <vt:lpstr>思源黑体 CN Regular</vt:lpstr>
      <vt:lpstr>黑体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2023-01-16T02:54:14Z</dcterms:created>
  <dcterms:modified xsi:type="dcterms:W3CDTF">2023-01-16T02:54:15Z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54B8C0F1C59C4D19AF3061FA21377851</vt:lpwstr>
  </property>
</Properties>
</file>