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52"/>
  </p:handoutMasterIdLst>
  <p:sldIdLst>
    <p:sldId id="740" r:id="rId3"/>
    <p:sldId id="789" r:id="rId4"/>
    <p:sldId id="673" r:id="rId6"/>
    <p:sldId id="739" r:id="rId7"/>
    <p:sldId id="608" r:id="rId8"/>
    <p:sldId id="637" r:id="rId9"/>
    <p:sldId id="455" r:id="rId10"/>
    <p:sldId id="818" r:id="rId11"/>
    <p:sldId id="712" r:id="rId12"/>
    <p:sldId id="798" r:id="rId13"/>
    <p:sldId id="778" r:id="rId14"/>
    <p:sldId id="799" r:id="rId15"/>
    <p:sldId id="801" r:id="rId16"/>
    <p:sldId id="781" r:id="rId17"/>
    <p:sldId id="820" r:id="rId18"/>
    <p:sldId id="821" r:id="rId19"/>
    <p:sldId id="823" r:id="rId20"/>
    <p:sldId id="824" r:id="rId21"/>
    <p:sldId id="674" r:id="rId22"/>
    <p:sldId id="670" r:id="rId23"/>
    <p:sldId id="825" r:id="rId24"/>
    <p:sldId id="426" r:id="rId25"/>
    <p:sldId id="831" r:id="rId26"/>
    <p:sldId id="826" r:id="rId27"/>
    <p:sldId id="827" r:id="rId28"/>
    <p:sldId id="828" r:id="rId29"/>
    <p:sldId id="835" r:id="rId30"/>
    <p:sldId id="830" r:id="rId31"/>
    <p:sldId id="829" r:id="rId32"/>
    <p:sldId id="803" r:id="rId33"/>
    <p:sldId id="679" r:id="rId34"/>
    <p:sldId id="802" r:id="rId35"/>
    <p:sldId id="805" r:id="rId36"/>
    <p:sldId id="622" r:id="rId37"/>
    <p:sldId id="808" r:id="rId38"/>
    <p:sldId id="809" r:id="rId39"/>
    <p:sldId id="813" r:id="rId40"/>
    <p:sldId id="812" r:id="rId41"/>
    <p:sldId id="814" r:id="rId42"/>
    <p:sldId id="832" r:id="rId43"/>
    <p:sldId id="833" r:id="rId44"/>
    <p:sldId id="811" r:id="rId45"/>
    <p:sldId id="807" r:id="rId46"/>
    <p:sldId id="768" r:id="rId47"/>
    <p:sldId id="834" r:id="rId48"/>
    <p:sldId id="557" r:id="rId49"/>
    <p:sldId id="773" r:id="rId50"/>
    <p:sldId id="774" r:id="rId51"/>
  </p:sldIdLst>
  <p:sldSz cx="12185650" cy="6858000"/>
  <p:notesSz cx="6858000" cy="9144000"/>
  <p:custDataLst>
    <p:tags r:id="rId57"/>
  </p:custDataLst>
  <p:defaultTextStyle>
    <a:defPPr>
      <a:defRPr lang="zh-CN"/>
    </a:defPPr>
    <a:lvl1pPr marL="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9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1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5695" algn="l" defTabSz="91376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6" userDrawn="1">
          <p15:clr>
            <a:srgbClr val="A4A3A4"/>
          </p15:clr>
        </p15:guide>
        <p15:guide id="3" pos="809" userDrawn="1">
          <p15:clr>
            <a:srgbClr val="A4A3A4"/>
          </p15:clr>
        </p15:guide>
        <p15:guide id="4" pos="50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0" clrIdx="0"/>
  <p:cmAuthor id="1" name="孙文纯" initials="孙文纯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99532" autoAdjust="0"/>
  </p:normalViewPr>
  <p:slideViewPr>
    <p:cSldViewPr>
      <p:cViewPr>
        <p:scale>
          <a:sx n="90" d="100"/>
          <a:sy n="90" d="100"/>
        </p:scale>
        <p:origin x="-1212" y="-648"/>
      </p:cViewPr>
      <p:guideLst>
        <p:guide orient="horz" pos="2160"/>
        <p:guide pos="3836"/>
        <p:guide pos="809"/>
        <p:guide pos="5048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28" y="-102"/>
      </p:cViewPr>
      <p:guideLst>
        <p:guide orient="horz" pos="2880"/>
        <p:guide pos="2159"/>
      </p:guideLst>
    </p:cSldViewPr>
  </p:notes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7" Type="http://schemas.openxmlformats.org/officeDocument/2006/relationships/tags" Target="tags/tag5.xml"/><Relationship Id="rId56" Type="http://schemas.openxmlformats.org/officeDocument/2006/relationships/commentAuthors" Target="commentAuthors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DAB01B-A37D-4112-B540-AD3BA45CE811}" type="datetimeFigureOut">
              <a:rPr lang="zh-CN" altLang="en-US" smtClean="0">
                <a:latin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A3941A-B32B-43CA-944D-70B2EC89A408}" type="slidenum">
              <a:rPr lang="zh-CN" altLang="en-US" smtClean="0">
                <a:latin typeface="宋体" panose="02010600030101010101" pitchFamily="2" charset="-122"/>
              </a:rPr>
            </a:fld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宋体" panose="02010600030101010101" pitchFamily="2" charset="-122"/>
              </a:defRPr>
            </a:lvl1pPr>
          </a:lstStyle>
          <a:p>
            <a:fld id="{805CE786-2566-4729-BA0C-6278D59A1A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宋体" panose="02010600030101010101" pitchFamily="2" charset="-122"/>
              </a:defRPr>
            </a:lvl1pPr>
          </a:lstStyle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3765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1pPr>
    <a:lvl2pPr marL="457200" algn="l" defTabSz="913765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2pPr>
    <a:lvl3pPr marL="914400" algn="l" defTabSz="913765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3pPr>
    <a:lvl4pPr marL="1370965" algn="l" defTabSz="913765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4pPr>
    <a:lvl5pPr marL="1828165" algn="l" defTabSz="913765" rtl="0" eaLnBrk="1" latinLnBrk="0" hangingPunct="1"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130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69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kern="1200">
              <a:solidFill>
                <a:schemeClr val="tx1"/>
              </a:solidFill>
              <a:effectLst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7388" y="1143000"/>
            <a:ext cx="5483225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mtClean="0"/>
              <a:t> </a:t>
            </a:r>
            <a:endParaRPr lang="en-US" altLang="zh-CN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182753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lang="zh-CN" altLang="en-US" sz="240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9D8A1A-3085-48B2-A401-84F34E154A3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中高年级题干-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背景色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产品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 bwMode="auto">
          <a:xfrm>
            <a:off x="601809" y="400161"/>
            <a:ext cx="10977625" cy="6057681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594" tIns="22797" rIns="45594" bIns="22797" numCol="1" rtlCol="0" anchor="t" anchorCtr="0" compatLnSpc="1"/>
          <a:lstStyle/>
          <a:p>
            <a:pPr marL="0" marR="0" indent="0" algn="l" defTabSz="455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601809" y="400161"/>
            <a:ext cx="10977625" cy="6057681"/>
          </a:xfrm>
          <a:prstGeom prst="rect">
            <a:avLst/>
          </a:prstGeom>
          <a:noFill/>
          <a:ln w="317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45594" tIns="22797" rIns="45594" bIns="22797" numCol="1" rtlCol="0" anchor="t" anchorCtr="0" compatLnSpc="1"/>
          <a:lstStyle/>
          <a:p>
            <a:pPr marL="0" marR="0" indent="0" algn="l" defTabSz="455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image" Target="file:///D:\qq&#25991;&#20214;\712321467\Image\C2C\Image2\%7b75232B38-A165-1FB7-499C-2E1C792CACB5%7d.png" TargetMode="External"/><Relationship Id="rId8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/>
        </p:nvPicPr>
        <p:blipFill>
          <a:blip r:embed="rId8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txStyles>
    <p:titleStyle>
      <a:lvl1pPr algn="l" defTabSz="455930" rtl="0" eaLnBrk="1" latinLnBrk="0" hangingPunct="1">
        <a:lnSpc>
          <a:spcPct val="90000"/>
        </a:lnSpc>
        <a:spcBef>
          <a:spcPct val="0"/>
        </a:spcBef>
        <a:buNone/>
        <a:defRPr sz="21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4300" indent="-114300" algn="l" defTabSz="455930" rtl="0" eaLnBrk="1" latinLnBrk="0" hangingPunct="1">
        <a:lnSpc>
          <a:spcPct val="90000"/>
        </a:lnSpc>
        <a:spcBef>
          <a:spcPts val="495"/>
        </a:spcBef>
        <a:buFont typeface="Arial" panose="020B0604020202020204" pitchFamily="34" charset="0"/>
        <a:buChar char="•"/>
        <a:defRPr sz="1395" kern="1200">
          <a:solidFill>
            <a:schemeClr val="tx1"/>
          </a:solidFill>
          <a:latin typeface="+mn-lt"/>
          <a:ea typeface="+mn-ea"/>
          <a:cs typeface="+mn-cs"/>
        </a:defRPr>
      </a:lvl1pPr>
      <a:lvl2pPr marL="342265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570230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3pPr>
      <a:lvl4pPr marL="798195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1026160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254125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482090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710055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938020" indent="-114300" algn="l" defTabSz="455930" rtl="0" eaLnBrk="1" latinLnBrk="0" hangingPunct="1">
        <a:lnSpc>
          <a:spcPct val="90000"/>
        </a:lnSpc>
        <a:spcBef>
          <a:spcPts val="25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7965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5930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3895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1860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39825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67790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595755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3720" algn="l" defTabSz="455930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4.tiff"/><Relationship Id="rId2" Type="http://schemas.openxmlformats.org/officeDocument/2006/relationships/image" Target="../media/image13.GIF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5.GIF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GIF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8.png"/><Relationship Id="rId2" Type="http://schemas.openxmlformats.org/officeDocument/2006/relationships/image" Target="../media/image17.GIF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9.GIF"/><Relationship Id="rId1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0.GIF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1.GIF"/><Relationship Id="rId1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GIF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2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6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9.tiff"/><Relationship Id="rId6" Type="http://schemas.openxmlformats.org/officeDocument/2006/relationships/image" Target="../media/image7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9.tiff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1.jpeg"/><Relationship Id="rId2" Type="http://schemas.openxmlformats.org/officeDocument/2006/relationships/image" Target="../media/image30.tiff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9.xml"/><Relationship Id="rId8" Type="http://schemas.openxmlformats.org/officeDocument/2006/relationships/slideLayout" Target="../slideLayouts/slideLayout4.xml"/><Relationship Id="rId7" Type="http://schemas.openxmlformats.org/officeDocument/2006/relationships/image" Target="../media/image25.png"/><Relationship Id="rId6" Type="http://schemas.openxmlformats.org/officeDocument/2006/relationships/image" Target="../media/image33.png"/><Relationship Id="rId5" Type="http://schemas.openxmlformats.org/officeDocument/2006/relationships/image" Target="../media/image30.tiff"/><Relationship Id="rId4" Type="http://schemas.openxmlformats.org/officeDocument/2006/relationships/image" Target="../media/image7.png"/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30.tiff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25.png"/><Relationship Id="rId7" Type="http://schemas.openxmlformats.org/officeDocument/2006/relationships/image" Target="../media/image36.png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7.png"/><Relationship Id="rId3" Type="http://schemas.openxmlformats.org/officeDocument/2006/relationships/image" Target="../media/image32.png"/><Relationship Id="rId2" Type="http://schemas.openxmlformats.org/officeDocument/2006/relationships/image" Target="../media/image26.png"/><Relationship Id="rId15" Type="http://schemas.openxmlformats.org/officeDocument/2006/relationships/notesSlide" Target="../notesSlides/notesSlide11.xml"/><Relationship Id="rId14" Type="http://schemas.openxmlformats.org/officeDocument/2006/relationships/slideLayout" Target="../slideLayouts/slideLayout4.xml"/><Relationship Id="rId13" Type="http://schemas.openxmlformats.org/officeDocument/2006/relationships/image" Target="../media/image33.png"/><Relationship Id="rId12" Type="http://schemas.openxmlformats.org/officeDocument/2006/relationships/image" Target="../media/image40.tiff"/><Relationship Id="rId11" Type="http://schemas.openxmlformats.org/officeDocument/2006/relationships/image" Target="../media/image39.png"/><Relationship Id="rId10" Type="http://schemas.openxmlformats.org/officeDocument/2006/relationships/image" Target="../media/image38.png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0.tiff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4.xml"/><Relationship Id="rId6" Type="http://schemas.openxmlformats.org/officeDocument/2006/relationships/image" Target="../media/image43.tiff"/><Relationship Id="rId5" Type="http://schemas.openxmlformats.org/officeDocument/2006/relationships/image" Target="../media/image33.png"/><Relationship Id="rId4" Type="http://schemas.openxmlformats.org/officeDocument/2006/relationships/image" Target="../media/image7.png"/><Relationship Id="rId3" Type="http://schemas.openxmlformats.org/officeDocument/2006/relationships/image" Target="../media/image42.png"/><Relationship Id="rId2" Type="http://schemas.openxmlformats.org/officeDocument/2006/relationships/image" Target="../media/image25.png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43.tiff"/><Relationship Id="rId1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5.png"/><Relationship Id="rId2" Type="http://schemas.openxmlformats.org/officeDocument/2006/relationships/image" Target="../media/image7.png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47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48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7.png"/><Relationship Id="rId1" Type="http://schemas.openxmlformats.org/officeDocument/2006/relationships/image" Target="../media/image49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GIF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7" y="0"/>
            <a:ext cx="12193726" cy="686433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37039" y="1236831"/>
            <a:ext cx="6615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b="1" dirty="0" smtClean="0">
                <a:latin typeface="+mj-ea"/>
                <a:ea typeface="+mj-ea"/>
              </a:rPr>
              <a:t>守株待兔</a:t>
            </a:r>
            <a:endParaRPr lang="zh-CN" altLang="en-US" sz="8000" b="1" dirty="0">
              <a:latin typeface="+mj-ea"/>
              <a:ea typeface="+mj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027039" y="1461831"/>
            <a:ext cx="681714" cy="68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825" y="2124000"/>
            <a:ext cx="2067166" cy="207720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1220777" y="4408827"/>
            <a:ext cx="400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守候  守株待兔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文本框 26"/>
          <p:cNvSpPr txBox="1"/>
          <p:nvPr/>
        </p:nvSpPr>
        <p:spPr>
          <a:xfrm>
            <a:off x="3103069" y="1990223"/>
            <a:ext cx="184731" cy="2300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4350" b="1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27"/>
          <p:cNvSpPr txBox="1"/>
          <p:nvPr/>
        </p:nvSpPr>
        <p:spPr>
          <a:xfrm>
            <a:off x="2725038" y="1407962"/>
            <a:ext cx="10005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smtClean="0">
                <a:latin typeface="hypy-sx" panose="02010601030101010101" pitchFamily="2" charset="-122"/>
                <a:ea typeface="hypy-sx" panose="02010601030101010101" pitchFamily="2" charset="-122"/>
              </a:rPr>
              <a:t>sh6u</a:t>
            </a:r>
            <a:endParaRPr lang="zh-CN" altLang="en-US" sz="44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19" name="圆角矩形 18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会写字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9" name="Picture 4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316425" y="2214000"/>
            <a:ext cx="1886400" cy="18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1" name="直接连接符 20"/>
          <p:cNvCxnSpPr/>
          <p:nvPr/>
        </p:nvCxnSpPr>
        <p:spPr>
          <a:xfrm flipH="1">
            <a:off x="6092825" y="414000"/>
            <a:ext cx="0" cy="6030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497825" y="1248464"/>
            <a:ext cx="5265000" cy="2963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文本框 30"/>
          <p:cNvSpPr txBox="1"/>
          <p:nvPr/>
        </p:nvSpPr>
        <p:spPr>
          <a:xfrm>
            <a:off x="7667825" y="4427057"/>
            <a:ext cx="2880000" cy="6047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守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株待兔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9"/>
    </mc:Choice>
    <mc:Fallback>
      <p:transition spd="slow" advTm="2689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17" name="圆角矩形 16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</a:t>
              </a: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825" y="2124000"/>
            <a:ext cx="2067166" cy="20772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772825" y="4408827"/>
            <a:ext cx="2880000" cy="73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守株待兔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3103069" y="1990223"/>
            <a:ext cx="184731" cy="2300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4350" b="1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文本框 27"/>
          <p:cNvSpPr txBox="1"/>
          <p:nvPr/>
        </p:nvSpPr>
        <p:spPr>
          <a:xfrm>
            <a:off x="2804387" y="1407962"/>
            <a:ext cx="84189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4400" b="1" err="1">
                <a:latin typeface="hypy-sx" panose="02010601030101010101" pitchFamily="2" charset="-122"/>
                <a:ea typeface="hypy-sx" panose="02010601030101010101" pitchFamily="2" charset="-122"/>
              </a:rPr>
              <a:t>zhū</a:t>
            </a:r>
            <a:endParaRPr lang="zh-CN" altLang="en-US" sz="44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pic>
        <p:nvPicPr>
          <p:cNvPr id="11" name="Picture 6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312825" y="2217600"/>
            <a:ext cx="1886400" cy="18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接连接符 9"/>
          <p:cNvCxnSpPr/>
          <p:nvPr/>
        </p:nvCxnSpPr>
        <p:spPr>
          <a:xfrm flipH="1">
            <a:off x="6092825" y="414000"/>
            <a:ext cx="0" cy="6030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047825" y="1494000"/>
            <a:ext cx="5637866" cy="310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30"/>
          <p:cNvSpPr txBox="1"/>
          <p:nvPr/>
        </p:nvSpPr>
        <p:spPr>
          <a:xfrm>
            <a:off x="7397825" y="4416687"/>
            <a:ext cx="3600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株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：在这里指树桩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9"/>
    </mc:Choice>
    <mc:Fallback>
      <p:transition spd="slow" advTm="2689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1817825" y="4464000"/>
            <a:ext cx="2880000" cy="73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等待 待命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 flipH="1">
            <a:off x="6092825" y="414000"/>
            <a:ext cx="0" cy="6030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34" name="圆角矩形 33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</a:t>
              </a: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825" y="2124000"/>
            <a:ext cx="2067166" cy="2077200"/>
          </a:xfrm>
          <a:prstGeom prst="rect">
            <a:avLst/>
          </a:prstGeom>
        </p:spPr>
      </p:pic>
      <p:sp>
        <p:nvSpPr>
          <p:cNvPr id="17" name="文本框 26"/>
          <p:cNvSpPr txBox="1"/>
          <p:nvPr/>
        </p:nvSpPr>
        <p:spPr>
          <a:xfrm>
            <a:off x="3103069" y="1990223"/>
            <a:ext cx="184731" cy="2300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4350" b="1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27"/>
          <p:cNvSpPr txBox="1"/>
          <p:nvPr/>
        </p:nvSpPr>
        <p:spPr>
          <a:xfrm>
            <a:off x="2842860" y="1407962"/>
            <a:ext cx="7649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>
                <a:latin typeface="hypy-sx" panose="02010601030101010101" pitchFamily="2" charset="-122"/>
                <a:ea typeface="hypy-sx" panose="02010601030101010101" pitchFamily="2" charset="-122"/>
              </a:rPr>
              <a:t>d3i</a:t>
            </a:r>
            <a:endParaRPr lang="zh-CN" altLang="en-US" sz="44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29727" y="2394000"/>
            <a:ext cx="4936019" cy="1163395"/>
            <a:chOff x="6197600" y="1528445"/>
            <a:chExt cx="4936019" cy="1163395"/>
          </a:xfrm>
        </p:grpSpPr>
        <p:sp>
          <p:nvSpPr>
            <p:cNvPr id="23" name="文本框 22"/>
            <p:cNvSpPr txBox="1"/>
            <p:nvPr/>
          </p:nvSpPr>
          <p:spPr>
            <a:xfrm>
              <a:off x="6383655" y="1528445"/>
              <a:ext cx="4749964" cy="11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多音字</a:t>
              </a:r>
              <a:r>
                <a:rPr lang="en-US" altLang="zh-CN" sz="30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en-US" altLang="zh-CN" sz="3000" smtClean="0">
                  <a:latin typeface="hypy-sx" panose="02010601030101010101" pitchFamily="2" charset="-122"/>
                  <a:ea typeface="hypy-sx" panose="02010601030101010101" pitchFamily="2" charset="-122"/>
                  <a:cs typeface="楷体" panose="02010609060101010101" charset="-122"/>
                </a:rPr>
                <a:t> </a:t>
              </a:r>
              <a:r>
                <a:rPr lang="en-US" altLang="zh-CN" sz="3000" b="1" err="1" smtClean="0">
                  <a:solidFill>
                    <a:srgbClr val="0070C0"/>
                  </a:solidFill>
                  <a:latin typeface="hypy-sx" panose="02010601030101010101" pitchFamily="2" charset="-122"/>
                  <a:ea typeface="hypy-sx" panose="02010601030101010101" pitchFamily="2" charset="-122"/>
                  <a:cs typeface="楷体" panose="02010609060101010101" charset="-122"/>
                </a:rPr>
                <a:t>d`i</a:t>
              </a:r>
              <a:endParaRPr lang="en-US" altLang="zh-CN" sz="3000" b="1">
                <a:solidFill>
                  <a:srgbClr val="0070C0"/>
                </a:solidFill>
                <a:latin typeface="hypy-sx" panose="02010601030101010101" pitchFamily="2" charset="-122"/>
                <a:ea typeface="hypy-sx" panose="02010601030101010101" pitchFamily="2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停留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：我在上海～了三天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 rot="5400000">
              <a:off x="6197600" y="1719000"/>
              <a:ext cx="225000" cy="225000"/>
            </a:xfrm>
            <a:prstGeom prst="triangle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8" name="Picture 8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313208" y="2253230"/>
            <a:ext cx="1886400" cy="18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9"/>
    </mc:Choice>
    <mc:Fallback>
      <p:transition spd="slow" advTm="2689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61227" y="2124000"/>
            <a:ext cx="2067166" cy="2077200"/>
          </a:xfrm>
          <a:prstGeom prst="rect">
            <a:avLst/>
          </a:prstGeom>
        </p:spPr>
      </p:pic>
      <p:sp>
        <p:nvSpPr>
          <p:cNvPr id="17" name="文本框 26"/>
          <p:cNvSpPr txBox="1"/>
          <p:nvPr/>
        </p:nvSpPr>
        <p:spPr>
          <a:xfrm>
            <a:off x="5941471" y="1990223"/>
            <a:ext cx="184731" cy="2300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4350" b="1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27"/>
          <p:cNvSpPr txBox="1"/>
          <p:nvPr/>
        </p:nvSpPr>
        <p:spPr>
          <a:xfrm>
            <a:off x="5545007" y="1407962"/>
            <a:ext cx="10374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>
                <a:latin typeface="hypy-sx" panose="02010601030101010101" pitchFamily="2" charset="-122"/>
                <a:ea typeface="hypy-sx" panose="02010601030101010101" pitchFamily="2" charset="-122"/>
              </a:rPr>
              <a:t>s7ng</a:t>
            </a:r>
            <a:endParaRPr lang="zh-CN" altLang="en-US" sz="44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06227" y="4329000"/>
            <a:ext cx="3735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宋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</a:rPr>
              <a:t>朝</a:t>
            </a: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 宋代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23" name="圆角矩形 22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52825" y="441244"/>
            <a:ext cx="1261884" cy="540000"/>
            <a:chOff x="783619" y="459000"/>
            <a:chExt cx="1261884" cy="540000"/>
          </a:xfrm>
        </p:grpSpPr>
        <p:sp>
          <p:nvSpPr>
            <p:cNvPr id="26" name="圆角矩形 25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</a:t>
              </a: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8" name="Picture 5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273969" y="2217600"/>
            <a:ext cx="1886400" cy="18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9"/>
    </mc:Choice>
    <mc:Fallback>
      <p:transition spd="slow" advTm="2689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H="1">
            <a:off x="6092825" y="414000"/>
            <a:ext cx="0" cy="6030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825" y="2124000"/>
            <a:ext cx="2067166" cy="2077200"/>
          </a:xfrm>
          <a:prstGeom prst="rect">
            <a:avLst/>
          </a:prstGeom>
        </p:spPr>
      </p:pic>
      <p:sp>
        <p:nvSpPr>
          <p:cNvPr id="21" name="文本框 26"/>
          <p:cNvSpPr txBox="1"/>
          <p:nvPr/>
        </p:nvSpPr>
        <p:spPr>
          <a:xfrm>
            <a:off x="3103069" y="1990223"/>
            <a:ext cx="184731" cy="2300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4350" b="1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7"/>
          <p:cNvSpPr txBox="1"/>
          <p:nvPr/>
        </p:nvSpPr>
        <p:spPr>
          <a:xfrm>
            <a:off x="2665727" y="1407962"/>
            <a:ext cx="111921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>
                <a:latin typeface="hypy-sx" panose="02010601030101010101" pitchFamily="2" charset="-122"/>
                <a:ea typeface="hypy-sx" panose="02010601030101010101" pitchFamily="2" charset="-122"/>
              </a:rPr>
              <a:t>g8ng</a:t>
            </a:r>
            <a:endParaRPr lang="zh-CN" altLang="en-US" sz="44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52825" y="4405200"/>
            <a:ext cx="427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耕地  农耕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Picture 9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282135" y="2219400"/>
            <a:ext cx="1886400" cy="18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812825" y="2799000"/>
            <a:ext cx="3960000" cy="2145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6429727" y="1044000"/>
            <a:ext cx="4936019" cy="1508105"/>
            <a:chOff x="6197600" y="1528445"/>
            <a:chExt cx="4936019" cy="1508105"/>
          </a:xfrm>
        </p:grpSpPr>
        <p:sp>
          <p:nvSpPr>
            <p:cNvPr id="15" name="文本框 22"/>
            <p:cNvSpPr txBox="1"/>
            <p:nvPr/>
          </p:nvSpPr>
          <p:spPr>
            <a:xfrm>
              <a:off x="6383655" y="1528445"/>
              <a:ext cx="4749964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易错点</a:t>
              </a:r>
              <a:r>
                <a:rPr lang="en-US" altLang="zh-CN" sz="300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en-US" altLang="zh-CN" sz="3000" dirty="0" smtClean="0">
                  <a:latin typeface="hypy-sx" panose="02010601030101010101" pitchFamily="2" charset="-122"/>
                  <a:ea typeface="hypy-sx" panose="02010601030101010101" pitchFamily="2" charset="-122"/>
                  <a:cs typeface="楷体" panose="02010609060101010101" charset="-122"/>
                </a:rPr>
                <a:t> </a:t>
              </a:r>
              <a:endParaRPr lang="en-US" altLang="zh-CN" sz="3000" b="1" dirty="0">
                <a:solidFill>
                  <a:srgbClr val="0070C0"/>
                </a:solidFill>
                <a:latin typeface="hypy-sx" panose="02010601030101010101" pitchFamily="2" charset="-122"/>
                <a:ea typeface="hypy-sx" panose="02010601030101010101" pitchFamily="2" charset="-122"/>
                <a:cs typeface="楷体" panose="02010609060101010101" charset="-122"/>
              </a:endParaRPr>
            </a:p>
            <a:p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“耕”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字的左边部分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是“耒”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，且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末笔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捺改成点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6197600" y="1719000"/>
              <a:ext cx="225000" cy="225000"/>
            </a:xfrm>
            <a:prstGeom prst="triangle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19" name="文本框 30"/>
          <p:cNvSpPr txBox="1"/>
          <p:nvPr/>
        </p:nvSpPr>
        <p:spPr>
          <a:xfrm>
            <a:off x="6812825" y="4950736"/>
            <a:ext cx="3960000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2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耕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地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22" name="圆角矩形 21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" name="文本框 23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52825" y="441244"/>
            <a:ext cx="1261884" cy="540000"/>
            <a:chOff x="783619" y="459000"/>
            <a:chExt cx="1261884" cy="540000"/>
          </a:xfrm>
        </p:grpSpPr>
        <p:sp>
          <p:nvSpPr>
            <p:cNvPr id="25" name="圆角矩形 24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6" name="文本框 26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</a:t>
              </a: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9"/>
    </mc:Choice>
    <mc:Fallback>
      <p:transition spd="slow" advTm="2689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71109" y="2124000"/>
            <a:ext cx="2067166" cy="2077200"/>
          </a:xfrm>
          <a:prstGeom prst="rect">
            <a:avLst/>
          </a:prstGeom>
        </p:spPr>
      </p:pic>
      <p:sp>
        <p:nvSpPr>
          <p:cNvPr id="21" name="文本框 26"/>
          <p:cNvSpPr txBox="1"/>
          <p:nvPr/>
        </p:nvSpPr>
        <p:spPr>
          <a:xfrm>
            <a:off x="5951353" y="1990223"/>
            <a:ext cx="184731" cy="2300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4350" b="1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7"/>
          <p:cNvSpPr txBox="1"/>
          <p:nvPr/>
        </p:nvSpPr>
        <p:spPr>
          <a:xfrm>
            <a:off x="5666296" y="1407962"/>
            <a:ext cx="81464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err="1">
                <a:latin typeface="hypy-sx" panose="02010601030101010101" pitchFamily="2" charset="-122"/>
                <a:ea typeface="hypy-sx" panose="02010601030101010101" pitchFamily="2" charset="-122"/>
              </a:rPr>
              <a:t>chù</a:t>
            </a:r>
            <a:endParaRPr lang="zh-CN" altLang="en-US" sz="44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01109" y="4405200"/>
            <a:ext cx="427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接触  触类旁通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42" name="圆角矩形 41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</a:t>
              </a: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5" name="Picture 7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161492" y="2219400"/>
            <a:ext cx="1886400" cy="18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9"/>
    </mc:Choice>
    <mc:Fallback>
      <p:transition spd="slow" advTm="2689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H="1">
            <a:off x="6092825" y="414000"/>
            <a:ext cx="0" cy="6030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825" y="2124000"/>
            <a:ext cx="2067166" cy="2077200"/>
          </a:xfrm>
          <a:prstGeom prst="rect">
            <a:avLst/>
          </a:prstGeom>
        </p:spPr>
      </p:pic>
      <p:sp>
        <p:nvSpPr>
          <p:cNvPr id="21" name="文本框 26"/>
          <p:cNvSpPr txBox="1"/>
          <p:nvPr/>
        </p:nvSpPr>
        <p:spPr>
          <a:xfrm>
            <a:off x="3103069" y="1990223"/>
            <a:ext cx="184731" cy="2300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4350" b="1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7"/>
          <p:cNvSpPr txBox="1"/>
          <p:nvPr/>
        </p:nvSpPr>
        <p:spPr>
          <a:xfrm>
            <a:off x="2749885" y="1407962"/>
            <a:ext cx="95090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err="1">
                <a:latin typeface="hypy-sx" panose="02010601030101010101" pitchFamily="2" charset="-122"/>
                <a:ea typeface="hypy-sx" panose="02010601030101010101" pitchFamily="2" charset="-122"/>
              </a:rPr>
              <a:t>jǐng</a:t>
            </a:r>
            <a:endParaRPr lang="zh-CN" altLang="en-US" sz="44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52825" y="4405200"/>
            <a:ext cx="427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脖颈  颈联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42" name="圆角矩形 41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</a:t>
              </a: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632825" y="2265605"/>
            <a:ext cx="4936019" cy="1163395"/>
            <a:chOff x="6197600" y="1528445"/>
            <a:chExt cx="4936019" cy="1163395"/>
          </a:xfrm>
        </p:grpSpPr>
        <p:sp>
          <p:nvSpPr>
            <p:cNvPr id="47" name="文本框 46"/>
            <p:cNvSpPr txBox="1"/>
            <p:nvPr/>
          </p:nvSpPr>
          <p:spPr>
            <a:xfrm>
              <a:off x="6383655" y="1528445"/>
              <a:ext cx="4749964" cy="11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形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近字</a:t>
              </a:r>
              <a:r>
                <a:rPr lang="en-US" altLang="zh-CN" sz="30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en-US" altLang="zh-CN" sz="3000" smtClean="0">
                  <a:latin typeface="hypy-sx" panose="02010601030101010101" pitchFamily="2" charset="-122"/>
                  <a:ea typeface="hypy-sx" panose="02010601030101010101" pitchFamily="2" charset="-122"/>
                  <a:cs typeface="楷体" panose="02010609060101010101" charset="-122"/>
                </a:rPr>
                <a:t> </a:t>
              </a:r>
              <a:endParaRPr lang="en-US" altLang="zh-CN" sz="3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项（</a:t>
              </a:r>
              <a:r>
                <a:rPr lang="en-US" altLang="zh-CN" sz="2800" b="1" smtClean="0">
                  <a:latin typeface="hypy-sx" panose="02010601030101010101" pitchFamily="2" charset="-122"/>
                  <a:ea typeface="hypy-sx" panose="02010601030101010101" pitchFamily="2" charset="-122"/>
                  <a:cs typeface="楷体" panose="02010609060101010101" charset="-122"/>
                </a:rPr>
                <a:t>xi3ng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）：望其项背。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6197600" y="1719000"/>
              <a:ext cx="225000" cy="225000"/>
            </a:xfrm>
            <a:prstGeom prst="triangle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5" name="Picture 10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316425" y="2217600"/>
            <a:ext cx="1886400" cy="18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9"/>
    </mc:Choice>
    <mc:Fallback>
      <p:transition spd="slow" advTm="2689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H="1">
            <a:off x="6092825" y="414000"/>
            <a:ext cx="0" cy="6030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825" y="2124000"/>
            <a:ext cx="2067166" cy="2077200"/>
          </a:xfrm>
          <a:prstGeom prst="rect">
            <a:avLst/>
          </a:prstGeom>
        </p:spPr>
      </p:pic>
      <p:sp>
        <p:nvSpPr>
          <p:cNvPr id="21" name="文本框 26"/>
          <p:cNvSpPr txBox="1"/>
          <p:nvPr/>
        </p:nvSpPr>
        <p:spPr>
          <a:xfrm>
            <a:off x="3103069" y="1990223"/>
            <a:ext cx="184731" cy="2300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4350" b="1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7"/>
          <p:cNvSpPr txBox="1"/>
          <p:nvPr/>
        </p:nvSpPr>
        <p:spPr>
          <a:xfrm>
            <a:off x="2890949" y="1407962"/>
            <a:ext cx="6687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err="1">
                <a:latin typeface="hypy-sx" panose="02010601030101010101" pitchFamily="2" charset="-122"/>
                <a:ea typeface="hypy-sx" panose="02010601030101010101" pitchFamily="2" charset="-122"/>
              </a:rPr>
              <a:t>shì</a:t>
            </a:r>
            <a:endParaRPr lang="zh-CN" altLang="en-US" sz="44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52825" y="4405200"/>
            <a:ext cx="427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释放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632825" y="2265605"/>
            <a:ext cx="4095000" cy="2714589"/>
            <a:chOff x="6197600" y="1528445"/>
            <a:chExt cx="4095000" cy="2714589"/>
          </a:xfrm>
        </p:grpSpPr>
        <p:sp>
          <p:nvSpPr>
            <p:cNvPr id="47" name="文本框 46"/>
            <p:cNvSpPr txBox="1"/>
            <p:nvPr/>
          </p:nvSpPr>
          <p:spPr>
            <a:xfrm>
              <a:off x="6383655" y="1528445"/>
              <a:ext cx="3908945" cy="2714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易错点</a:t>
              </a:r>
              <a:r>
                <a:rPr lang="en-US" altLang="zh-CN" sz="30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en-US" altLang="zh-CN" sz="3000" smtClean="0">
                  <a:latin typeface="hypy-sx" panose="02010601030101010101" pitchFamily="2" charset="-122"/>
                  <a:ea typeface="hypy-sx" panose="02010601030101010101" pitchFamily="2" charset="-122"/>
                  <a:cs typeface="楷体" panose="02010609060101010101" charset="-122"/>
                </a:rPr>
                <a:t> </a:t>
              </a:r>
              <a:endParaRPr lang="en-US" altLang="zh-CN" sz="3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“释”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字的左边部分是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“釆”， 最后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一笔是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点，要注意与“采”的区分。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6197600" y="1719000"/>
              <a:ext cx="225000" cy="225000"/>
            </a:xfrm>
            <a:prstGeom prst="triangle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4" name="Picture 3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357825" y="2255400"/>
            <a:ext cx="1893600" cy="189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组合 14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18" name="圆角矩形 17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9" name="文本框 23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952825" y="441244"/>
            <a:ext cx="1261884" cy="540000"/>
            <a:chOff x="783619" y="459000"/>
            <a:chExt cx="1261884" cy="540000"/>
          </a:xfrm>
        </p:grpSpPr>
        <p:sp>
          <p:nvSpPr>
            <p:cNvPr id="22" name="圆角矩形 21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3" name="文本框 26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</a:t>
              </a: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9"/>
    </mc:Choice>
    <mc:Fallback>
      <p:transition spd="slow" advTm="2689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" name="直接连接符 15"/>
          <p:cNvCxnSpPr/>
          <p:nvPr/>
        </p:nvCxnSpPr>
        <p:spPr>
          <a:xfrm flipH="1">
            <a:off x="6092825" y="414000"/>
            <a:ext cx="0" cy="6030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图片 1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825" y="2124000"/>
            <a:ext cx="2067166" cy="2077200"/>
          </a:xfrm>
          <a:prstGeom prst="rect">
            <a:avLst/>
          </a:prstGeom>
        </p:spPr>
      </p:pic>
      <p:sp>
        <p:nvSpPr>
          <p:cNvPr id="21" name="文本框 26"/>
          <p:cNvSpPr txBox="1"/>
          <p:nvPr/>
        </p:nvSpPr>
        <p:spPr>
          <a:xfrm>
            <a:off x="3103069" y="1990223"/>
            <a:ext cx="184731" cy="2300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4350" b="1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" name="文本框 27"/>
          <p:cNvSpPr txBox="1"/>
          <p:nvPr/>
        </p:nvSpPr>
        <p:spPr>
          <a:xfrm>
            <a:off x="2947856" y="1407962"/>
            <a:ext cx="5549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err="1">
                <a:latin typeface="hypy-sx" panose="02010601030101010101" pitchFamily="2" charset="-122"/>
                <a:ea typeface="hypy-sx" panose="02010601030101010101" pitchFamily="2" charset="-122"/>
              </a:rPr>
              <a:t>qí</a:t>
            </a:r>
            <a:endParaRPr lang="zh-CN" altLang="en-US" sz="44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052825" y="4405200"/>
            <a:ext cx="427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其中 尤其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42" name="圆角矩形 41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</a:t>
              </a:r>
              <a:r>
                <a:rPr lang="zh-CN" altLang="en-US" sz="28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写</a:t>
              </a: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632825" y="2265605"/>
            <a:ext cx="4500314" cy="1680460"/>
            <a:chOff x="6197600" y="1528445"/>
            <a:chExt cx="4500314" cy="1680460"/>
          </a:xfrm>
        </p:grpSpPr>
        <p:sp>
          <p:nvSpPr>
            <p:cNvPr id="47" name="文本框 46"/>
            <p:cNvSpPr txBox="1"/>
            <p:nvPr/>
          </p:nvSpPr>
          <p:spPr>
            <a:xfrm>
              <a:off x="6383656" y="1528445"/>
              <a:ext cx="4314258" cy="1680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易错点</a:t>
              </a:r>
              <a:r>
                <a:rPr lang="en-US" altLang="zh-CN" sz="300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en-US" altLang="zh-CN" sz="3000" smtClean="0">
                  <a:latin typeface="hypy-sx" panose="02010601030101010101" pitchFamily="2" charset="-122"/>
                  <a:ea typeface="hypy-sx" panose="02010601030101010101" pitchFamily="2" charset="-122"/>
                  <a:cs typeface="楷体" panose="02010609060101010101" charset="-122"/>
                </a:rPr>
                <a:t> </a:t>
              </a:r>
              <a:endParaRPr lang="en-US" altLang="zh-CN" sz="3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“其”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字的两竖上边出头，中间</a:t>
              </a: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是两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横。 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6197600" y="1719000"/>
              <a:ext cx="225000" cy="225000"/>
            </a:xfrm>
            <a:prstGeom prst="triangle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14" name="Picture 2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316425" y="2197338"/>
            <a:ext cx="1886400" cy="18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9"/>
    </mc:Choice>
    <mc:Fallback>
      <p:transition spd="slow" advTm="2689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987825" y="2484000"/>
            <a:ext cx="6929758" cy="1421928"/>
            <a:chOff x="2205847" y="1713688"/>
            <a:chExt cx="6929758" cy="1421928"/>
          </a:xfrm>
        </p:grpSpPr>
        <p:sp>
          <p:nvSpPr>
            <p:cNvPr id="14" name="矩形 13"/>
            <p:cNvSpPr/>
            <p:nvPr/>
          </p:nvSpPr>
          <p:spPr>
            <a:xfrm>
              <a:off x="2205847" y="1713688"/>
              <a:ext cx="6929758" cy="1421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讲课文</a:t>
              </a:r>
              <a:endParaRPr lang="zh-CN" altLang="en-US" sz="7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123232" y="1989000"/>
              <a:ext cx="796979" cy="847040"/>
              <a:chOff x="6605650" y="6108921"/>
              <a:chExt cx="1593750" cy="1694079"/>
            </a:xfrm>
          </p:grpSpPr>
          <p:sp>
            <p:nvSpPr>
              <p:cNvPr id="16" name="泪滴形 15"/>
              <p:cNvSpPr/>
              <p:nvPr/>
            </p:nvSpPr>
            <p:spPr>
              <a:xfrm>
                <a:off x="6605650" y="6228000"/>
                <a:ext cx="1575000" cy="1575000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chemeClr val="tx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7" name="TextBox 10"/>
              <p:cNvSpPr txBox="1"/>
              <p:nvPr/>
            </p:nvSpPr>
            <p:spPr>
              <a:xfrm>
                <a:off x="6624400" y="6108921"/>
                <a:ext cx="1575000" cy="16598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3</a:t>
                </a:r>
                <a:endParaRPr lang="zh-CN" altLang="en-US" sz="4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21140444">
            <a:off x="1778003" y="780312"/>
            <a:ext cx="8632784" cy="5382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 flipH="1">
            <a:off x="400325" y="1876500"/>
            <a:ext cx="3015000" cy="3424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7825" y="2364903"/>
            <a:ext cx="5985000" cy="1998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你听说过守株待兔的故事吗</a:t>
            </a:r>
            <a:r>
              <a:rPr lang="zh-CN" altLang="en-US" sz="3600" dirty="0" smtClean="0">
                <a:latin typeface="楷体" panose="02010609060101010101" charset="-122"/>
                <a:ea typeface="楷体" panose="02010609060101010101" charset="-122"/>
              </a:rPr>
              <a:t>？</a:t>
            </a:r>
            <a:r>
              <a:rPr lang="zh-CN" altLang="en-US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你还记得这个故事讲的是什么内容吗</a:t>
            </a:r>
            <a:r>
              <a:rPr lang="zh-CN" altLang="en-US" sz="3600" dirty="0" smtClean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55500" y="10210800"/>
            <a:ext cx="355600" cy="2667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4022825" y="2934000"/>
            <a:ext cx="3825000" cy="3953356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/>
          <p:cNvSpPr/>
          <p:nvPr/>
        </p:nvSpPr>
        <p:spPr>
          <a:xfrm>
            <a:off x="2717825" y="1359000"/>
            <a:ext cx="6390000" cy="1717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下面让我们</a:t>
            </a:r>
            <a:r>
              <a:rPr lang="zh-CN" altLang="en-US" sz="44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结合注释</a:t>
            </a:r>
            <a:r>
              <a:rPr lang="zh-CN" altLang="en-US" sz="4400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4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理解每句话的意思</a:t>
            </a:r>
            <a:r>
              <a:rPr lang="zh-CN" altLang="en-US" sz="4400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4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87825" y="1314000"/>
            <a:ext cx="4140001" cy="1485001"/>
            <a:chOff x="1952824" y="-891000"/>
            <a:chExt cx="4140001" cy="1485001"/>
          </a:xfrm>
        </p:grpSpPr>
        <p:grpSp>
          <p:nvGrpSpPr>
            <p:cNvPr id="46" name="组合 45"/>
            <p:cNvGrpSpPr/>
            <p:nvPr/>
          </p:nvGrpSpPr>
          <p:grpSpPr>
            <a:xfrm flipH="1">
              <a:off x="1952824" y="-891000"/>
              <a:ext cx="4065005" cy="1485001"/>
              <a:chOff x="16550653" y="1727194"/>
              <a:chExt cx="7463627" cy="2970000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V="1">
                <a:off x="17720659" y="1727194"/>
                <a:ext cx="6293621" cy="2970000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2" cstate="email"/>
              <a:srcRect t="-47543"/>
              <a:stretch>
                <a:fillRect/>
              </a:stretch>
            </p:blipFill>
            <p:spPr>
              <a:xfrm>
                <a:off x="16550653" y="2986569"/>
                <a:ext cx="1153312" cy="1555177"/>
              </a:xfrm>
              <a:prstGeom prst="rect">
                <a:avLst/>
              </a:prstGeom>
            </p:spPr>
          </p:pic>
        </p:grpSp>
        <p:pic>
          <p:nvPicPr>
            <p:cNvPr id="29" name="Picture 6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5976937" y="452176"/>
              <a:ext cx="115888" cy="122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0" name="矩形 39"/>
          <p:cNvSpPr/>
          <p:nvPr/>
        </p:nvSpPr>
        <p:spPr>
          <a:xfrm>
            <a:off x="7751740" y="2892411"/>
            <a:ext cx="469029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642825" y="3454961"/>
            <a:ext cx="2396844" cy="968766"/>
            <a:chOff x="5630981" y="5164527"/>
            <a:chExt cx="2396844" cy="968766"/>
          </a:xfrm>
        </p:grpSpPr>
        <p:grpSp>
          <p:nvGrpSpPr>
            <p:cNvPr id="43" name="组合 42"/>
            <p:cNvGrpSpPr/>
            <p:nvPr/>
          </p:nvGrpSpPr>
          <p:grpSpPr>
            <a:xfrm>
              <a:off x="5690455" y="5164527"/>
              <a:ext cx="2337370" cy="968766"/>
              <a:chOff x="5529567" y="2959526"/>
              <a:chExt cx="2337370" cy="968766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7310718" y="2959526"/>
                <a:ext cx="556219" cy="968766"/>
                <a:chOff x="7310718" y="2959526"/>
                <a:chExt cx="556219" cy="968766"/>
              </a:xfrm>
            </p:grpSpPr>
            <p:pic>
              <p:nvPicPr>
                <p:cNvPr id="55" name="Picture 5"/>
                <p:cNvPicPr>
                  <a:picLocks noChangeAspect="1" noChangeArrowheads="1"/>
                </p:cNvPicPr>
                <p:nvPr/>
              </p:nvPicPr>
              <p:blipFill>
                <a:blip r:embed="rId4"/>
                <a:stretch>
                  <a:fillRect/>
                </a:stretch>
              </p:blipFill>
              <p:spPr bwMode="auto">
                <a:xfrm flipV="1">
                  <a:off x="7310718" y="3063041"/>
                  <a:ext cx="475888" cy="86525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" name="Picture 6"/>
                <p:cNvPicPr>
                  <a:picLocks noChangeAspect="1" noChangeArrowheads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 bwMode="auto">
                <a:xfrm>
                  <a:off x="7751049" y="2959526"/>
                  <a:ext cx="115888" cy="1222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53" name="Picture 4"/>
              <p:cNvPicPr>
                <a:picLocks noChangeAspect="1" noChangeArrowheads="1"/>
              </p:cNvPicPr>
              <p:nvPr/>
            </p:nvPicPr>
            <p:blipFill>
              <a:blip r:embed="rId5" cstate="email"/>
              <a:stretch>
                <a:fillRect/>
              </a:stretch>
            </p:blipFill>
            <p:spPr bwMode="auto">
              <a:xfrm>
                <a:off x="5529567" y="3383564"/>
                <a:ext cx="1785525" cy="54000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5630981" y="5621901"/>
              <a:ext cx="18000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【</a:t>
              </a:r>
              <a:r>
                <a:rPr lang="zh-CN" altLang="en-US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株</a:t>
              </a: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r>
                <a:rPr lang="zh-CN" altLang="en-US" sz="2400" b="1" smtClean="0">
                  <a:latin typeface="楷体" panose="02010609060101010101" charset="-122"/>
                  <a:ea typeface="楷体" panose="02010609060101010101" charset="-122"/>
                </a:rPr>
                <a:t>树桩。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 flipH="1">
            <a:off x="1187823" y="1359003"/>
            <a:ext cx="343686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【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耕者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】</a:t>
            </a:r>
            <a:r>
              <a:rPr lang="zh-CN" altLang="en-US" sz="22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指</a:t>
            </a:r>
            <a:r>
              <a:rPr lang="zh-CN" altLang="en-US" sz="2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农夫。耕，用犁把</a:t>
            </a:r>
            <a:r>
              <a:rPr lang="zh-CN" altLang="en-US" sz="22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田里的</a:t>
            </a:r>
            <a:r>
              <a:rPr lang="zh-CN" altLang="en-US" sz="2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土翻松，这里指种田。者：代词</a:t>
            </a:r>
            <a:r>
              <a:rPr lang="zh-CN" altLang="en-US" sz="22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，指</a:t>
            </a:r>
            <a:r>
              <a:rPr lang="zh-CN" altLang="en-US" sz="2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人，译为“</a:t>
            </a:r>
            <a:r>
              <a:rPr lang="en-US" altLang="zh-CN" sz="2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……</a:t>
            </a:r>
            <a:r>
              <a:rPr lang="zh-CN" altLang="en-US" sz="2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的人”</a:t>
            </a:r>
            <a:r>
              <a:rPr lang="zh-CN" altLang="en-US" sz="2200" b="1" dirty="0" smtClean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945866" y="2892411"/>
            <a:ext cx="966960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3458821" y="2808630"/>
            <a:ext cx="5280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宋人有耕者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600" b="1" dirty="0" smtClean="0">
                <a:latin typeface="+mj-ea"/>
                <a:ea typeface="+mj-ea"/>
              </a:rPr>
              <a:t>田中有株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72" name="矩形 7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-824039" y="2663387"/>
            <a:ext cx="7149818" cy="416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329"/>
    </mc:Choice>
    <mc:Fallback>
      <p:transition advTm="3329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108600" y="2889000"/>
            <a:ext cx="7968450" cy="427500"/>
            <a:chOff x="1082411" y="7147050"/>
            <a:chExt cx="15936900" cy="855000"/>
          </a:xfrm>
          <a:solidFill>
            <a:srgbClr val="FF0000"/>
          </a:solidFill>
        </p:grpSpPr>
        <p:grpSp>
          <p:nvGrpSpPr>
            <p:cNvPr id="78" name="组合 77"/>
            <p:cNvGrpSpPr/>
            <p:nvPr/>
          </p:nvGrpSpPr>
          <p:grpSpPr>
            <a:xfrm>
              <a:off x="1082411" y="7147050"/>
              <a:ext cx="1712039" cy="855000"/>
              <a:chOff x="1082411" y="7147050"/>
              <a:chExt cx="1712039" cy="855000"/>
            </a:xfrm>
            <a:grpFill/>
          </p:grpSpPr>
          <p:sp>
            <p:nvSpPr>
              <p:cNvPr id="80" name="椭圆 79"/>
              <p:cNvSpPr/>
              <p:nvPr/>
            </p:nvSpPr>
            <p:spPr>
              <a:xfrm>
                <a:off x="1082411" y="7147050"/>
                <a:ext cx="855000" cy="855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700" b="1">
                    <a:latin typeface="楷体" panose="02010609060101010101" charset="-122"/>
                    <a:ea typeface="楷体" panose="02010609060101010101" charset="-122"/>
                  </a:rPr>
                  <a:t>译</a:t>
                </a:r>
                <a:endParaRPr lang="zh-CN" altLang="en-US" sz="27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939450" y="7147050"/>
                <a:ext cx="855000" cy="855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700" b="1">
                    <a:latin typeface="楷体" panose="02010609060101010101" charset="-122"/>
                    <a:ea typeface="楷体" panose="02010609060101010101" charset="-122"/>
                  </a:rPr>
                  <a:t>文</a:t>
                </a:r>
                <a:endParaRPr lang="zh-CN" altLang="en-US" sz="27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79" name="直接连接符 78"/>
            <p:cNvCxnSpPr/>
            <p:nvPr/>
          </p:nvCxnSpPr>
          <p:spPr>
            <a:xfrm>
              <a:off x="2979311" y="7552050"/>
              <a:ext cx="14040000" cy="0"/>
            </a:xfrm>
            <a:prstGeom prst="line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82"/>
          <p:cNvSpPr/>
          <p:nvPr/>
        </p:nvSpPr>
        <p:spPr>
          <a:xfrm>
            <a:off x="2987825" y="3294000"/>
            <a:ext cx="73425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宋国有一个农夫。他的田里有根树桩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58821" y="1998627"/>
            <a:ext cx="528061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+mj-ea"/>
              </a:rPr>
              <a:t>宋人有耕者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600" b="1" dirty="0">
                <a:latin typeface="+mj-ea"/>
              </a:rPr>
              <a:t>田中有株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-824039" y="2663387"/>
            <a:ext cx="7149818" cy="416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29"/>
    </mc:Choice>
    <mc:Fallback>
      <p:transition advTm="3529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" name="组合 68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72" name="矩形 7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97825" y="3190779"/>
            <a:ext cx="6856160" cy="399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1997825" y="2979899"/>
            <a:ext cx="5445000" cy="1799101"/>
            <a:chOff x="2537825" y="3429137"/>
            <a:chExt cx="5445000" cy="1799101"/>
          </a:xfrm>
        </p:grpSpPr>
        <p:sp>
          <p:nvSpPr>
            <p:cNvPr id="34" name="线形标注 2 33"/>
            <p:cNvSpPr/>
            <p:nvPr/>
          </p:nvSpPr>
          <p:spPr>
            <a:xfrm>
              <a:off x="4067825" y="4734000"/>
              <a:ext cx="3915000" cy="494238"/>
            </a:xfrm>
            <a:prstGeom prst="borderCallout2">
              <a:avLst>
                <a:gd name="adj1" fmla="val 47658"/>
                <a:gd name="adj2" fmla="val -115"/>
                <a:gd name="adj3" fmla="val 47658"/>
                <a:gd name="adj4" fmla="val -9446"/>
                <a:gd name="adj5" fmla="val -82596"/>
                <a:gd name="adj6" fmla="val -23486"/>
              </a:avLst>
            </a:prstGeom>
            <a:blipFill>
              <a:blip r:embed="rId3"/>
              <a:tile tx="0" ty="0" sx="100000" sy="100000" flip="none" algn="tl"/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455930" rtl="0" eaLnBrk="1" latinLnBrk="0" hangingPunct="1">
                <a:defRPr sz="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227965" algn="l" defTabSz="455930" rtl="0" eaLnBrk="1" latinLnBrk="0" hangingPunct="1">
                <a:defRPr sz="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455930" algn="l" defTabSz="455930" rtl="0" eaLnBrk="1" latinLnBrk="0" hangingPunct="1">
                <a:defRPr sz="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683895" algn="l" defTabSz="455930" rtl="0" eaLnBrk="1" latinLnBrk="0" hangingPunct="1">
                <a:defRPr sz="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911860" algn="l" defTabSz="455930" rtl="0" eaLnBrk="1" latinLnBrk="0" hangingPunct="1">
                <a:defRPr sz="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139825" algn="l" defTabSz="455930" rtl="0" eaLnBrk="1" latinLnBrk="0" hangingPunct="1">
                <a:defRPr sz="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367790" algn="l" defTabSz="455930" rtl="0" eaLnBrk="1" latinLnBrk="0" hangingPunct="1">
                <a:defRPr sz="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1595755" algn="l" defTabSz="455930" rtl="0" eaLnBrk="1" latinLnBrk="0" hangingPunct="1">
                <a:defRPr sz="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1823720" algn="l" defTabSz="455930" rtl="0" eaLnBrk="1" latinLnBrk="0" hangingPunct="1">
                <a:defRPr sz="9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800" b="1" err="1" smtClean="0">
                  <a:solidFill>
                    <a:schemeClr val="tx1"/>
                  </a:solidFill>
                  <a:latin typeface="hypy-sx" panose="02010601030101010101" pitchFamily="2" charset="-122"/>
                  <a:ea typeface="hypy-sx" panose="02010601030101010101" pitchFamily="2" charset="-122"/>
                </a:rPr>
                <a:t>shé </a:t>
              </a:r>
              <a:r>
                <a:rPr lang="zh-CN" altLang="en-US" sz="2800" b="1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：折本、</a:t>
              </a:r>
              <a:r>
                <a:rPr lang="zh-CN" altLang="en-US" sz="2800" b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绳子折了。</a:t>
              </a:r>
              <a:endPara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2537825" y="3429137"/>
              <a:ext cx="4725000" cy="1214863"/>
              <a:chOff x="2537825" y="3429137"/>
              <a:chExt cx="4725000" cy="1214863"/>
            </a:xfrm>
          </p:grpSpPr>
          <p:grpSp>
            <p:nvGrpSpPr>
              <p:cNvPr id="36" name="组合 35"/>
              <p:cNvGrpSpPr/>
              <p:nvPr/>
            </p:nvGrpSpPr>
            <p:grpSpPr>
              <a:xfrm>
                <a:off x="2537825" y="4043836"/>
                <a:ext cx="4725000" cy="600164"/>
                <a:chOff x="2537825" y="4043836"/>
                <a:chExt cx="4725000" cy="600164"/>
              </a:xfrm>
            </p:grpSpPr>
            <p:sp>
              <p:nvSpPr>
                <p:cNvPr id="38" name="TextBox 2"/>
                <p:cNvSpPr txBox="1"/>
                <p:nvPr/>
              </p:nvSpPr>
              <p:spPr>
                <a:xfrm>
                  <a:off x="2537825" y="4043836"/>
                  <a:ext cx="540000" cy="6001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 marL="0" algn="l" defTabSz="455930" rtl="0" eaLnBrk="1" latinLnBrk="0" hangingPunct="1">
                    <a:defRPr sz="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227965" algn="l" defTabSz="455930" rtl="0" eaLnBrk="1" latinLnBrk="0" hangingPunct="1">
                    <a:defRPr sz="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455930" algn="l" defTabSz="455930" rtl="0" eaLnBrk="1" latinLnBrk="0" hangingPunct="1">
                    <a:defRPr sz="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683895" algn="l" defTabSz="455930" rtl="0" eaLnBrk="1" latinLnBrk="0" hangingPunct="1">
                    <a:defRPr sz="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911860" algn="l" defTabSz="455930" rtl="0" eaLnBrk="1" latinLnBrk="0" hangingPunct="1">
                    <a:defRPr sz="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139825" algn="l" defTabSz="455930" rtl="0" eaLnBrk="1" latinLnBrk="0" hangingPunct="1">
                    <a:defRPr sz="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1367790" algn="l" defTabSz="455930" rtl="0" eaLnBrk="1" latinLnBrk="0" hangingPunct="1">
                    <a:defRPr sz="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1595755" algn="l" defTabSz="455930" rtl="0" eaLnBrk="1" latinLnBrk="0" hangingPunct="1">
                    <a:defRPr sz="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1823720" algn="l" defTabSz="455930" rtl="0" eaLnBrk="1" latinLnBrk="0" hangingPunct="1">
                    <a:defRPr sz="9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r>
                    <a:rPr lang="zh-CN" altLang="en-US" sz="3300" b="1" smtClean="0">
                      <a:solidFill>
                        <a:srgbClr val="FF0000"/>
                      </a:solidFill>
                      <a:latin typeface="宋体" panose="02010600030101010101" pitchFamily="2" charset="-122"/>
                    </a:rPr>
                    <a:t>折</a:t>
                  </a:r>
                  <a:endParaRPr lang="zh-CN" altLang="en-US" sz="3300" b="1">
                    <a:solidFill>
                      <a:srgbClr val="FF0000"/>
                    </a:solidFill>
                    <a:latin typeface="宋体" panose="02010600030101010101" pitchFamily="2" charset="-122"/>
                  </a:endParaRPr>
                </a:p>
              </p:txBody>
            </p:sp>
            <p:sp>
              <p:nvSpPr>
                <p:cNvPr id="39" name="线形标注 2 38"/>
                <p:cNvSpPr/>
                <p:nvPr/>
              </p:nvSpPr>
              <p:spPr>
                <a:xfrm>
                  <a:off x="4067825" y="4104000"/>
                  <a:ext cx="3195000" cy="495000"/>
                </a:xfrm>
                <a:prstGeom prst="borderCallout2">
                  <a:avLst>
                    <a:gd name="adj1" fmla="val 47614"/>
                    <a:gd name="adj2" fmla="val 15"/>
                    <a:gd name="adj3" fmla="val 47615"/>
                    <a:gd name="adj4" fmla="val -15475"/>
                    <a:gd name="adj5" fmla="val 47076"/>
                    <a:gd name="adj6" fmla="val -28481"/>
                  </a:avLst>
                </a:prstGeom>
                <a:blipFill>
                  <a:blip r:embed="rId3"/>
                  <a:tile tx="0" ty="0" sx="100000" sy="100000" flip="none" algn="tl"/>
                </a:blip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>
                      <a:solidFill>
                        <a:schemeClr val="lt1"/>
                      </a:solidFill>
                    </a:defRPr>
                  </a:defPPr>
                  <a:lvl1pPr marL="0" algn="l" defTabSz="455930" rtl="0" eaLnBrk="1" latinLnBrk="0" hangingPunct="1">
                    <a:defRPr sz="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227965" algn="l" defTabSz="455930" rtl="0" eaLnBrk="1" latinLnBrk="0" hangingPunct="1">
                    <a:defRPr sz="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455930" algn="l" defTabSz="455930" rtl="0" eaLnBrk="1" latinLnBrk="0" hangingPunct="1">
                    <a:defRPr sz="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683895" algn="l" defTabSz="455930" rtl="0" eaLnBrk="1" latinLnBrk="0" hangingPunct="1">
                    <a:defRPr sz="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911860" algn="l" defTabSz="455930" rtl="0" eaLnBrk="1" latinLnBrk="0" hangingPunct="1">
                    <a:defRPr sz="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1139825" algn="l" defTabSz="455930" rtl="0" eaLnBrk="1" latinLnBrk="0" hangingPunct="1">
                    <a:defRPr sz="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1367790" algn="l" defTabSz="455930" rtl="0" eaLnBrk="1" latinLnBrk="0" hangingPunct="1">
                    <a:defRPr sz="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1595755" algn="l" defTabSz="455930" rtl="0" eaLnBrk="1" latinLnBrk="0" hangingPunct="1">
                    <a:defRPr sz="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1823720" algn="l" defTabSz="455930" rtl="0" eaLnBrk="1" latinLnBrk="0" hangingPunct="1">
                    <a:defRPr sz="9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2800" b="1" err="1">
                      <a:solidFill>
                        <a:schemeClr val="tx1"/>
                      </a:solidFill>
                      <a:latin typeface="hypy-sx" panose="02010601030101010101" pitchFamily="2" charset="-122"/>
                      <a:ea typeface="hypy-sx" panose="02010601030101010101" pitchFamily="2" charset="-122"/>
                    </a:rPr>
                    <a:t>zhé </a:t>
                  </a:r>
                  <a:r>
                    <a:rPr lang="zh-CN" altLang="en-US" sz="2800" b="1">
                      <a:solidFill>
                        <a:schemeClr val="tx1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：折枝、</a:t>
                  </a:r>
                  <a:r>
                    <a:rPr lang="zh-CN" altLang="en-US" sz="2800" b="1" smtClean="0">
                      <a:solidFill>
                        <a:schemeClr val="tx1"/>
                      </a:solidFill>
                      <a:latin typeface="楷体" panose="02010609060101010101" charset="-122"/>
                      <a:ea typeface="楷体" panose="02010609060101010101" charset="-122"/>
                    </a:rPr>
                    <a:t>折断。</a:t>
                  </a:r>
                  <a:endParaRPr lang="zh-CN" altLang="en-US" sz="2800" b="1">
                    <a:solidFill>
                      <a:schemeClr val="tx1"/>
                    </a:solidFill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</p:grpSp>
          <p:sp>
            <p:nvSpPr>
              <p:cNvPr id="37" name="线形标注 2 36"/>
              <p:cNvSpPr/>
              <p:nvPr/>
            </p:nvSpPr>
            <p:spPr>
              <a:xfrm>
                <a:off x="4067825" y="3429137"/>
                <a:ext cx="2025000" cy="539863"/>
              </a:xfrm>
              <a:prstGeom prst="borderCallout2">
                <a:avLst>
                  <a:gd name="adj1" fmla="val 48744"/>
                  <a:gd name="adj2" fmla="val -61"/>
                  <a:gd name="adj3" fmla="val 48744"/>
                  <a:gd name="adj4" fmla="val -20699"/>
                  <a:gd name="adj5" fmla="val 167194"/>
                  <a:gd name="adj6" fmla="val -45599"/>
                </a:avLst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455930" rtl="0" eaLnBrk="1" latinLnBrk="0" hangingPunct="1">
                  <a:defRPr sz="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227965" algn="l" defTabSz="455930" rtl="0" eaLnBrk="1" latinLnBrk="0" hangingPunct="1">
                  <a:defRPr sz="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455930" algn="l" defTabSz="455930" rtl="0" eaLnBrk="1" latinLnBrk="0" hangingPunct="1">
                  <a:defRPr sz="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683895" algn="l" defTabSz="455930" rtl="0" eaLnBrk="1" latinLnBrk="0" hangingPunct="1">
                  <a:defRPr sz="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911860" algn="l" defTabSz="455930" rtl="0" eaLnBrk="1" latinLnBrk="0" hangingPunct="1">
                  <a:defRPr sz="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1139825" algn="l" defTabSz="455930" rtl="0" eaLnBrk="1" latinLnBrk="0" hangingPunct="1">
                  <a:defRPr sz="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1367790" algn="l" defTabSz="455930" rtl="0" eaLnBrk="1" latinLnBrk="0" hangingPunct="1">
                  <a:defRPr sz="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1595755" algn="l" defTabSz="455930" rtl="0" eaLnBrk="1" latinLnBrk="0" hangingPunct="1">
                  <a:defRPr sz="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1823720" algn="l" defTabSz="455930" rtl="0" eaLnBrk="1" latinLnBrk="0" hangingPunct="1">
                  <a:defRPr sz="9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altLang="zh-CN" sz="2800" b="1" err="1" smtClean="0">
                    <a:solidFill>
                      <a:srgbClr val="000000"/>
                    </a:solidFill>
                    <a:latin typeface="hypy-sx" panose="02010601030101010101" pitchFamily="2" charset="-122"/>
                    <a:ea typeface="hypy-sx" panose="02010601030101010101" pitchFamily="2" charset="-122"/>
                  </a:rPr>
                  <a:t>zhē </a:t>
                </a:r>
                <a:r>
                  <a:rPr lang="zh-CN" altLang="en-US" sz="28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：</a:t>
                </a:r>
                <a:r>
                  <a:rPr lang="zh-CN" altLang="en-US" sz="2800" b="1" smtClean="0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折腾</a:t>
                </a:r>
                <a:r>
                  <a:rPr lang="zh-CN" altLang="en-US" sz="2800" b="1">
                    <a:solidFill>
                      <a:srgbClr val="000000"/>
                    </a:solidFill>
                    <a:latin typeface="楷体" panose="02010609060101010101" charset="-122"/>
                    <a:ea typeface="楷体" panose="02010609060101010101" charset="-122"/>
                  </a:rPr>
                  <a:t>。</a:t>
                </a:r>
                <a:endParaRPr lang="zh-CN" altLang="en-US" sz="28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41" name="矩形 40"/>
          <p:cNvSpPr/>
          <p:nvPr/>
        </p:nvSpPr>
        <p:spPr>
          <a:xfrm>
            <a:off x="3458821" y="1998627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+mj-ea"/>
              </a:rPr>
              <a:t>兔走触株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+mj-ea"/>
              </a:rPr>
              <a:t>折</a:t>
            </a:r>
            <a:r>
              <a:rPr lang="zh-CN" altLang="en-US" sz="3600" b="1" dirty="0">
                <a:latin typeface="+mj-ea"/>
              </a:rPr>
              <a:t>颈而死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329"/>
    </mc:Choice>
    <mc:Fallback>
      <p:transition advTm="3329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 flipH="1">
            <a:off x="4053237" y="2097942"/>
            <a:ext cx="428041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67493" y="2097942"/>
            <a:ext cx="945332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414139" y="2574000"/>
            <a:ext cx="2373686" cy="1159384"/>
            <a:chOff x="5654139" y="5164527"/>
            <a:chExt cx="2373686" cy="1159384"/>
          </a:xfrm>
        </p:grpSpPr>
        <p:grpSp>
          <p:nvGrpSpPr>
            <p:cNvPr id="43" name="组合 42"/>
            <p:cNvGrpSpPr/>
            <p:nvPr/>
          </p:nvGrpSpPr>
          <p:grpSpPr>
            <a:xfrm>
              <a:off x="5690455" y="5164527"/>
              <a:ext cx="2337370" cy="1159384"/>
              <a:chOff x="5529567" y="2959526"/>
              <a:chExt cx="2337370" cy="115938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7310718" y="2959526"/>
                <a:ext cx="556219" cy="968766"/>
                <a:chOff x="7310718" y="2959526"/>
                <a:chExt cx="556219" cy="968766"/>
              </a:xfrm>
            </p:grpSpPr>
            <p:pic>
              <p:nvPicPr>
                <p:cNvPr id="55" name="Picture 5"/>
                <p:cNvPicPr>
                  <a:picLocks noChangeAspect="1" noChangeArrowheads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 bwMode="auto">
                <a:xfrm flipV="1">
                  <a:off x="7310718" y="3063041"/>
                  <a:ext cx="475888" cy="86525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" name="Picture 6"/>
                <p:cNvPicPr>
                  <a:picLocks noChangeAspect="1" noChangeArrowheads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 bwMode="auto">
                <a:xfrm>
                  <a:off x="7751049" y="2959526"/>
                  <a:ext cx="115888" cy="1222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53" name="Picture 4"/>
              <p:cNvPicPr>
                <a:picLocks noChangeAspect="1" noChangeArrowheads="1"/>
              </p:cNvPicPr>
              <p:nvPr/>
            </p:nvPicPr>
            <p:blipFill>
              <a:blip r:embed="rId3"/>
              <a:stretch>
                <a:fillRect/>
              </a:stretch>
            </p:blipFill>
            <p:spPr bwMode="auto">
              <a:xfrm>
                <a:off x="5529567" y="3158564"/>
                <a:ext cx="1785525" cy="960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5654139" y="5428239"/>
              <a:ext cx="180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【</a:t>
              </a:r>
              <a:r>
                <a:rPr lang="zh-CN" altLang="en-US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触</a:t>
              </a: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r>
                <a:rPr lang="zh-CN" altLang="en-US" sz="2400" b="1" smtClean="0">
                  <a:latin typeface="楷体" panose="02010609060101010101" charset="-122"/>
                  <a:ea typeface="楷体" panose="02010609060101010101" charset="-122"/>
                </a:rPr>
                <a:t>碰撞，接触。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 flipH="1">
            <a:off x="4517491" y="2097942"/>
            <a:ext cx="428041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72" name="矩形 7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73838" y="2604870"/>
            <a:ext cx="2333832" cy="1200605"/>
            <a:chOff x="7911937" y="5164527"/>
            <a:chExt cx="2333832" cy="1200605"/>
          </a:xfrm>
        </p:grpSpPr>
        <p:grpSp>
          <p:nvGrpSpPr>
            <p:cNvPr id="25" name="组合 24"/>
            <p:cNvGrpSpPr/>
            <p:nvPr/>
          </p:nvGrpSpPr>
          <p:grpSpPr>
            <a:xfrm>
              <a:off x="7911937" y="5164527"/>
              <a:ext cx="2319357" cy="1200605"/>
              <a:chOff x="7751049" y="2959526"/>
              <a:chExt cx="2319357" cy="1200605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7751049" y="2959526"/>
                <a:ext cx="533832" cy="968766"/>
                <a:chOff x="7751049" y="2959526"/>
                <a:chExt cx="533832" cy="968766"/>
              </a:xfrm>
            </p:grpSpPr>
            <p:pic>
              <p:nvPicPr>
                <p:cNvPr id="29" name="Picture 5"/>
                <p:cNvPicPr>
                  <a:picLocks noChangeAspect="1" noChangeArrowheads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 bwMode="auto">
                <a:xfrm flipH="1" flipV="1">
                  <a:off x="7808993" y="3063041"/>
                  <a:ext cx="475888" cy="86525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30" name="Picture 6"/>
                <p:cNvPicPr>
                  <a:picLocks noChangeAspect="1" noChangeArrowheads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 bwMode="auto">
                <a:xfrm>
                  <a:off x="7751049" y="2959526"/>
                  <a:ext cx="115888" cy="1222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28" name="Picture 4"/>
              <p:cNvPicPr>
                <a:picLocks noChangeAspect="1" noChangeArrowheads="1"/>
              </p:cNvPicPr>
              <p:nvPr/>
            </p:nvPicPr>
            <p:blipFill>
              <a:blip r:embed="rId3"/>
              <a:stretch>
                <a:fillRect/>
              </a:stretch>
            </p:blipFill>
            <p:spPr bwMode="auto">
              <a:xfrm>
                <a:off x="8284881" y="3199785"/>
                <a:ext cx="1785525" cy="960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26" name="TextBox 25"/>
            <p:cNvSpPr txBox="1"/>
            <p:nvPr/>
          </p:nvSpPr>
          <p:spPr>
            <a:xfrm>
              <a:off x="8445769" y="5485298"/>
              <a:ext cx="180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【</a:t>
              </a:r>
              <a:r>
                <a:rPr lang="zh-CN" altLang="en-US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折颈</a:t>
              </a: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r>
                <a:rPr lang="zh-CN" altLang="en-US" sz="2400" b="1" smtClean="0">
                  <a:latin typeface="楷体" panose="02010609060101010101" charset="-122"/>
                  <a:ea typeface="楷体" panose="02010609060101010101" charset="-122"/>
                </a:rPr>
                <a:t>折断脖子。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5597825" y="3190779"/>
            <a:ext cx="6856160" cy="399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矩形 31"/>
          <p:cNvSpPr/>
          <p:nvPr/>
        </p:nvSpPr>
        <p:spPr>
          <a:xfrm>
            <a:off x="3458821" y="1998627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+mj-ea"/>
              </a:rPr>
              <a:t>兔走触株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 dirty="0">
                <a:latin typeface="+mj-ea"/>
              </a:rPr>
              <a:t>折颈而死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07825" y="4194000"/>
            <a:ext cx="5715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批注：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在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古代，跑的动作叫“走”，走路的动作叫“行”；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而在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现代，“走”和“行”都指走路。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21937" y="1224000"/>
            <a:ext cx="2185889" cy="842237"/>
            <a:chOff x="4221937" y="1224000"/>
            <a:chExt cx="2185889" cy="842237"/>
          </a:xfrm>
        </p:grpSpPr>
        <p:grpSp>
          <p:nvGrpSpPr>
            <p:cNvPr id="45" name="组合 44"/>
            <p:cNvGrpSpPr/>
            <p:nvPr/>
          </p:nvGrpSpPr>
          <p:grpSpPr>
            <a:xfrm flipH="1">
              <a:off x="4286917" y="1224000"/>
              <a:ext cx="2120909" cy="777588"/>
              <a:chOff x="12514857" y="3054550"/>
              <a:chExt cx="3894135" cy="1555175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2514857" y="3054550"/>
                <a:ext cx="3894135" cy="1555175"/>
                <a:chOff x="12559857" y="2961925"/>
                <a:chExt cx="3894135" cy="1555175"/>
              </a:xfrm>
            </p:grpSpPr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 flipV="1">
                  <a:off x="12559857" y="3029705"/>
                  <a:ext cx="2740823" cy="861776"/>
                </a:xfrm>
                <a:prstGeom prst="rect">
                  <a:avLst/>
                </a:prstGeom>
              </p:spPr>
            </p:pic>
            <p:pic>
              <p:nvPicPr>
                <p:cNvPr id="50" name="图片 49"/>
                <p:cNvPicPr>
                  <a:picLocks noChangeAspect="1"/>
                </p:cNvPicPr>
                <p:nvPr/>
              </p:nvPicPr>
              <p:blipFill>
                <a:blip r:embed="rId7" cstate="email"/>
                <a:srcRect t="-47543"/>
                <a:stretch>
                  <a:fillRect/>
                </a:stretch>
              </p:blipFill>
              <p:spPr>
                <a:xfrm flipH="1">
                  <a:off x="15300680" y="2961925"/>
                  <a:ext cx="1153312" cy="1555175"/>
                </a:xfrm>
                <a:prstGeom prst="rect">
                  <a:avLst/>
                </a:prstGeom>
              </p:spPr>
            </p:pic>
          </p:grpSp>
          <p:sp>
            <p:nvSpPr>
              <p:cNvPr id="47" name="矩形 46"/>
              <p:cNvSpPr/>
              <p:nvPr/>
            </p:nvSpPr>
            <p:spPr>
              <a:xfrm>
                <a:off x="12514857" y="3100412"/>
                <a:ext cx="2809189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2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【</a:t>
                </a:r>
                <a:r>
                  <a:rPr lang="zh-CN" altLang="en-US" sz="22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走</a:t>
                </a:r>
                <a:r>
                  <a:rPr lang="en-US" altLang="zh-CN" sz="22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】</a:t>
                </a:r>
                <a:r>
                  <a:rPr lang="zh-CN" altLang="en-US" sz="2200" b="1" smtClean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跑。</a:t>
                </a:r>
                <a:endParaRPr lang="zh-CN" altLang="en-US" sz="22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33" name="Picture 6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4221937" y="1944000"/>
              <a:ext cx="115888" cy="122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329"/>
    </mc:Choice>
    <mc:Fallback>
      <p:transition advTm="3329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108600" y="2889000"/>
            <a:ext cx="7968451" cy="427500"/>
            <a:chOff x="1082410" y="7147050"/>
            <a:chExt cx="15936902" cy="855000"/>
          </a:xfrm>
          <a:solidFill>
            <a:srgbClr val="FF0000"/>
          </a:solidFill>
        </p:grpSpPr>
        <p:grpSp>
          <p:nvGrpSpPr>
            <p:cNvPr id="78" name="组合 77"/>
            <p:cNvGrpSpPr/>
            <p:nvPr/>
          </p:nvGrpSpPr>
          <p:grpSpPr>
            <a:xfrm>
              <a:off x="1082410" y="7147050"/>
              <a:ext cx="1712040" cy="855000"/>
              <a:chOff x="1082410" y="7147050"/>
              <a:chExt cx="1712040" cy="855000"/>
            </a:xfrm>
            <a:grpFill/>
          </p:grpSpPr>
          <p:sp>
            <p:nvSpPr>
              <p:cNvPr id="80" name="椭圆 79"/>
              <p:cNvSpPr/>
              <p:nvPr/>
            </p:nvSpPr>
            <p:spPr>
              <a:xfrm>
                <a:off x="1082410" y="7147050"/>
                <a:ext cx="855000" cy="855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700" b="1" smtClean="0">
                    <a:latin typeface="楷体" panose="02010609060101010101" charset="-122"/>
                    <a:ea typeface="楷体" panose="02010609060101010101" charset="-122"/>
                  </a:rPr>
                  <a:t>译</a:t>
                </a:r>
                <a:endParaRPr lang="zh-CN" altLang="en-US" sz="27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939450" y="7147050"/>
                <a:ext cx="855000" cy="855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700" b="1">
                    <a:latin typeface="楷体" panose="02010609060101010101" charset="-122"/>
                    <a:ea typeface="楷体" panose="02010609060101010101" charset="-122"/>
                  </a:rPr>
                  <a:t>文</a:t>
                </a:r>
                <a:endParaRPr lang="zh-CN" altLang="en-US" sz="27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79" name="直接连接符 78"/>
            <p:cNvCxnSpPr/>
            <p:nvPr/>
          </p:nvCxnSpPr>
          <p:spPr>
            <a:xfrm>
              <a:off x="2979311" y="7552050"/>
              <a:ext cx="14040000" cy="0"/>
            </a:xfrm>
            <a:prstGeom prst="line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82"/>
          <p:cNvSpPr/>
          <p:nvPr/>
        </p:nvSpPr>
        <p:spPr>
          <a:xfrm>
            <a:off x="2942825" y="3411528"/>
            <a:ext cx="5805000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一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只兔子奔跑时撞到树桩上，折断了脖子死了。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58821" y="1998627"/>
            <a:ext cx="48173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+mj-ea"/>
              </a:rPr>
              <a:t>兔走触株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 dirty="0">
                <a:latin typeface="+mj-ea"/>
              </a:rPr>
              <a:t>折颈而死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597825" y="3190779"/>
            <a:ext cx="6856160" cy="3996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29"/>
    </mc:Choice>
    <mc:Fallback>
      <p:transition advTm="3529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 flipH="1">
            <a:off x="4982708" y="2940304"/>
            <a:ext cx="428041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 flipH="1">
            <a:off x="3572825" y="2940304"/>
            <a:ext cx="428041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4053237" y="2940304"/>
            <a:ext cx="428041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 flipH="1">
            <a:off x="4517491" y="2940304"/>
            <a:ext cx="428041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2" name="矩形 81"/>
          <p:cNvSpPr/>
          <p:nvPr/>
        </p:nvSpPr>
        <p:spPr>
          <a:xfrm flipH="1">
            <a:off x="7268399" y="2940304"/>
            <a:ext cx="428041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83" name="矩形 82"/>
          <p:cNvSpPr/>
          <p:nvPr/>
        </p:nvSpPr>
        <p:spPr>
          <a:xfrm flipH="1">
            <a:off x="7712825" y="2940304"/>
            <a:ext cx="428041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5157896" y="3441763"/>
            <a:ext cx="2509929" cy="1247237"/>
            <a:chOff x="7886049" y="5211674"/>
            <a:chExt cx="2509929" cy="1247237"/>
          </a:xfrm>
        </p:grpSpPr>
        <p:grpSp>
          <p:nvGrpSpPr>
            <p:cNvPr id="43" name="组合 42"/>
            <p:cNvGrpSpPr/>
            <p:nvPr/>
          </p:nvGrpSpPr>
          <p:grpSpPr>
            <a:xfrm>
              <a:off x="7886049" y="5211674"/>
              <a:ext cx="2329928" cy="1247237"/>
              <a:chOff x="7725161" y="3006673"/>
              <a:chExt cx="2329928" cy="1247237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7725161" y="3006673"/>
                <a:ext cx="555816" cy="932237"/>
                <a:chOff x="7725161" y="3006673"/>
                <a:chExt cx="555816" cy="932237"/>
              </a:xfrm>
            </p:grpSpPr>
            <p:pic>
              <p:nvPicPr>
                <p:cNvPr id="55" name="Picture 5"/>
                <p:cNvPicPr>
                  <a:picLocks noChangeAspect="1" noChangeArrowheads="1"/>
                </p:cNvPicPr>
                <p:nvPr/>
              </p:nvPicPr>
              <p:blipFill>
                <a:blip r:embed="rId1"/>
                <a:stretch>
                  <a:fillRect/>
                </a:stretch>
              </p:blipFill>
              <p:spPr bwMode="auto">
                <a:xfrm flipH="1" flipV="1">
                  <a:off x="7805089" y="3073659"/>
                  <a:ext cx="475888" cy="86525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56" name="Picture 6"/>
                <p:cNvPicPr>
                  <a:picLocks noChangeAspect="1" noChangeArrowheads="1"/>
                </p:cNvPicPr>
                <p:nvPr/>
              </p:nvPicPr>
              <p:blipFill>
                <a:blip r:embed="rId2"/>
                <a:stretch>
                  <a:fillRect/>
                </a:stretch>
              </p:blipFill>
              <p:spPr bwMode="auto">
                <a:xfrm>
                  <a:off x="7725161" y="3006673"/>
                  <a:ext cx="115888" cy="1222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grpSp>
          <p:pic>
            <p:nvPicPr>
              <p:cNvPr id="53" name="Picture 4"/>
              <p:cNvPicPr>
                <a:picLocks noChangeAspect="1" noChangeArrowheads="1"/>
              </p:cNvPicPr>
              <p:nvPr/>
            </p:nvPicPr>
            <p:blipFill>
              <a:blip r:embed="rId3"/>
              <a:stretch>
                <a:fillRect/>
              </a:stretch>
            </p:blipFill>
            <p:spPr bwMode="auto">
              <a:xfrm>
                <a:off x="8262238" y="3068564"/>
                <a:ext cx="1792851" cy="11853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sp>
          <p:nvSpPr>
            <p:cNvPr id="44" name="TextBox 43"/>
            <p:cNvSpPr txBox="1"/>
            <p:nvPr/>
          </p:nvSpPr>
          <p:spPr>
            <a:xfrm>
              <a:off x="8453868" y="5258582"/>
              <a:ext cx="19421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【</a:t>
              </a:r>
              <a:r>
                <a:rPr lang="zh-CN" altLang="en-US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耒</a:t>
              </a:r>
              <a:r>
                <a:rPr lang="en-US" altLang="zh-CN" sz="24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r>
                <a:rPr lang="zh-CN" altLang="en-US" sz="2400" b="1" smtClean="0">
                  <a:latin typeface="楷体" panose="02010609060101010101" charset="-122"/>
                  <a:ea typeface="楷体" panose="02010609060101010101" charset="-122"/>
                </a:rPr>
                <a:t>古代</a:t>
              </a:r>
              <a:r>
                <a:rPr lang="zh-CN" altLang="en-US" sz="2400" b="1">
                  <a:latin typeface="楷体" panose="02010609060101010101" charset="-122"/>
                  <a:ea typeface="楷体" panose="02010609060101010101" charset="-122"/>
                </a:rPr>
                <a:t>用来耕田的一种</a:t>
              </a:r>
              <a:r>
                <a:rPr lang="zh-CN" altLang="en-US" sz="2400" b="1" smtClean="0">
                  <a:latin typeface="楷体" panose="02010609060101010101" charset="-122"/>
                  <a:ea typeface="楷体" panose="02010609060101010101" charset="-122"/>
                </a:rPr>
                <a:t>农具。</a:t>
              </a:r>
              <a:endParaRPr lang="zh-CN" altLang="en-US" sz="24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3458821" y="2808630"/>
            <a:ext cx="6207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+mj-ea"/>
                <a:ea typeface="+mj-ea"/>
              </a:rPr>
              <a:t>因释其耒而守株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 dirty="0" smtClean="0">
                <a:latin typeface="+mj-ea"/>
                <a:ea typeface="+mj-ea"/>
              </a:rPr>
              <a:t>冀复得兔</a:t>
            </a:r>
            <a:r>
              <a:rPr lang="zh-CN" altLang="en-US" sz="36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72" name="矩形 7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H="1">
            <a:off x="2774494" y="3461412"/>
            <a:ext cx="1922973" cy="912588"/>
            <a:chOff x="16516556" y="4654399"/>
            <a:chExt cx="3530714" cy="1825175"/>
          </a:xfrm>
        </p:grpSpPr>
        <p:grpSp>
          <p:nvGrpSpPr>
            <p:cNvPr id="57" name="组合 56"/>
            <p:cNvGrpSpPr/>
            <p:nvPr/>
          </p:nvGrpSpPr>
          <p:grpSpPr>
            <a:xfrm>
              <a:off x="16516556" y="4654399"/>
              <a:ext cx="3530714" cy="1825175"/>
              <a:chOff x="16561557" y="4561774"/>
              <a:chExt cx="3530714" cy="1825175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V="1">
                <a:off x="17351446" y="4728722"/>
                <a:ext cx="2740823" cy="1658227"/>
              </a:xfrm>
              <a:prstGeom prst="rect">
                <a:avLst/>
              </a:pr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>
              <a:blip r:embed="rId6" cstate="email"/>
              <a:srcRect t="-47543"/>
              <a:stretch>
                <a:fillRect/>
              </a:stretch>
            </p:blipFill>
            <p:spPr>
              <a:xfrm flipV="1">
                <a:off x="16561557" y="4561774"/>
                <a:ext cx="789885" cy="1555175"/>
              </a:xfrm>
              <a:prstGeom prst="rect">
                <a:avLst/>
              </a:prstGeom>
            </p:spPr>
          </p:pic>
        </p:grpSp>
        <p:sp>
          <p:nvSpPr>
            <p:cNvPr id="58" name="矩形 57"/>
            <p:cNvSpPr/>
            <p:nvPr/>
          </p:nvSpPr>
          <p:spPr>
            <a:xfrm>
              <a:off x="17176879" y="4865821"/>
              <a:ext cx="2809674" cy="1538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【</a:t>
              </a:r>
              <a:r>
                <a:rPr lang="zh-CN" altLang="en-US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其</a:t>
              </a:r>
              <a:r>
                <a:rPr lang="en-US" altLang="zh-CN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r>
                <a:rPr lang="zh-CN" altLang="en-US" sz="2200" b="1" smtClean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代词，他的。</a:t>
              </a:r>
              <a:endParaRPr lang="zh-CN" altLang="en-US" sz="2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 flipH="1">
            <a:off x="7487823" y="2069513"/>
            <a:ext cx="2339998" cy="864487"/>
            <a:chOff x="12256579" y="3054550"/>
            <a:chExt cx="4296395" cy="1728973"/>
          </a:xfrm>
        </p:grpSpPr>
        <p:grpSp>
          <p:nvGrpSpPr>
            <p:cNvPr id="65" name="组合 64"/>
            <p:cNvGrpSpPr/>
            <p:nvPr/>
          </p:nvGrpSpPr>
          <p:grpSpPr>
            <a:xfrm>
              <a:off x="12256579" y="3054550"/>
              <a:ext cx="4296395" cy="1728973"/>
              <a:chOff x="12301579" y="2961925"/>
              <a:chExt cx="4296395" cy="1728973"/>
            </a:xfrm>
          </p:grpSpPr>
          <p:pic>
            <p:nvPicPr>
              <p:cNvPr id="67" name="图片 66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 flipV="1">
                <a:off x="12301579" y="3029705"/>
                <a:ext cx="2999103" cy="861776"/>
              </a:xfrm>
              <a:prstGeom prst="rect">
                <a:avLst/>
              </a:prstGeom>
            </p:spPr>
          </p:pic>
          <p:grpSp>
            <p:nvGrpSpPr>
              <p:cNvPr id="71" name="组合 70"/>
              <p:cNvGrpSpPr/>
              <p:nvPr/>
            </p:nvGrpSpPr>
            <p:grpSpPr>
              <a:xfrm>
                <a:off x="15300678" y="2961925"/>
                <a:ext cx="1297296" cy="1728973"/>
                <a:chOff x="11802388" y="3312287"/>
                <a:chExt cx="1566567" cy="2087842"/>
              </a:xfrm>
            </p:grpSpPr>
            <p:pic>
              <p:nvPicPr>
                <p:cNvPr id="73" name="图片 72"/>
                <p:cNvPicPr>
                  <a:picLocks noChangeAspect="1"/>
                </p:cNvPicPr>
                <p:nvPr/>
              </p:nvPicPr>
              <p:blipFill>
                <a:blip r:embed="rId8" cstate="email"/>
                <a:srcRect t="-47543"/>
                <a:stretch>
                  <a:fillRect/>
                </a:stretch>
              </p:blipFill>
              <p:spPr>
                <a:xfrm flipH="1">
                  <a:off x="11802388" y="3312287"/>
                  <a:ext cx="1392697" cy="1877970"/>
                </a:xfrm>
                <a:prstGeom prst="rect">
                  <a:avLst/>
                </a:prstGeom>
              </p:spPr>
            </p:pic>
            <p:pic>
              <p:nvPicPr>
                <p:cNvPr id="74" name="图片 73"/>
                <p:cNvPicPr preferRelativeResize="0">
                  <a:picLocks noChangeAspect="1"/>
                </p:cNvPicPr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3113538" y="5104518"/>
                  <a:ext cx="255418" cy="295611"/>
                </a:xfrm>
                <a:prstGeom prst="rect">
                  <a:avLst/>
                </a:prstGeom>
              </p:spPr>
            </p:pic>
          </p:grpSp>
        </p:grpSp>
        <p:sp>
          <p:nvSpPr>
            <p:cNvPr id="66" name="矩形 65"/>
            <p:cNvSpPr/>
            <p:nvPr/>
          </p:nvSpPr>
          <p:spPr>
            <a:xfrm>
              <a:off x="12256581" y="3100412"/>
              <a:ext cx="3067467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【</a:t>
              </a:r>
              <a:r>
                <a:rPr lang="zh-CN" altLang="en-US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冀</a:t>
              </a:r>
              <a:r>
                <a:rPr lang="en-US" altLang="zh-CN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r>
                <a:rPr lang="zh-CN" altLang="en-US" sz="2200" b="1" smtClean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希望。</a:t>
              </a:r>
              <a:endParaRPr lang="zh-CN" altLang="en-US" sz="2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 flipH="1">
            <a:off x="7892825" y="3429000"/>
            <a:ext cx="2196987" cy="815026"/>
            <a:chOff x="12488023" y="4657705"/>
            <a:chExt cx="4033824" cy="1630051"/>
          </a:xfrm>
        </p:grpSpPr>
        <p:grpSp>
          <p:nvGrpSpPr>
            <p:cNvPr id="76" name="组合 75"/>
            <p:cNvGrpSpPr/>
            <p:nvPr/>
          </p:nvGrpSpPr>
          <p:grpSpPr>
            <a:xfrm>
              <a:off x="12488023" y="4657705"/>
              <a:ext cx="4033824" cy="1630051"/>
              <a:chOff x="12533023" y="4565080"/>
              <a:chExt cx="4033824" cy="1630051"/>
            </a:xfrm>
          </p:grpSpPr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flipV="1">
                <a:off x="12533023" y="5285081"/>
                <a:ext cx="3409185" cy="861776"/>
              </a:xfrm>
              <a:prstGeom prst="rect">
                <a:avLst/>
              </a:prstGeom>
            </p:spPr>
          </p:pic>
          <p:grpSp>
            <p:nvGrpSpPr>
              <p:cNvPr id="79" name="组合 78"/>
              <p:cNvGrpSpPr/>
              <p:nvPr/>
            </p:nvGrpSpPr>
            <p:grpSpPr>
              <a:xfrm>
                <a:off x="15942216" y="4565080"/>
                <a:ext cx="624631" cy="1630051"/>
                <a:chOff x="12577079" y="5248192"/>
                <a:chExt cx="754281" cy="1968386"/>
              </a:xfrm>
            </p:grpSpPr>
            <p:pic>
              <p:nvPicPr>
                <p:cNvPr id="80" name="图片 79"/>
                <p:cNvPicPr>
                  <a:picLocks noChangeAspect="1"/>
                </p:cNvPicPr>
                <p:nvPr/>
              </p:nvPicPr>
              <p:blipFill>
                <a:blip r:embed="rId11" cstate="email"/>
                <a:srcRect t="-47543"/>
                <a:stretch>
                  <a:fillRect/>
                </a:stretch>
              </p:blipFill>
              <p:spPr>
                <a:xfrm flipH="1" flipV="1">
                  <a:off x="12577079" y="5388884"/>
                  <a:ext cx="598638" cy="1827694"/>
                </a:xfrm>
                <a:prstGeom prst="rect">
                  <a:avLst/>
                </a:prstGeom>
              </p:spPr>
            </p:pic>
            <p:pic>
              <p:nvPicPr>
                <p:cNvPr id="81" name="图片 80"/>
                <p:cNvPicPr preferRelativeResize="0"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3075941" y="5248192"/>
                  <a:ext cx="255418" cy="295611"/>
                </a:xfrm>
                <a:prstGeom prst="rect">
                  <a:avLst/>
                </a:prstGeom>
              </p:spPr>
            </p:pic>
          </p:grpSp>
        </p:grpSp>
        <p:sp>
          <p:nvSpPr>
            <p:cNvPr id="77" name="矩形 76"/>
            <p:cNvSpPr/>
            <p:nvPr/>
          </p:nvSpPr>
          <p:spPr>
            <a:xfrm>
              <a:off x="12496016" y="5377706"/>
              <a:ext cx="3649062" cy="8617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【</a:t>
              </a:r>
              <a:r>
                <a:rPr lang="zh-CN" altLang="en-US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复</a:t>
              </a:r>
              <a:r>
                <a:rPr lang="en-US" altLang="zh-CN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r>
                <a:rPr lang="zh-CN" altLang="en-US" sz="2200" b="1" smtClean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又，再。</a:t>
              </a:r>
              <a:endParaRPr lang="zh-CN" altLang="en-US" sz="2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2"/>
          <a:stretch>
            <a:fillRect/>
          </a:stretch>
        </p:blipFill>
        <p:spPr bwMode="auto">
          <a:xfrm>
            <a:off x="5327825" y="3609001"/>
            <a:ext cx="6857825" cy="324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" name="Picture 6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652825" y="3429000"/>
            <a:ext cx="115888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1547826" y="2089293"/>
            <a:ext cx="2365887" cy="831944"/>
            <a:chOff x="1547826" y="2089293"/>
            <a:chExt cx="2365887" cy="831944"/>
          </a:xfrm>
        </p:grpSpPr>
        <p:grpSp>
          <p:nvGrpSpPr>
            <p:cNvPr id="32" name="组合 31"/>
            <p:cNvGrpSpPr/>
            <p:nvPr/>
          </p:nvGrpSpPr>
          <p:grpSpPr>
            <a:xfrm flipH="1">
              <a:off x="1547826" y="2089293"/>
              <a:ext cx="2292238" cy="777588"/>
              <a:chOff x="16444282" y="3054550"/>
              <a:chExt cx="4208708" cy="1555175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16444282" y="3054550"/>
                <a:ext cx="3932600" cy="1555175"/>
                <a:chOff x="16489280" y="2961925"/>
                <a:chExt cx="3932600" cy="1555175"/>
              </a:xfrm>
            </p:grpSpPr>
            <p:pic>
              <p:nvPicPr>
                <p:cNvPr id="35" name="图片 34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 flipV="1">
                  <a:off x="17681059" y="3029705"/>
                  <a:ext cx="2740823" cy="861776"/>
                </a:xfrm>
                <a:prstGeom prst="rect">
                  <a:avLst/>
                </a:prstGeom>
              </p:spPr>
            </p:pic>
            <p:pic>
              <p:nvPicPr>
                <p:cNvPr id="37" name="图片 36"/>
                <p:cNvPicPr>
                  <a:picLocks noChangeAspect="1"/>
                </p:cNvPicPr>
                <p:nvPr/>
              </p:nvPicPr>
              <p:blipFill>
                <a:blip r:embed="rId8" cstate="email"/>
                <a:srcRect t="-47543"/>
                <a:stretch>
                  <a:fillRect/>
                </a:stretch>
              </p:blipFill>
              <p:spPr>
                <a:xfrm>
                  <a:off x="16489280" y="2961925"/>
                  <a:ext cx="1153312" cy="1555175"/>
                </a:xfrm>
                <a:prstGeom prst="rect">
                  <a:avLst/>
                </a:prstGeom>
              </p:spPr>
            </p:pic>
          </p:grpSp>
          <p:sp>
            <p:nvSpPr>
              <p:cNvPr id="34" name="矩形 33"/>
              <p:cNvSpPr/>
              <p:nvPr/>
            </p:nvSpPr>
            <p:spPr>
              <a:xfrm>
                <a:off x="17617543" y="3122332"/>
                <a:ext cx="3035445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2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【</a:t>
                </a:r>
                <a:r>
                  <a:rPr lang="zh-CN" altLang="en-US" sz="22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因</a:t>
                </a:r>
                <a:r>
                  <a:rPr lang="en-US" altLang="zh-CN" sz="22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】</a:t>
                </a:r>
                <a:r>
                  <a:rPr lang="zh-CN" altLang="en-US" sz="2200" b="1" smtClean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于是。</a:t>
                </a:r>
                <a:endParaRPr lang="zh-CN" altLang="en-US" sz="22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85" name="Picture 6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3797825" y="2799000"/>
              <a:ext cx="115888" cy="122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4221937" y="2066362"/>
            <a:ext cx="2185889" cy="867638"/>
            <a:chOff x="4221937" y="2066362"/>
            <a:chExt cx="2185889" cy="867638"/>
          </a:xfrm>
        </p:grpSpPr>
        <p:grpSp>
          <p:nvGrpSpPr>
            <p:cNvPr id="45" name="组合 44"/>
            <p:cNvGrpSpPr/>
            <p:nvPr/>
          </p:nvGrpSpPr>
          <p:grpSpPr>
            <a:xfrm flipH="1">
              <a:off x="4286917" y="2066362"/>
              <a:ext cx="2120909" cy="777588"/>
              <a:chOff x="12514857" y="3054550"/>
              <a:chExt cx="3894135" cy="1555175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12514857" y="3054550"/>
                <a:ext cx="3894135" cy="1555175"/>
                <a:chOff x="12559857" y="2961925"/>
                <a:chExt cx="3894135" cy="1555175"/>
              </a:xfrm>
            </p:grpSpPr>
            <p:pic>
              <p:nvPicPr>
                <p:cNvPr id="48" name="图片 47"/>
                <p:cNvPicPr>
                  <a:picLocks noChangeAspect="1"/>
                </p:cNvPicPr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 flipV="1">
                  <a:off x="12559857" y="3029705"/>
                  <a:ext cx="2740823" cy="861776"/>
                </a:xfrm>
                <a:prstGeom prst="rect">
                  <a:avLst/>
                </a:prstGeom>
              </p:spPr>
            </p:pic>
            <p:pic>
              <p:nvPicPr>
                <p:cNvPr id="50" name="图片 49"/>
                <p:cNvPicPr>
                  <a:picLocks noChangeAspect="1"/>
                </p:cNvPicPr>
                <p:nvPr/>
              </p:nvPicPr>
              <p:blipFill>
                <a:blip r:embed="rId8" cstate="email"/>
                <a:srcRect t="-47543"/>
                <a:stretch>
                  <a:fillRect/>
                </a:stretch>
              </p:blipFill>
              <p:spPr>
                <a:xfrm flipH="1">
                  <a:off x="15300680" y="2961925"/>
                  <a:ext cx="1153312" cy="1555175"/>
                </a:xfrm>
                <a:prstGeom prst="rect">
                  <a:avLst/>
                </a:prstGeom>
              </p:spPr>
            </p:pic>
          </p:grpSp>
          <p:sp>
            <p:nvSpPr>
              <p:cNvPr id="47" name="矩形 46"/>
              <p:cNvSpPr/>
              <p:nvPr/>
            </p:nvSpPr>
            <p:spPr>
              <a:xfrm>
                <a:off x="12514857" y="3100412"/>
                <a:ext cx="2809189" cy="8617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22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【</a:t>
                </a:r>
                <a:r>
                  <a:rPr lang="zh-CN" altLang="en-US" sz="22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释</a:t>
                </a:r>
                <a:r>
                  <a:rPr lang="en-US" altLang="zh-CN" sz="2200" b="1" smtClean="0">
                    <a:solidFill>
                      <a:srgbClr val="FF0000"/>
                    </a:solidFill>
                    <a:latin typeface="楷体" panose="02010609060101010101" charset="-122"/>
                    <a:ea typeface="楷体" panose="02010609060101010101" charset="-122"/>
                  </a:rPr>
                  <a:t>】</a:t>
                </a:r>
                <a:r>
                  <a:rPr lang="zh-CN" altLang="en-US" sz="2200" b="1" smtClean="0">
                    <a:solidFill>
                      <a:prstClr val="black"/>
                    </a:solidFill>
                    <a:latin typeface="楷体" panose="02010609060101010101" charset="-122"/>
                    <a:ea typeface="楷体" panose="02010609060101010101" charset="-122"/>
                  </a:rPr>
                  <a:t>跑。</a:t>
                </a:r>
                <a:endParaRPr lang="zh-CN" altLang="en-US" sz="2200" b="1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pic>
          <p:nvPicPr>
            <p:cNvPr id="86" name="Picture 6"/>
            <p:cNvPicPr>
              <a:picLocks noChangeAspect="1" noChangeArrowheads="1"/>
            </p:cNvPicPr>
            <p:nvPr/>
          </p:nvPicPr>
          <p:blipFill>
            <a:blip r:embed="rId2"/>
            <a:stretch>
              <a:fillRect/>
            </a:stretch>
          </p:blipFill>
          <p:spPr bwMode="auto">
            <a:xfrm>
              <a:off x="4221937" y="2811763"/>
              <a:ext cx="115888" cy="1222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329"/>
    </mc:Choice>
    <mc:Fallback>
      <p:transition advTm="3329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2108600" y="2889000"/>
            <a:ext cx="7968451" cy="427500"/>
            <a:chOff x="1082410" y="7147050"/>
            <a:chExt cx="15936902" cy="855000"/>
          </a:xfrm>
          <a:solidFill>
            <a:srgbClr val="FF0000"/>
          </a:solidFill>
        </p:grpSpPr>
        <p:grpSp>
          <p:nvGrpSpPr>
            <p:cNvPr id="78" name="组合 77"/>
            <p:cNvGrpSpPr/>
            <p:nvPr/>
          </p:nvGrpSpPr>
          <p:grpSpPr>
            <a:xfrm>
              <a:off x="1082410" y="7147050"/>
              <a:ext cx="1712040" cy="855000"/>
              <a:chOff x="1082410" y="7147050"/>
              <a:chExt cx="1712040" cy="855000"/>
            </a:xfrm>
            <a:grpFill/>
          </p:grpSpPr>
          <p:sp>
            <p:nvSpPr>
              <p:cNvPr id="80" name="椭圆 79"/>
              <p:cNvSpPr/>
              <p:nvPr/>
            </p:nvSpPr>
            <p:spPr>
              <a:xfrm>
                <a:off x="1082410" y="7147050"/>
                <a:ext cx="855000" cy="855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700" b="1" smtClean="0">
                    <a:latin typeface="楷体" panose="02010609060101010101" charset="-122"/>
                    <a:ea typeface="楷体" panose="02010609060101010101" charset="-122"/>
                  </a:rPr>
                  <a:t>译</a:t>
                </a:r>
                <a:endParaRPr lang="zh-CN" altLang="en-US" sz="27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939450" y="7147050"/>
                <a:ext cx="855000" cy="855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700" b="1">
                    <a:latin typeface="楷体" panose="02010609060101010101" charset="-122"/>
                    <a:ea typeface="楷体" panose="02010609060101010101" charset="-122"/>
                  </a:rPr>
                  <a:t>文</a:t>
                </a:r>
                <a:endParaRPr lang="zh-CN" altLang="en-US" sz="27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79" name="直接连接符 78"/>
            <p:cNvCxnSpPr/>
            <p:nvPr/>
          </p:nvCxnSpPr>
          <p:spPr>
            <a:xfrm>
              <a:off x="2979311" y="7552050"/>
              <a:ext cx="14040000" cy="0"/>
            </a:xfrm>
            <a:prstGeom prst="line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82"/>
          <p:cNvSpPr/>
          <p:nvPr/>
        </p:nvSpPr>
        <p:spPr>
          <a:xfrm>
            <a:off x="2942825" y="3411528"/>
            <a:ext cx="6795000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于是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农夫放下他的农具，守在树桩旁，希望能再次捡到（撞树桩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而死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的）兔子。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58821" y="1998627"/>
            <a:ext cx="6207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>
                <a:latin typeface="+mj-ea"/>
              </a:rPr>
              <a:t>因释其耒而守株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600" b="1">
                <a:latin typeface="+mj-ea"/>
              </a:rPr>
              <a:t>冀复得兔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327825" y="3609001"/>
            <a:ext cx="6857825" cy="324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529"/>
    </mc:Choice>
    <mc:Fallback>
      <p:transition advTm="3529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458821" y="2808630"/>
            <a:ext cx="6151245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600" b="1" smtClean="0">
                <a:latin typeface="+mj-ea"/>
                <a:ea typeface="+mj-ea"/>
              </a:rPr>
              <a:t>兔不可复得</a:t>
            </a:r>
            <a:r>
              <a:rPr lang="zh-CN" altLang="en-US" sz="3600" b="1" smtClean="0">
                <a:latin typeface="+mj-ea"/>
                <a:ea typeface="+mj-ea"/>
                <a:sym typeface="+mn-ea"/>
              </a:rPr>
              <a:t>，</a:t>
            </a:r>
            <a:r>
              <a:rPr lang="zh-CN" altLang="en-US" sz="3600" b="1" smtClean="0">
                <a:latin typeface="+mj-ea"/>
                <a:ea typeface="+mj-ea"/>
              </a:rPr>
              <a:t>而身</a:t>
            </a:r>
            <a:r>
              <a:rPr lang="zh-CN" altLang="en-US" sz="3600" b="1" smtClean="0">
                <a:solidFill>
                  <a:srgbClr val="FF0000"/>
                </a:solidFill>
                <a:latin typeface="+mj-ea"/>
                <a:ea typeface="+mj-ea"/>
              </a:rPr>
              <a:t>为</a:t>
            </a:r>
            <a:r>
              <a:rPr lang="zh-CN" altLang="en-US" sz="3600" b="1" smtClean="0">
                <a:latin typeface="+mj-ea"/>
                <a:ea typeface="+mj-ea"/>
              </a:rPr>
              <a:t>宋国笑</a:t>
            </a:r>
            <a:r>
              <a:rPr lang="zh-CN" altLang="en-US" sz="36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131897" y="3954461"/>
            <a:ext cx="6120000" cy="1436524"/>
            <a:chOff x="3887825" y="3954461"/>
            <a:chExt cx="6120000" cy="1436524"/>
          </a:xfrm>
        </p:grpSpPr>
        <p:sp>
          <p:nvSpPr>
            <p:cNvPr id="3" name="线形标注 2 2"/>
            <p:cNvSpPr/>
            <p:nvPr/>
          </p:nvSpPr>
          <p:spPr>
            <a:xfrm>
              <a:off x="5417825" y="4896747"/>
              <a:ext cx="4590000" cy="494238"/>
            </a:xfrm>
            <a:prstGeom prst="borderCallout2">
              <a:avLst>
                <a:gd name="adj1" fmla="val 47658"/>
                <a:gd name="adj2" fmla="val -115"/>
                <a:gd name="adj3" fmla="val 47658"/>
                <a:gd name="adj4" fmla="val -9446"/>
                <a:gd name="adj5" fmla="val -34374"/>
                <a:gd name="adj6" fmla="val -20010"/>
              </a:avLst>
            </a:prstGeom>
            <a:blipFill>
              <a:blip r:embed="rId1"/>
              <a:tile tx="0" ty="0" sx="100000" sy="100000" flip="none" algn="tl"/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smtClean="0">
                  <a:solidFill>
                    <a:schemeClr val="tx1"/>
                  </a:solidFill>
                  <a:latin typeface="hypy-sx" panose="02010601030101010101" pitchFamily="2" charset="-122"/>
                  <a:ea typeface="hypy-sx" panose="02010601030101010101" pitchFamily="2" charset="-122"/>
                </a:rPr>
                <a:t>w</a:t>
              </a:r>
              <a:r>
                <a:rPr lang="en-US" altLang="zh-CN" sz="2800" b="1">
                  <a:solidFill>
                    <a:schemeClr val="tx1"/>
                  </a:solidFill>
                  <a:latin typeface="hypy-sx" panose="02010601030101010101" pitchFamily="2" charset="-122"/>
                  <a:ea typeface="hypy-sx" panose="02010601030101010101" pitchFamily="2" charset="-122"/>
                </a:rPr>
                <a:t>9</a:t>
              </a:r>
              <a:r>
                <a:rPr lang="en-US" altLang="zh-CN" sz="2800" b="1" smtClean="0">
                  <a:solidFill>
                    <a:schemeClr val="tx1"/>
                  </a:solidFill>
                  <a:latin typeface="hypy-sx" panose="02010601030101010101" pitchFamily="2" charset="-122"/>
                  <a:ea typeface="hypy-sx" panose="02010601030101010101" pitchFamily="2" charset="-122"/>
                </a:rPr>
                <a:t>i </a:t>
              </a:r>
              <a:r>
                <a:rPr lang="zh-CN" altLang="en-US" sz="2800" b="1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：为人爱戴、不为所动。</a:t>
              </a:r>
              <a:endPara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887825" y="4448699"/>
              <a:ext cx="540000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300" b="1" smtClean="0">
                  <a:solidFill>
                    <a:srgbClr val="FF0000"/>
                  </a:solidFill>
                  <a:latin typeface="宋体" panose="02010600030101010101" pitchFamily="2" charset="-122"/>
                </a:rPr>
                <a:t>为</a:t>
              </a:r>
              <a:endParaRPr lang="zh-CN" altLang="en-US" sz="3300" b="1">
                <a:solidFill>
                  <a:srgbClr val="FF000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1" name="线形标注 2 10"/>
            <p:cNvSpPr/>
            <p:nvPr/>
          </p:nvSpPr>
          <p:spPr>
            <a:xfrm>
              <a:off x="5417825" y="3954461"/>
              <a:ext cx="4248144" cy="494238"/>
            </a:xfrm>
            <a:prstGeom prst="borderCallout2">
              <a:avLst>
                <a:gd name="adj1" fmla="val 47658"/>
                <a:gd name="adj2" fmla="val -115"/>
                <a:gd name="adj3" fmla="val 47658"/>
                <a:gd name="adj4" fmla="val -9446"/>
                <a:gd name="adj5" fmla="val 157988"/>
                <a:gd name="adj6" fmla="val -21662"/>
              </a:avLst>
            </a:prstGeom>
            <a:blipFill>
              <a:blip r:embed="rId1"/>
              <a:tile tx="0" ty="0" sx="100000" sy="100000" flip="none" algn="tl"/>
            </a:blip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zh-CN" sz="2800" b="1">
                  <a:solidFill>
                    <a:schemeClr val="tx1"/>
                  </a:solidFill>
                  <a:latin typeface="hypy-sx" panose="02010601030101010101" pitchFamily="2" charset="-122"/>
                  <a:ea typeface="hypy-sx" panose="02010601030101010101" pitchFamily="2" charset="-122"/>
                </a:rPr>
                <a:t>w</a:t>
              </a:r>
              <a:r>
                <a:rPr lang="en-US" altLang="zh-CN" sz="2800" b="1" smtClean="0">
                  <a:solidFill>
                    <a:schemeClr val="tx1"/>
                  </a:solidFill>
                  <a:latin typeface="hypy-sx" panose="02010601030101010101" pitchFamily="2" charset="-122"/>
                  <a:ea typeface="hypy-sx" panose="02010601030101010101" pitchFamily="2" charset="-122"/>
                </a:rPr>
                <a:t>-i </a:t>
              </a:r>
              <a:r>
                <a:rPr lang="zh-CN" altLang="en-US" sz="2800" b="1" smtClean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：为人民服务、因为。</a:t>
              </a:r>
              <a:endPara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 flipH="1">
            <a:off x="6804372" y="2940304"/>
            <a:ext cx="428041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7284784" y="2940304"/>
            <a:ext cx="428041" cy="48869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90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 flipH="1">
            <a:off x="7037824" y="1944000"/>
            <a:ext cx="2274749" cy="1005805"/>
            <a:chOff x="12386307" y="2778216"/>
            <a:chExt cx="4176595" cy="2011609"/>
          </a:xfrm>
        </p:grpSpPr>
        <p:grpSp>
          <p:nvGrpSpPr>
            <p:cNvPr id="46" name="组合 45"/>
            <p:cNvGrpSpPr/>
            <p:nvPr/>
          </p:nvGrpSpPr>
          <p:grpSpPr>
            <a:xfrm>
              <a:off x="12514859" y="2778216"/>
              <a:ext cx="4048043" cy="2011609"/>
              <a:chOff x="12559859" y="2685591"/>
              <a:chExt cx="4048043" cy="2011609"/>
            </a:xfrm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V="1">
                <a:off x="12559859" y="2685591"/>
                <a:ext cx="2740823" cy="1550003"/>
              </a:xfrm>
              <a:prstGeom prst="rect">
                <a:avLst/>
              </a:prstGeom>
            </p:spPr>
          </p:pic>
          <p:grpSp>
            <p:nvGrpSpPr>
              <p:cNvPr id="49" name="组合 48"/>
              <p:cNvGrpSpPr/>
              <p:nvPr/>
            </p:nvGrpSpPr>
            <p:grpSpPr>
              <a:xfrm>
                <a:off x="15300680" y="2961925"/>
                <a:ext cx="1307222" cy="1735275"/>
                <a:chOff x="11802388" y="3312287"/>
                <a:chExt cx="1578553" cy="2095452"/>
              </a:xfrm>
            </p:grpSpPr>
            <p:pic>
              <p:nvPicPr>
                <p:cNvPr id="50" name="图片 49"/>
                <p:cNvPicPr>
                  <a:picLocks noChangeAspect="1"/>
                </p:cNvPicPr>
                <p:nvPr/>
              </p:nvPicPr>
              <p:blipFill>
                <a:blip r:embed="rId2" cstate="email"/>
                <a:srcRect t="-47543"/>
                <a:stretch>
                  <a:fillRect/>
                </a:stretch>
              </p:blipFill>
              <p:spPr>
                <a:xfrm flipH="1">
                  <a:off x="11802388" y="3312287"/>
                  <a:ext cx="1392697" cy="1877970"/>
                </a:xfrm>
                <a:prstGeom prst="rect">
                  <a:avLst/>
                </a:prstGeom>
              </p:spPr>
            </p:pic>
            <p:pic>
              <p:nvPicPr>
                <p:cNvPr id="51" name="图片 50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3094453" y="5121250"/>
                  <a:ext cx="286487" cy="286489"/>
                </a:xfrm>
                <a:prstGeom prst="rect">
                  <a:avLst/>
                </a:prstGeom>
              </p:spPr>
            </p:pic>
          </p:grpSp>
        </p:grpSp>
        <p:sp>
          <p:nvSpPr>
            <p:cNvPr id="47" name="矩形 46"/>
            <p:cNvSpPr/>
            <p:nvPr/>
          </p:nvSpPr>
          <p:spPr>
            <a:xfrm>
              <a:off x="12386307" y="2783776"/>
              <a:ext cx="2809189" cy="15388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【</a:t>
              </a:r>
              <a:r>
                <a:rPr lang="zh-CN" altLang="en-US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身</a:t>
              </a:r>
              <a:r>
                <a:rPr lang="en-US" altLang="zh-CN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r>
                <a:rPr lang="zh-CN" altLang="en-US" sz="2200" b="1" smtClean="0">
                  <a:latin typeface="楷体" panose="02010609060101010101" charset="-122"/>
                  <a:ea typeface="楷体" panose="02010609060101010101" charset="-122"/>
                </a:rPr>
                <a:t>自身，自己</a:t>
              </a:r>
              <a:r>
                <a:rPr lang="zh-CN" altLang="en-US" sz="2200" b="1" smtClean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。</a:t>
              </a:r>
              <a:endParaRPr lang="zh-CN" altLang="en-US" sz="2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3458821" y="2808630"/>
            <a:ext cx="6207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+mj-ea"/>
                <a:ea typeface="+mj-ea"/>
              </a:rPr>
              <a:t>兔不可复得，而身为宋国笑。</a:t>
            </a:r>
            <a:endParaRPr lang="zh-CN" altLang="en-US" sz="3600" b="1">
              <a:latin typeface="+mj-ea"/>
              <a:ea typeface="+mj-ea"/>
            </a:endParaRPr>
          </a:p>
        </p:txBody>
      </p:sp>
      <p:grpSp>
        <p:nvGrpSpPr>
          <p:cNvPr id="69" name="组合 68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72" name="矩形 71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flipH="1">
            <a:off x="5329451" y="3435957"/>
            <a:ext cx="2242585" cy="828498"/>
            <a:chOff x="16377913" y="4552579"/>
            <a:chExt cx="4117543" cy="1656995"/>
          </a:xfrm>
        </p:grpSpPr>
        <p:grpSp>
          <p:nvGrpSpPr>
            <p:cNvPr id="57" name="组合 56"/>
            <p:cNvGrpSpPr/>
            <p:nvPr/>
          </p:nvGrpSpPr>
          <p:grpSpPr>
            <a:xfrm>
              <a:off x="16377913" y="4552579"/>
              <a:ext cx="4023618" cy="1656995"/>
              <a:chOff x="16422914" y="4459954"/>
              <a:chExt cx="4023618" cy="1656995"/>
            </a:xfrm>
          </p:grpSpPr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V="1">
                <a:off x="17705708" y="5126948"/>
                <a:ext cx="2740823" cy="861775"/>
              </a:xfrm>
              <a:prstGeom prst="rect">
                <a:avLst/>
              </a:prstGeom>
            </p:spPr>
          </p:pic>
          <p:grpSp>
            <p:nvGrpSpPr>
              <p:cNvPr id="60" name="组合 59"/>
              <p:cNvGrpSpPr/>
              <p:nvPr/>
            </p:nvGrpSpPr>
            <p:grpSpPr>
              <a:xfrm>
                <a:off x="16422914" y="4459954"/>
                <a:ext cx="1291962" cy="1656995"/>
                <a:chOff x="13157552" y="5121250"/>
                <a:chExt cx="1560125" cy="2000924"/>
              </a:xfrm>
            </p:grpSpPr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2" cstate="email"/>
                <a:srcRect t="-47543"/>
                <a:stretch>
                  <a:fillRect/>
                </a:stretch>
              </p:blipFill>
              <p:spPr>
                <a:xfrm flipV="1">
                  <a:off x="13324980" y="5244204"/>
                  <a:ext cx="1392697" cy="1877970"/>
                </a:xfrm>
                <a:prstGeom prst="rect">
                  <a:avLst/>
                </a:prstGeom>
              </p:spPr>
            </p:pic>
            <p:pic>
              <p:nvPicPr>
                <p:cNvPr id="62" name="图片 61"/>
                <p:cNvPicPr>
                  <a:picLocks noChangeAspect="1"/>
                </p:cNvPicPr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3157552" y="5121250"/>
                  <a:ext cx="286487" cy="286489"/>
                </a:xfrm>
                <a:prstGeom prst="rect">
                  <a:avLst/>
                </a:prstGeom>
              </p:spPr>
            </p:pic>
          </p:grpSp>
        </p:grpSp>
        <p:sp>
          <p:nvSpPr>
            <p:cNvPr id="58" name="矩形 57"/>
            <p:cNvSpPr/>
            <p:nvPr/>
          </p:nvSpPr>
          <p:spPr>
            <a:xfrm>
              <a:off x="17460010" y="5200525"/>
              <a:ext cx="3035446" cy="8617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【</a:t>
              </a:r>
              <a:r>
                <a:rPr lang="zh-CN" altLang="en-US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为</a:t>
              </a:r>
              <a:r>
                <a:rPr lang="en-US" altLang="zh-CN" sz="2200" b="1" smtClean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</a:rPr>
                <a:t>】</a:t>
              </a:r>
              <a:r>
                <a:rPr lang="zh-CN" altLang="en-US" sz="2200" b="1" smtClean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被。</a:t>
              </a:r>
              <a:endParaRPr lang="zh-CN" altLang="en-US" sz="2200" b="1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6992825" y="4081749"/>
            <a:ext cx="5169201" cy="278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3329"/>
    </mc:Choice>
    <mc:Fallback>
      <p:transition advTm="3329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133619" y="2394000"/>
            <a:ext cx="7155932" cy="1494640"/>
            <a:chOff x="3303619" y="1452764"/>
            <a:chExt cx="7155932" cy="1494640"/>
          </a:xfrm>
        </p:grpSpPr>
        <p:sp>
          <p:nvSpPr>
            <p:cNvPr id="12" name="矩形 11"/>
            <p:cNvSpPr/>
            <p:nvPr/>
          </p:nvSpPr>
          <p:spPr>
            <a:xfrm>
              <a:off x="3303619" y="1452764"/>
              <a:ext cx="7155932" cy="1494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600" b="1">
                  <a:solidFill>
                    <a:srgbClr val="FF0000"/>
                  </a:solidFill>
                  <a:latin typeface="+mj-ea"/>
                  <a:ea typeface="+mj-ea"/>
                </a:rPr>
                <a:t>　  </a:t>
              </a:r>
              <a:r>
                <a:rPr lang="zh-CN" altLang="en-US" sz="72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朗读课文</a:t>
              </a:r>
              <a:endParaRPr lang="zh-CN" altLang="en-US" sz="7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4743619" y="1980745"/>
              <a:ext cx="796979" cy="847040"/>
              <a:chOff x="6605650" y="6108921"/>
              <a:chExt cx="1593750" cy="1694079"/>
            </a:xfrm>
          </p:grpSpPr>
          <p:sp>
            <p:nvSpPr>
              <p:cNvPr id="14" name="泪滴形 13"/>
              <p:cNvSpPr/>
              <p:nvPr/>
            </p:nvSpPr>
            <p:spPr>
              <a:xfrm>
                <a:off x="6605650" y="6228000"/>
                <a:ext cx="1575000" cy="1575000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chemeClr val="tx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15" name="TextBox 10"/>
              <p:cNvSpPr txBox="1"/>
              <p:nvPr/>
            </p:nvSpPr>
            <p:spPr>
              <a:xfrm>
                <a:off x="6624400" y="6108921"/>
                <a:ext cx="1575000" cy="16598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8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1</a:t>
                </a:r>
                <a:endParaRPr lang="en-US" sz="4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92825" y="684000"/>
            <a:ext cx="9000000" cy="1935000"/>
          </a:xfrm>
          <a:prstGeom prst="roundRect">
            <a:avLst>
              <a:gd name="adj" fmla="val 92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1367825" y="3564000"/>
            <a:ext cx="8865000" cy="427500"/>
            <a:chOff x="1082411" y="7147050"/>
            <a:chExt cx="17730000" cy="855000"/>
          </a:xfrm>
          <a:solidFill>
            <a:srgbClr val="FF0000"/>
          </a:solidFill>
        </p:grpSpPr>
        <p:grpSp>
          <p:nvGrpSpPr>
            <p:cNvPr id="78" name="组合 77"/>
            <p:cNvGrpSpPr/>
            <p:nvPr/>
          </p:nvGrpSpPr>
          <p:grpSpPr>
            <a:xfrm>
              <a:off x="1082411" y="7147050"/>
              <a:ext cx="1712039" cy="855000"/>
              <a:chOff x="1082411" y="7147050"/>
              <a:chExt cx="1712039" cy="855000"/>
            </a:xfrm>
            <a:grpFill/>
          </p:grpSpPr>
          <p:sp>
            <p:nvSpPr>
              <p:cNvPr id="80" name="椭圆 79"/>
              <p:cNvSpPr/>
              <p:nvPr/>
            </p:nvSpPr>
            <p:spPr>
              <a:xfrm>
                <a:off x="1082411" y="7147050"/>
                <a:ext cx="855000" cy="855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700" b="1">
                    <a:latin typeface="楷体" panose="02010609060101010101" charset="-122"/>
                    <a:ea typeface="楷体" panose="02010609060101010101" charset="-122"/>
                  </a:rPr>
                  <a:t>译</a:t>
                </a:r>
                <a:endParaRPr lang="zh-CN" altLang="en-US" sz="27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939450" y="7147050"/>
                <a:ext cx="855000" cy="855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700" b="1">
                    <a:latin typeface="楷体" panose="02010609060101010101" charset="-122"/>
                    <a:ea typeface="楷体" panose="02010609060101010101" charset="-122"/>
                  </a:rPr>
                  <a:t>文</a:t>
                </a:r>
                <a:endParaRPr lang="zh-CN" altLang="en-US" sz="2700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cxnSp>
          <p:nvCxnSpPr>
            <p:cNvPr id="79" name="直接连接符 78"/>
            <p:cNvCxnSpPr/>
            <p:nvPr/>
          </p:nvCxnSpPr>
          <p:spPr>
            <a:xfrm>
              <a:off x="2979311" y="7552050"/>
              <a:ext cx="15833100" cy="0"/>
            </a:xfrm>
            <a:prstGeom prst="line">
              <a:avLst/>
            </a:prstGeom>
            <a:grp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82"/>
          <p:cNvSpPr/>
          <p:nvPr/>
        </p:nvSpPr>
        <p:spPr>
          <a:xfrm>
            <a:off x="2177826" y="4014000"/>
            <a:ext cx="7830000" cy="1057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    此后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，农夫再也没捡到（撞树桩而死的）兔子，而他自己却被宋国人笑话。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06149" y="735900"/>
            <a:ext cx="895500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批注：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农夫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的结局是再也没捡到兔子，反而成了笑话。这说明不努力，却抱着侥幸心理，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指望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靠好运气过日子，是不会有好结果的。也就是说，做人做事都不能心存侥幸，要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脚踏实地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，依靠努力付出，才能收获成功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11403921" y="2690336"/>
              <a:ext cx="570989" cy="14773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3458821" y="2808630"/>
            <a:ext cx="6207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+mj-ea"/>
                <a:ea typeface="+mj-ea"/>
              </a:rPr>
              <a:t>兔不可复得，而身为宋国笑。</a:t>
            </a:r>
            <a:endParaRPr lang="zh-CN" altLang="en-US" sz="3600" b="1">
              <a:latin typeface="+mj-ea"/>
              <a:ea typeface="+mj-ea"/>
            </a:endParaRP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992825" y="4081749"/>
            <a:ext cx="5169201" cy="2788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3529"/>
    </mc:Choice>
    <mc:Fallback>
      <p:transition advTm="3529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40325" y="2279852"/>
            <a:ext cx="1350001" cy="2298296"/>
            <a:chOff x="10840325" y="2169251"/>
            <a:chExt cx="1350001" cy="229829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5" y="2169251"/>
              <a:ext cx="1350001" cy="2298296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217342" y="3041400"/>
              <a:ext cx="95731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b="1" smtClean="0">
                  <a:latin typeface="+mj-ea"/>
                  <a:ea typeface="+mj-ea"/>
                </a:rPr>
                <a:t>思考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08434" y="2443555"/>
            <a:ext cx="9763728" cy="2336356"/>
            <a:chOff x="1058321" y="1436300"/>
            <a:chExt cx="9765000" cy="2336356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1058321" y="1436300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1058321" y="2020389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1058321" y="2604478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58321" y="3188567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58321" y="3772656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矩形 18"/>
          <p:cNvSpPr/>
          <p:nvPr/>
        </p:nvSpPr>
        <p:spPr>
          <a:xfrm>
            <a:off x="1039237" y="954000"/>
            <a:ext cx="865358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zh-CN" altLang="en-US" sz="32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你觉得</a:t>
            </a:r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农夫这样做对吗</a:t>
            </a:r>
            <a:r>
              <a:rPr lang="zh-CN" altLang="en-US" sz="32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r>
              <a:rPr lang="zh-CN" altLang="en-US" sz="32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说说你的理由</a:t>
            </a:r>
            <a:r>
              <a:rPr lang="zh-CN" altLang="en-US" sz="3200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40325" y="2279852"/>
            <a:ext cx="1350001" cy="2298296"/>
            <a:chOff x="10840325" y="2169251"/>
            <a:chExt cx="1350001" cy="2298296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5" y="2169251"/>
              <a:ext cx="1350001" cy="2298296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11217342" y="3041400"/>
              <a:ext cx="957313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000" b="1" smtClean="0">
                  <a:latin typeface="+mj-ea"/>
                  <a:ea typeface="+mj-ea"/>
                </a:rPr>
                <a:t>思考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1039237" y="1855495"/>
            <a:ext cx="9801087" cy="30441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答案示例：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我觉得农夫这样做不对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。这只兔子撞树桩而死被他捡到，只是偶然事件，不代表一直会有兔子撞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树桩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而死。农夫这次只是运气好，但他的运气不会一直这么好，因此，他丢掉农具，等着捡</a:t>
            </a: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兔子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的行为是不对的。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39237" y="954000"/>
            <a:ext cx="8653587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思考：你觉得</a:t>
            </a:r>
            <a:r>
              <a:rPr lang="zh-CN" altLang="en-US" sz="3200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农夫这样做对吗</a:t>
            </a: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？说说你的理由。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108434" y="2443555"/>
            <a:ext cx="9763728" cy="2336356"/>
            <a:chOff x="1058321" y="1436300"/>
            <a:chExt cx="9765000" cy="2336356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058321" y="1436300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1058321" y="2020389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58321" y="2604478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58321" y="3188567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58321" y="3772656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2"/>
    </p:custData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322705" y="1834515"/>
            <a:ext cx="9325610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12800" fontAlgn="auto">
              <a:lnSpc>
                <a:spcPct val="150000"/>
              </a:lnSpc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宋人有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耕者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200" b="1" smtClean="0">
                <a:latin typeface="宋体" panose="02010600030101010101" pitchFamily="2" charset="-122"/>
                <a:ea typeface="宋体" panose="02010600030101010101" pitchFamily="2" charset="-122"/>
              </a:rPr>
              <a:t>田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中有株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兔走触株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折颈而死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因释其耒而守株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冀复得兔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兔不可复得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而身为宋国笑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7825" y="4284000"/>
            <a:ext cx="7155000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你能用自己的话给大家讲讲这个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故事吗</a:t>
            </a:r>
            <a:r>
              <a:rPr lang="zh-CN" altLang="en-US" sz="2800" smtClean="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？</a:t>
            </a:r>
            <a:r>
              <a:rPr lang="zh-CN" altLang="en-US" sz="28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谈一谈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你</a:t>
            </a:r>
            <a:r>
              <a:rPr lang="zh-CN" altLang="en-US" sz="2800" smtClean="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对这个故事的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</a:t>
            </a:r>
            <a:r>
              <a:rPr lang="zh-CN" altLang="en-US" sz="2800">
                <a:solidFill>
                  <a:schemeClr val="accent1">
                    <a:lumMod val="75000"/>
                  </a:schemeClr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67825" y="3969000"/>
            <a:ext cx="2167610" cy="238026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31" name="矩形 30"/>
            <p:cNvSpPr/>
            <p:nvPr/>
          </p:nvSpPr>
          <p:spPr>
            <a:xfrm>
              <a:off x="11210761" y="2921169"/>
              <a:ext cx="95731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复述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课文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93343" y="679450"/>
            <a:ext cx="2598964" cy="645160"/>
            <a:chOff x="5167630" y="679450"/>
            <a:chExt cx="2598964" cy="645160"/>
          </a:xfrm>
        </p:grpSpPr>
        <p:sp>
          <p:nvSpPr>
            <p:cNvPr id="25" name="矩形 24"/>
            <p:cNvSpPr/>
            <p:nvPr/>
          </p:nvSpPr>
          <p:spPr>
            <a:xfrm>
              <a:off x="5732825" y="679450"/>
              <a:ext cx="2033769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smtClean="0">
                  <a:latin typeface="+mj-ea"/>
                </a:rPr>
                <a:t>守株待兔</a:t>
              </a:r>
              <a:endParaRPr lang="zh-CN" altLang="en-US" sz="3600" b="1">
                <a:latin typeface="+mj-ea"/>
                <a:ea typeface="+mj-ea"/>
              </a:endParaRPr>
            </a:p>
          </p:txBody>
        </p:sp>
        <p:pic>
          <p:nvPicPr>
            <p:cNvPr id="9" name="图片 8" descr="课文编号（方正书宋）-6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67630" y="748665"/>
              <a:ext cx="515620" cy="51562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131"/>
    </mc:Choice>
    <mc:Fallback>
      <p:transition spd="slow" advTm="37131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482825" y="2529000"/>
            <a:ext cx="67050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    我们要脚踏实地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，明白努力付出才能获得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回报的道理，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不能存有不劳而获的侥幸心理。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 flipH="1">
            <a:off x="288581" y="1871477"/>
            <a:ext cx="3014607" cy="342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0840326" y="2279852"/>
            <a:ext cx="1350001" cy="2298296"/>
            <a:chOff x="10840326" y="2279852"/>
            <a:chExt cx="1350001" cy="229829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1210761" y="2921169"/>
              <a:ext cx="95731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读书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启示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29803" y="2214000"/>
            <a:ext cx="5907020" cy="1494640"/>
            <a:chOff x="4360325" y="1535389"/>
            <a:chExt cx="5906250" cy="1494640"/>
          </a:xfrm>
        </p:grpSpPr>
        <p:sp>
          <p:nvSpPr>
            <p:cNvPr id="3" name="矩形 2"/>
            <p:cNvSpPr/>
            <p:nvPr/>
          </p:nvSpPr>
          <p:spPr>
            <a:xfrm>
              <a:off x="4754075" y="1535389"/>
              <a:ext cx="5512500" cy="14946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72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课后题讲解</a:t>
              </a:r>
              <a:endParaRPr lang="zh-CN" altLang="en-US" sz="7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360325" y="2052095"/>
              <a:ext cx="796875" cy="847040"/>
              <a:chOff x="6605650" y="6108921"/>
              <a:chExt cx="1593750" cy="1694079"/>
            </a:xfrm>
          </p:grpSpPr>
          <p:sp>
            <p:nvSpPr>
              <p:cNvPr id="5" name="泪滴形 4"/>
              <p:cNvSpPr/>
              <p:nvPr/>
            </p:nvSpPr>
            <p:spPr>
              <a:xfrm>
                <a:off x="6605650" y="6228000"/>
                <a:ext cx="1575000" cy="1575000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chemeClr val="tx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6" name="TextBox 10"/>
              <p:cNvSpPr txBox="1"/>
              <p:nvPr/>
            </p:nvSpPr>
            <p:spPr>
              <a:xfrm>
                <a:off x="6624400" y="6108921"/>
                <a:ext cx="1575000" cy="16598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800" b="1" smtClean="0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4</a:t>
                </a:r>
                <a:endParaRPr lang="en-US" sz="4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592825" y="2169000"/>
            <a:ext cx="9135000" cy="2790000"/>
          </a:xfrm>
          <a:prstGeom prst="roundRect">
            <a:avLst>
              <a:gd name="adj" fmla="val 9283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41739" y="2279852"/>
            <a:ext cx="1392556" cy="2298296"/>
            <a:chOff x="10840326" y="2279852"/>
            <a:chExt cx="1392374" cy="22982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1052824" y="639000"/>
            <a:ext cx="10044819" cy="12741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 b="1">
                <a:latin typeface="+mj-ea"/>
                <a:ea typeface="+mj-ea"/>
              </a:defRPr>
            </a:lvl1pPr>
            <a:lvl2pPr marL="457200"/>
            <a:lvl3pPr marL="914400"/>
            <a:lvl5pPr marL="1828165"/>
            <a:lvl6pPr marL="2285365"/>
            <a:lvl8pPr marL="3199130"/>
          </a:lstStyle>
          <a:p>
            <a:pPr>
              <a:lnSpc>
                <a:spcPct val="120000"/>
              </a:lnSpc>
            </a:pPr>
            <a:r>
              <a:rPr lang="en-US" altLang="zh-CN" smtClean="0"/>
              <a:t>1.</a:t>
            </a:r>
            <a:r>
              <a:rPr lang="zh-CN" altLang="en-US" smtClean="0"/>
              <a:t>把课文读通顺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mtClean="0"/>
              <a:t>注意读好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mtClean="0"/>
              <a:t>因释其耒而守株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mtClean="0"/>
              <a:t>。背诵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/>
              <a:t> </a:t>
            </a:r>
            <a:r>
              <a:rPr lang="en-US" altLang="zh-CN" smtClean="0"/>
              <a:t> </a:t>
            </a:r>
            <a:r>
              <a:rPr lang="zh-CN" altLang="en-US" smtClean="0"/>
              <a:t>课文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952825" y="2304000"/>
            <a:ext cx="864000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背诵技巧：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借助注释、插图，理解文章主要内容，抓住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人物行为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，读懂故事之后再背诵。背诵时了解故事的起因、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经过和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结果，形成背诵线索，同时也要注意词句间的停顿。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840326" y="2279852"/>
            <a:ext cx="1392375" cy="2298296"/>
            <a:chOff x="10840326" y="2279852"/>
            <a:chExt cx="1392374" cy="229829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92825" y="2889000"/>
            <a:ext cx="9313728" cy="1752267"/>
            <a:chOff x="1058321" y="1436300"/>
            <a:chExt cx="9765000" cy="1752267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58321" y="1436300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58321" y="2020389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58321" y="2604478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58321" y="3188567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3"/>
          <p:cNvSpPr txBox="1"/>
          <p:nvPr/>
        </p:nvSpPr>
        <p:spPr>
          <a:xfrm>
            <a:off x="1052824" y="639000"/>
            <a:ext cx="10043373" cy="12741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 b="1">
                <a:latin typeface="+mj-ea"/>
                <a:ea typeface="+mj-ea"/>
              </a:defRPr>
            </a:lvl1pPr>
            <a:lvl2pPr marL="457200"/>
            <a:lvl3pPr marL="914400"/>
            <a:lvl5pPr marL="1828165"/>
            <a:lvl6pPr marL="2285365"/>
            <a:lvl8pPr marL="3199130"/>
          </a:lstStyle>
          <a:p>
            <a:pPr>
              <a:lnSpc>
                <a:spcPct val="120000"/>
              </a:lnSpc>
            </a:pPr>
            <a:r>
              <a:rPr lang="en-US" altLang="zh-CN" smtClean="0"/>
              <a:t>2.</a:t>
            </a:r>
            <a:r>
              <a:rPr lang="zh-CN" altLang="en-US" smtClean="0"/>
              <a:t>借助注释读懂课文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mtClean="0"/>
              <a:t>说说那个农夫为什么会被宋国人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/>
              <a:t> </a:t>
            </a:r>
            <a:r>
              <a:rPr lang="en-US" altLang="zh-CN" smtClean="0"/>
              <a:t> </a:t>
            </a:r>
            <a:r>
              <a:rPr lang="zh-CN" altLang="en-US" smtClean="0"/>
              <a:t>笑话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02825" y="2304000"/>
            <a:ext cx="9270000" cy="2456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答案示例</a:t>
            </a:r>
            <a:r>
              <a:rPr lang="zh-CN" altLang="en-US" sz="32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兔子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撞树桩而死，只是一件偶然情况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之下发生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的事情，而那个农夫却心存侥幸，只想着不劳而获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，等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下一只兔子继续撞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树桩而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死，结果却一无所获，所以宋国人会笑话他。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40326" y="2279852"/>
            <a:ext cx="1392375" cy="2298296"/>
            <a:chOff x="10840326" y="2279852"/>
            <a:chExt cx="1392374" cy="229829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92825" y="2889000"/>
            <a:ext cx="9313728" cy="1752267"/>
            <a:chOff x="1058321" y="1436300"/>
            <a:chExt cx="9765000" cy="1752267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058321" y="1436300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58321" y="2020389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58321" y="2604478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1058321" y="3188567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3"/>
          <p:cNvSpPr txBox="1"/>
          <p:nvPr/>
        </p:nvSpPr>
        <p:spPr>
          <a:xfrm>
            <a:off x="1052824" y="639000"/>
            <a:ext cx="10043373" cy="12741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 b="1">
                <a:latin typeface="+mj-ea"/>
                <a:ea typeface="+mj-ea"/>
              </a:defRPr>
            </a:lvl1pPr>
            <a:lvl2pPr marL="457200"/>
            <a:lvl3pPr marL="914400"/>
            <a:lvl5pPr marL="1828165"/>
            <a:lvl6pPr marL="2285365"/>
            <a:lvl8pPr marL="3199130"/>
          </a:lstStyle>
          <a:p>
            <a:pPr>
              <a:lnSpc>
                <a:spcPct val="120000"/>
              </a:lnSpc>
            </a:pPr>
            <a:r>
              <a:rPr lang="en-US" altLang="zh-CN" smtClean="0"/>
              <a:t>2.</a:t>
            </a:r>
            <a:r>
              <a:rPr lang="zh-CN" altLang="en-US" smtClean="0"/>
              <a:t>借助注释读懂课文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mtClean="0"/>
              <a:t>说说那个农夫为什么会被宋国人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/>
              <a:t> </a:t>
            </a:r>
            <a:r>
              <a:rPr lang="en-US" altLang="zh-CN" smtClean="0"/>
              <a:t> </a:t>
            </a:r>
            <a:r>
              <a:rPr lang="zh-CN" altLang="en-US" smtClean="0"/>
              <a:t>笑话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52825" y="639000"/>
            <a:ext cx="10044819" cy="12741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 b="1">
                <a:latin typeface="+mj-ea"/>
                <a:ea typeface="+mj-ea"/>
              </a:defRPr>
            </a:lvl1pPr>
            <a:lvl2pPr marL="457200"/>
            <a:lvl3pPr marL="914400"/>
            <a:lvl5pPr marL="1828165"/>
            <a:lvl6pPr marL="2285365"/>
            <a:lvl8pPr marL="3199130"/>
          </a:lstStyle>
          <a:p>
            <a:pPr>
              <a:lnSpc>
                <a:spcPct val="120000"/>
              </a:lnSpc>
            </a:pPr>
            <a:r>
              <a:rPr lang="en-US" altLang="zh-CN" smtClean="0"/>
              <a:t>3.</a:t>
            </a:r>
            <a:r>
              <a:rPr lang="zh-CN" altLang="en-US" smtClean="0"/>
              <a:t>读读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mtClean="0"/>
              <a:t>阅读链接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”，</a:t>
            </a:r>
            <a:r>
              <a:rPr lang="zh-CN" altLang="en-US" smtClean="0"/>
              <a:t>和同学交流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mtClean="0"/>
              <a:t>故事中的坐车人错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/>
              <a:t> </a:t>
            </a:r>
            <a:r>
              <a:rPr lang="en-US" altLang="zh-CN" smtClean="0"/>
              <a:t> </a:t>
            </a:r>
            <a:r>
              <a:rPr lang="zh-CN" altLang="en-US" smtClean="0"/>
              <a:t>在哪里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75925" y="2214000"/>
            <a:ext cx="9225000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800" smtClean="0">
                <a:latin typeface="黑体" panose="02010609060101010101" pitchFamily="49" charset="-122"/>
                <a:ea typeface="黑体" panose="02010609060101010101" pitchFamily="49" charset="-122"/>
              </a:rPr>
              <a:t>南辕北辙</a:t>
            </a:r>
            <a:endParaRPr lang="en-US" altLang="zh-CN" sz="28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47700">
              <a:lnSpc>
                <a:spcPct val="120000"/>
              </a:lnSpc>
            </a:pP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从前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有一个人，乘着马车在大路上飞跑。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647700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他的朋友看见了，叫住他问：“你上哪儿去啊？”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647700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他回答说：“到楚国去。”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647700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朋友很奇怪，提醒他说：“楚国在南边，你怎么往北边走啊？”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647700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他说：“没关系，我的马跑得快。”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647700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朋友说：“马跑得越快，离楚国不是越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了吗？”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841739" y="2279852"/>
            <a:ext cx="1392556" cy="2298296"/>
            <a:chOff x="10840326" y="2279852"/>
            <a:chExt cx="1392374" cy="2298296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0" name="矩形 9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37826" y="1944000"/>
            <a:ext cx="1395752" cy="355345"/>
            <a:chOff x="1637825" y="1989000"/>
            <a:chExt cx="1218997" cy="310346"/>
          </a:xfrm>
        </p:grpSpPr>
        <p:sp>
          <p:nvSpPr>
            <p:cNvPr id="3" name="椭圆 2"/>
            <p:cNvSpPr/>
            <p:nvPr/>
          </p:nvSpPr>
          <p:spPr>
            <a:xfrm>
              <a:off x="1637825" y="1989000"/>
              <a:ext cx="310345" cy="3103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阅</a:t>
              </a:r>
              <a:endPara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940710" y="1989000"/>
              <a:ext cx="310345" cy="3103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读</a:t>
              </a:r>
              <a:endPara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2243594" y="1989001"/>
              <a:ext cx="310345" cy="3103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链</a:t>
              </a:r>
              <a:endPara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2546477" y="1989000"/>
              <a:ext cx="310345" cy="31034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mtClean="0">
                  <a:solidFill>
                    <a:schemeClr val="bg1"/>
                  </a:solidFill>
                  <a:latin typeface="楷体" panose="02010609060101010101" charset="-122"/>
                  <a:ea typeface="楷体" panose="02010609060101010101" charset="-122"/>
                </a:rPr>
                <a:t>接</a:t>
              </a:r>
              <a:endParaRPr lang="zh-CN" altLang="en-US" sz="20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97825" y="1715667"/>
            <a:ext cx="6390000" cy="2980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400" b="1" smtClean="0">
                <a:latin typeface="楷体" panose="02010609060101010101" charset="-122"/>
                <a:ea typeface="楷体" panose="02010609060101010101" charset="-122"/>
              </a:rPr>
              <a:t>　  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同学们</a:t>
            </a:r>
            <a:r>
              <a:rPr lang="zh-CN" altLang="en-US" sz="4400" spc="300">
                <a:latin typeface="黑体" panose="02010609060101010101" pitchFamily="49" charset="-122"/>
                <a:ea typeface="黑体" panose="02010609060101010101" pitchFamily="49" charset="-122"/>
              </a:rPr>
              <a:t>打开</a:t>
            </a:r>
            <a:r>
              <a:rPr lang="zh-CN" altLang="en-US" sz="4400">
                <a:latin typeface="黑体" panose="02010609060101010101" pitchFamily="49" charset="-122"/>
                <a:ea typeface="黑体" panose="02010609060101010101" pitchFamily="49" charset="-122"/>
              </a:rPr>
              <a:t>教</a:t>
            </a:r>
            <a:r>
              <a:rPr lang="zh-CN" altLang="en-US" sz="4400" spc="300">
                <a:latin typeface="黑体" panose="02010609060101010101" pitchFamily="49" charset="-122"/>
                <a:ea typeface="黑体" panose="02010609060101010101" pitchFamily="49" charset="-122"/>
              </a:rPr>
              <a:t>材</a:t>
            </a:r>
            <a:r>
              <a:rPr lang="zh-CN" altLang="en-US" sz="4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4400" spc="3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44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</a:t>
            </a:r>
            <a:r>
              <a:rPr lang="zh-CN" altLang="en-US" sz="44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4400" spc="300">
                <a:latin typeface="黑体" panose="02010609060101010101" pitchFamily="49" charset="-122"/>
                <a:ea typeface="黑体" panose="02010609060101010101" pitchFamily="49" charset="-122"/>
              </a:rPr>
              <a:t>我们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一起来学习</a:t>
            </a:r>
            <a:r>
              <a:rPr lang="en-US" altLang="zh-CN" sz="44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守株待兔</a:t>
            </a:r>
            <a:r>
              <a:rPr lang="en-US" altLang="zh-CN" sz="44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4400" smtClean="0">
                <a:latin typeface="黑体" panose="02010609060101010101" pitchFamily="49" charset="-122"/>
                <a:ea typeface="黑体" panose="02010609060101010101" pitchFamily="49" charset="-122"/>
              </a:rPr>
              <a:t>吧</a:t>
            </a:r>
            <a:r>
              <a:rPr lang="zh-CN" altLang="en-US" sz="440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44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0841739" y="2279852"/>
            <a:ext cx="1392556" cy="2298296"/>
            <a:chOff x="10840326" y="2279852"/>
            <a:chExt cx="1392374" cy="229829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1675925" y="2214000"/>
            <a:ext cx="9225000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647700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他说：“没关系，我的车夫是个好把式！”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647700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朋友摇摇头，说：“那你哪一天才能到楚国啊！”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647700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他说：“没关系，不怕时间久，我带的盘缠多。”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647700">
              <a:lnSpc>
                <a:spcPct val="12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楚国在南边，他硬要往北边走。他的马越好，车夫的本领越大，盘缠带得越多，走得越远，就越到不了楚国。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647700" algn="r">
              <a:lnSpc>
                <a:spcPct val="120000"/>
              </a:lnSpc>
            </a:pP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根据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战国策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魏策四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相关内容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改写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52825" y="639000"/>
            <a:ext cx="10044819" cy="12741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 b="1">
                <a:latin typeface="+mj-ea"/>
                <a:ea typeface="+mj-ea"/>
              </a:defRPr>
            </a:lvl1pPr>
            <a:lvl2pPr marL="457200"/>
            <a:lvl3pPr marL="914400"/>
            <a:lvl5pPr marL="1828165"/>
            <a:lvl6pPr marL="2285365"/>
            <a:lvl8pPr marL="3199130"/>
          </a:lstStyle>
          <a:p>
            <a:pPr>
              <a:lnSpc>
                <a:spcPct val="120000"/>
              </a:lnSpc>
            </a:pPr>
            <a:r>
              <a:rPr lang="en-US" altLang="zh-CN" smtClean="0"/>
              <a:t>3.</a:t>
            </a:r>
            <a:r>
              <a:rPr lang="zh-CN" altLang="en-US" smtClean="0"/>
              <a:t>读读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mtClean="0"/>
              <a:t>阅读链接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”，</a:t>
            </a:r>
            <a:r>
              <a:rPr lang="zh-CN" altLang="en-US" smtClean="0"/>
              <a:t>和同学交流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mtClean="0"/>
              <a:t>故事中的坐车人错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/>
              <a:t> </a:t>
            </a:r>
            <a:r>
              <a:rPr lang="en-US" altLang="zh-CN" smtClean="0"/>
              <a:t> </a:t>
            </a:r>
            <a:r>
              <a:rPr lang="zh-CN" altLang="en-US" smtClean="0"/>
              <a:t>在哪里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841739" y="2279852"/>
            <a:ext cx="1392556" cy="2298296"/>
            <a:chOff x="10840326" y="2279852"/>
            <a:chExt cx="1392374" cy="2298296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94097" y="2848555"/>
            <a:ext cx="9268728" cy="1752267"/>
            <a:chOff x="1058321" y="1436300"/>
            <a:chExt cx="9765000" cy="1752267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1058321" y="1436300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58321" y="2020389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58321" y="2604478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058321" y="3188567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TextBox 11"/>
          <p:cNvSpPr txBox="1"/>
          <p:nvPr/>
        </p:nvSpPr>
        <p:spPr>
          <a:xfrm>
            <a:off x="1052825" y="639000"/>
            <a:ext cx="10044819" cy="12741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 b="1">
                <a:latin typeface="+mj-ea"/>
                <a:ea typeface="+mj-ea"/>
              </a:defRPr>
            </a:lvl1pPr>
            <a:lvl2pPr marL="457200"/>
            <a:lvl3pPr marL="914400"/>
            <a:lvl5pPr marL="1828165"/>
            <a:lvl6pPr marL="2285365"/>
            <a:lvl8pPr marL="3199130"/>
          </a:lstStyle>
          <a:p>
            <a:pPr>
              <a:lnSpc>
                <a:spcPct val="120000"/>
              </a:lnSpc>
            </a:pPr>
            <a:r>
              <a:rPr lang="en-US" altLang="zh-CN" smtClean="0"/>
              <a:t>3.</a:t>
            </a:r>
            <a:r>
              <a:rPr lang="zh-CN" altLang="en-US" smtClean="0"/>
              <a:t>读读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mtClean="0"/>
              <a:t>阅读链接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”，</a:t>
            </a:r>
            <a:r>
              <a:rPr lang="zh-CN" altLang="en-US" smtClean="0"/>
              <a:t>和同学交流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mtClean="0"/>
              <a:t>故事中的坐车人错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/>
              <a:t> </a:t>
            </a:r>
            <a:r>
              <a:rPr lang="en-US" altLang="zh-CN" smtClean="0"/>
              <a:t> </a:t>
            </a:r>
            <a:r>
              <a:rPr lang="zh-CN" altLang="en-US" smtClean="0"/>
              <a:t>在哪里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841739" y="2279852"/>
            <a:ext cx="1392556" cy="2298296"/>
            <a:chOff x="10840326" y="2279852"/>
            <a:chExt cx="1392374" cy="2298296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11096198" y="2921837"/>
              <a:ext cx="1136502" cy="10147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讲课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后题</a:t>
              </a:r>
              <a:endParaRPr lang="zh-CN" altLang="en-US" sz="3000" b="1">
                <a:latin typeface="+mj-ea"/>
                <a:ea typeface="+mj-ea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502825" y="2232943"/>
            <a:ext cx="9225000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答案示例</a:t>
            </a:r>
            <a:r>
              <a:rPr lang="zh-CN" altLang="en-US" sz="3200" b="1" smtClean="0">
                <a:solidFill>
                  <a:srgbClr val="0070C0"/>
                </a:solidFill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楚国是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这个人的目的地，它的位置是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在南边。“马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跑得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快”“车夫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是个好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把式”“带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的盘缠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多”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是他自认为的优势，于是他不在乎背道而行。实际上，这样只会离既定目标越来越远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94097" y="2848555"/>
            <a:ext cx="9268728" cy="1752267"/>
            <a:chOff x="1058321" y="1436300"/>
            <a:chExt cx="9765000" cy="1752267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1058321" y="1436300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058321" y="2020389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058321" y="2604478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1058321" y="3188567"/>
              <a:ext cx="976500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TextBox 18"/>
          <p:cNvSpPr txBox="1"/>
          <p:nvPr/>
        </p:nvSpPr>
        <p:spPr>
          <a:xfrm>
            <a:off x="1052825" y="639000"/>
            <a:ext cx="10044819" cy="12741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algn="just">
              <a:lnSpc>
                <a:spcPct val="150000"/>
              </a:lnSpc>
              <a:defRPr sz="3200" b="1">
                <a:latin typeface="+mj-ea"/>
                <a:ea typeface="+mj-ea"/>
              </a:defRPr>
            </a:lvl1pPr>
            <a:lvl2pPr marL="457200"/>
            <a:lvl3pPr marL="914400"/>
            <a:lvl5pPr marL="1828165"/>
            <a:lvl6pPr marL="2285365"/>
            <a:lvl8pPr marL="3199130"/>
          </a:lstStyle>
          <a:p>
            <a:pPr>
              <a:lnSpc>
                <a:spcPct val="120000"/>
              </a:lnSpc>
            </a:pPr>
            <a:r>
              <a:rPr lang="en-US" altLang="zh-CN" smtClean="0"/>
              <a:t>3.</a:t>
            </a:r>
            <a:r>
              <a:rPr lang="zh-CN" altLang="en-US" smtClean="0"/>
              <a:t>读读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mtClean="0"/>
              <a:t>阅读链接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”，</a:t>
            </a:r>
            <a:r>
              <a:rPr lang="zh-CN" altLang="en-US" smtClean="0"/>
              <a:t>和同学交流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：</a:t>
            </a:r>
            <a:r>
              <a:rPr lang="zh-CN" altLang="en-US" smtClean="0"/>
              <a:t>故事中的坐车人错</a:t>
            </a:r>
            <a:endParaRPr lang="en-US" altLang="zh-CN" smtClean="0"/>
          </a:p>
          <a:p>
            <a:pPr>
              <a:lnSpc>
                <a:spcPct val="120000"/>
              </a:lnSpc>
            </a:pPr>
            <a:r>
              <a:rPr lang="en-US" altLang="zh-CN"/>
              <a:t> </a:t>
            </a:r>
            <a:r>
              <a:rPr lang="en-US" altLang="zh-CN" smtClean="0"/>
              <a:t> </a:t>
            </a:r>
            <a:r>
              <a:rPr lang="zh-CN" altLang="en-US" smtClean="0"/>
              <a:t>在哪里</a:t>
            </a:r>
            <a:r>
              <a:rPr lang="zh-CN" altLang="en-US" smtClean="0">
                <a:latin typeface="楷体" panose="02010609060101010101" charset="-122"/>
                <a:ea typeface="楷体" panose="02010609060101010101" charset="-122"/>
              </a:rPr>
              <a:t>？</a:t>
            </a:r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528159" y="2214159"/>
            <a:ext cx="5557500" cy="1615425"/>
            <a:chOff x="4360325" y="1625389"/>
            <a:chExt cx="5557500" cy="1615635"/>
          </a:xfrm>
        </p:grpSpPr>
        <p:sp>
          <p:nvSpPr>
            <p:cNvPr id="12" name="矩形 11"/>
            <p:cNvSpPr/>
            <p:nvPr/>
          </p:nvSpPr>
          <p:spPr>
            <a:xfrm>
              <a:off x="4405325" y="1625389"/>
              <a:ext cx="5512500" cy="16156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660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参考素材</a:t>
              </a:r>
              <a:endParaRPr lang="zh-CN" altLang="en-US" sz="6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4360325" y="2052095"/>
              <a:ext cx="796875" cy="847040"/>
              <a:chOff x="6605650" y="6108921"/>
              <a:chExt cx="1593750" cy="1694079"/>
            </a:xfrm>
          </p:grpSpPr>
          <p:sp>
            <p:nvSpPr>
              <p:cNvPr id="6" name="泪滴形 5"/>
              <p:cNvSpPr/>
              <p:nvPr/>
            </p:nvSpPr>
            <p:spPr>
              <a:xfrm>
                <a:off x="6605650" y="6228000"/>
                <a:ext cx="1575000" cy="1575000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chemeClr val="tx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7" name="TextBox 10"/>
              <p:cNvSpPr txBox="1"/>
              <p:nvPr/>
            </p:nvSpPr>
            <p:spPr>
              <a:xfrm>
                <a:off x="6624400" y="6108921"/>
                <a:ext cx="1575000" cy="16598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48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5</a:t>
                </a:r>
                <a:endParaRPr lang="en-US" sz="4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41"/>
    </mc:Choice>
    <mc:Fallback>
      <p:transition spd="slow" advTm="2641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2420610" y="1674000"/>
            <a:ext cx="720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    比喻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心存侥幸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，希望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得到意外的收获。也比喻死守狭隘经验</a:t>
            </a:r>
            <a:r>
              <a:rPr lang="zh-CN" altLang="en-US" sz="3200" b="1" smtClean="0">
                <a:latin typeface="楷体" panose="02010609060101010101" charset="-122"/>
                <a:ea typeface="楷体" panose="02010609060101010101" charset="-122"/>
              </a:rPr>
              <a:t>，不知</a:t>
            </a:r>
            <a:r>
              <a:rPr lang="zh-CN" altLang="en-US" sz="3200" b="1">
                <a:latin typeface="楷体" panose="02010609060101010101" charset="-122"/>
                <a:ea typeface="楷体" panose="02010609060101010101" charset="-122"/>
              </a:rPr>
              <a:t>变通。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925" y="439950"/>
            <a:ext cx="207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成语典故</a:t>
            </a:r>
            <a:endParaRPr lang="zh-CN" altLang="en-US" sz="28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57825" y="954000"/>
            <a:ext cx="1925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守株待兔</a:t>
            </a:r>
            <a:endParaRPr lang="zh-CN" altLang="en-US" sz="320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392825" y="2934000"/>
            <a:ext cx="5391807" cy="3034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53"/>
    </mc:Choice>
    <mc:Fallback>
      <p:transition spd="slow" advTm="2753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595925" y="439950"/>
            <a:ext cx="207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作者介绍</a:t>
            </a:r>
            <a:endParaRPr lang="zh-CN" altLang="en-US" sz="28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612825" y="5638890"/>
            <a:ext cx="19676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韩非雕像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268491" y="1647859"/>
            <a:ext cx="2571059" cy="3854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9"/>
          <p:cNvSpPr txBox="1"/>
          <p:nvPr/>
        </p:nvSpPr>
        <p:spPr>
          <a:xfrm>
            <a:off x="1052512" y="1989000"/>
            <a:ext cx="7065963" cy="319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战国末哲学家，法家主要代表人物。与李斯同师事荀子。曾建议韩王变法图强。著有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孤愤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五蠹（</a:t>
            </a:r>
            <a:r>
              <a:rPr lang="en-US" altLang="zh-CN" sz="2800" b="1" err="1">
                <a:latin typeface="hypy-sx" panose="02010601030101010101" pitchFamily="2" charset="-122"/>
                <a:ea typeface="hypy-sx" panose="02010601030101010101" pitchFamily="2" charset="-122"/>
              </a:rPr>
              <a:t>dù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）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说难</a:t>
            </a:r>
            <a:r>
              <a:rPr lang="en-US" altLang="zh-CN" sz="2800" b="1" smtClean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十余万言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，受到秦王政的重视，被邀出使秦国。吸收道、儒、墨各家的思想，尤其有选择地接受前期法家的思想，集法家学说的大成。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839550" y="2280003"/>
            <a:ext cx="1349825" cy="2297997"/>
            <a:chOff x="10840326" y="2279852"/>
            <a:chExt cx="1350001" cy="2298296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11210695" y="2921169"/>
              <a:ext cx="957438" cy="10157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拓展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素材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3752825" y="123317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韩非简介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413887" y="963170"/>
            <a:ext cx="30572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韩非子</a:t>
            </a:r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47825" y="1764000"/>
            <a:ext cx="6255000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    《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韩非子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是集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先秦法家学说大成的代表作。韩非死后，后人搜集其遗著，并加入他人论述韩非学说的文章编成。共五十五篇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,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二十卷。提出了“法”“术”“势”相结合的法治主张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。其中重要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的有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孤愤</a:t>
            </a: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五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蠹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》《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显学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等篇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522826" y="5458890"/>
            <a:ext cx="2114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000" smtClean="0">
                <a:latin typeface="黑体" panose="02010609060101010101" pitchFamily="49" charset="-122"/>
                <a:ea typeface="黑体" panose="02010609060101010101" pitchFamily="49" charset="-122"/>
              </a:rPr>
              <a:t>韩非子</a:t>
            </a:r>
            <a:r>
              <a:rPr lang="en-US" altLang="zh-CN" sz="2000" smtClean="0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2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Box 6"/>
          <p:cNvSpPr txBox="1"/>
          <p:nvPr/>
        </p:nvSpPr>
        <p:spPr>
          <a:xfrm>
            <a:off x="595925" y="439950"/>
            <a:ext cx="207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8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作品简介</a:t>
            </a:r>
            <a:endParaRPr lang="zh-CN" altLang="en-US" sz="28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8304150" y="1686659"/>
            <a:ext cx="2462347" cy="3677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10839550" y="2280003"/>
            <a:ext cx="1349825" cy="2297997"/>
            <a:chOff x="10840326" y="2279852"/>
            <a:chExt cx="1350001" cy="229829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3" name="矩形 12"/>
            <p:cNvSpPr/>
            <p:nvPr/>
          </p:nvSpPr>
          <p:spPr>
            <a:xfrm>
              <a:off x="11210695" y="2921169"/>
              <a:ext cx="957438" cy="10157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拓展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素材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53"/>
    </mc:Choice>
    <mc:Fallback>
      <p:transition spd="slow" advTm="2753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55650" y="1494225"/>
            <a:ext cx="229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智子疑邻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07825" y="2439000"/>
            <a:ext cx="5805000" cy="2932613"/>
            <a:chOff x="782825" y="1944108"/>
            <a:chExt cx="6030000" cy="2932613"/>
          </a:xfrm>
        </p:grpSpPr>
        <p:sp>
          <p:nvSpPr>
            <p:cNvPr id="2" name="TextBox 1"/>
            <p:cNvSpPr txBox="1"/>
            <p:nvPr/>
          </p:nvSpPr>
          <p:spPr>
            <a:xfrm>
              <a:off x="782825" y="1944108"/>
              <a:ext cx="6030000" cy="22535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800" b="1" smtClean="0">
                  <a:latin typeface="楷体" panose="02010609060101010101" charset="-122"/>
                  <a:ea typeface="楷体" panose="02010609060101010101" charset="-122"/>
                </a:rPr>
                <a:t>    宋</a:t>
              </a:r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有富人，天雨墙坏。其子曰：“不筑，必将有盗。”其邻人之父亦云。暮而果大亡其财，其家甚智其子，而疑邻人之父。</a:t>
              </a:r>
              <a:endParaRPr lang="zh-CN" altLang="en-US" sz="28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752825" y="4464108"/>
              <a:ext cx="2970000" cy="412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2000" b="1" spc="-100" smtClean="0">
                  <a:latin typeface="+mj-ea"/>
                </a:rPr>
                <a:t>——</a:t>
              </a:r>
              <a:r>
                <a:rPr lang="en-US" altLang="zh-CN" sz="2000" b="1" smtClean="0">
                  <a:latin typeface="+mj-ea"/>
                </a:rPr>
                <a:t>《</a:t>
              </a:r>
              <a:r>
                <a:rPr lang="zh-CN" altLang="en-US" sz="2000" b="1" smtClean="0">
                  <a:latin typeface="+mj-ea"/>
                </a:rPr>
                <a:t>韩非子</a:t>
              </a:r>
              <a:r>
                <a:rPr lang="en-US" altLang="zh-CN" sz="2000" b="1" smtClean="0">
                  <a:latin typeface="+mj-ea"/>
                </a:rPr>
                <a:t>》</a:t>
              </a:r>
              <a:endParaRPr lang="zh-CN" altLang="en-US" sz="2000" b="1">
                <a:latin typeface="+mj-ea"/>
              </a:endParaRPr>
            </a:p>
          </p:txBody>
        </p:sp>
      </p:grpSp>
      <p:sp>
        <p:nvSpPr>
          <p:cNvPr id="21" name="TextBox 6"/>
          <p:cNvSpPr txBox="1"/>
          <p:nvPr/>
        </p:nvSpPr>
        <p:spPr>
          <a:xfrm>
            <a:off x="595925" y="439950"/>
            <a:ext cx="207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相关拓展</a:t>
            </a:r>
            <a:endParaRPr lang="zh-CN" altLang="en-US" sz="28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565213" y="2079000"/>
            <a:ext cx="4567925" cy="3915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组合 19"/>
          <p:cNvGrpSpPr/>
          <p:nvPr/>
        </p:nvGrpSpPr>
        <p:grpSpPr>
          <a:xfrm>
            <a:off x="10839550" y="2280003"/>
            <a:ext cx="1349825" cy="2297997"/>
            <a:chOff x="10840326" y="2279852"/>
            <a:chExt cx="1350001" cy="2298296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23" name="矩形 22"/>
            <p:cNvSpPr/>
            <p:nvPr/>
          </p:nvSpPr>
          <p:spPr>
            <a:xfrm>
              <a:off x="11210695" y="2921169"/>
              <a:ext cx="957438" cy="10157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拓展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素材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52513" y="2167817"/>
            <a:ext cx="10080625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译</a:t>
            </a:r>
            <a:r>
              <a:rPr lang="zh-CN" altLang="en-US" sz="2800" b="1" spc="-15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文：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宋国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有个富</a:t>
            </a:r>
            <a:r>
              <a:rPr lang="zh-CN" altLang="en-US" sz="2800" b="1" spc="-150" dirty="0">
                <a:latin typeface="楷体" panose="02010609060101010101" charset="-122"/>
                <a:ea typeface="楷体" panose="02010609060101010101" charset="-122"/>
              </a:rPr>
              <a:t>人，因下大雨，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墙坍塌下来</a:t>
            </a:r>
            <a:r>
              <a:rPr lang="zh-CN" altLang="en-US" sz="2800" b="1" spc="-150" dirty="0">
                <a:latin typeface="楷体" panose="02010609060101010101" charset="-122"/>
                <a:ea typeface="楷体" panose="02010609060101010101" charset="-122"/>
              </a:rPr>
              <a:t>。他儿子说</a:t>
            </a:r>
            <a:r>
              <a:rPr lang="zh-CN" altLang="en-US" sz="2800" b="1" spc="-300" dirty="0">
                <a:latin typeface="楷体" panose="02010609060101010101" charset="-122"/>
                <a:ea typeface="楷体" panose="02010609060101010101" charset="-122"/>
              </a:rPr>
              <a:t>：“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如</a:t>
            </a:r>
            <a:endParaRPr lang="en-US" altLang="zh-CN" sz="2800" b="1" dirty="0" smtClean="0"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果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不赶紧修筑它，一定有盗贼进来。”他们隔壁的老人也这么说。这天晚上果然丢失了大量财物，这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</a:rPr>
              <a:t>家人认为自己的儿子很聪明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，却怀疑偷盗是隔壁那个老人干的。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2513" y="4327538"/>
            <a:ext cx="10080312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启示：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如果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不尊重事实，只用</a:t>
            </a:r>
            <a:r>
              <a:rPr lang="zh-CN" altLang="en-US" sz="2800" b="1" smtClean="0">
                <a:latin typeface="楷体" panose="02010609060101010101" charset="-122"/>
                <a:ea typeface="楷体" panose="02010609060101010101" charset="-122"/>
              </a:rPr>
              <a:t>亲疏关系作为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判断是非的标准，就会主观臆测，得出错误的结论。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5925" y="439950"/>
            <a:ext cx="207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相关拓展</a:t>
            </a:r>
            <a:endParaRPr lang="zh-CN" altLang="en-US" sz="2800">
              <a:solidFill>
                <a:srgbClr val="0070C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5650" y="1494225"/>
            <a:ext cx="229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智子疑邻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839550" y="2280003"/>
            <a:ext cx="1349825" cy="2297997"/>
            <a:chOff x="10840326" y="2279852"/>
            <a:chExt cx="1350001" cy="2298296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11210695" y="2921169"/>
              <a:ext cx="957438" cy="10157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拓展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素材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322825" y="1481938"/>
            <a:ext cx="9315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楷体" panose="02010609060101010101" charset="-122"/>
                <a:ea typeface="楷体" panose="02010609060101010101" charset="-122"/>
              </a:rPr>
              <a:t>    宋人有耕者。田中有株 。兔走 触株，折颈而死。因 释 其耒 而守株，冀 复得兔。兔不可复得，而身为宋国笑。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0840326" y="2435704"/>
            <a:ext cx="1350001" cy="2298296"/>
            <a:chOff x="10840326" y="2279852"/>
            <a:chExt cx="1350001" cy="2298296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0840326" y="2279852"/>
              <a:ext cx="1350001" cy="2298296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11210762" y="2921169"/>
              <a:ext cx="957313" cy="10156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课文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朗读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4510663" y="594000"/>
            <a:ext cx="383216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latin typeface="+mj-ea"/>
              </a:rPr>
              <a:t>   守株待兔 </a:t>
            </a:r>
            <a:endParaRPr lang="zh-CN" altLang="en-US" sz="3600" b="1">
              <a:latin typeface="+mj-ea"/>
              <a:ea typeface="+mj-ea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142825" y="3924000"/>
            <a:ext cx="96300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1457825" y="3990854"/>
            <a:ext cx="9045000" cy="1865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注释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zh-CN" sz="2400" b="1" dirty="0" smtClean="0">
                <a:latin typeface="楷体" panose="02010609060101010101" charset="-122"/>
                <a:ea typeface="楷体" panose="02010609060101010101" charset="-122"/>
              </a:rPr>
              <a:t>①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本文选自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韩非子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·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五蠹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  ②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株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﹞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树桩。  ③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走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﹞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跑。  ④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因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﹞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于是。  ⑤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﹞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放下。   ⑥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耒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﹞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古代用来耕田的一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种农具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。 ⑦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﹝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冀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</a:rPr>
              <a:t>﹞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希望。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7082825" y="615446"/>
            <a:ext cx="391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16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227825" y="1674000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622825" y="1674000"/>
            <a:ext cx="391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mtClean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167825" y="237289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mtClean="0">
                <a:latin typeface="宋体" panose="02010600030101010101" pitchFamily="2" charset="-122"/>
                <a:ea typeface="宋体" panose="02010600030101010101" pitchFamily="2" charset="-122"/>
              </a:rPr>
              <a:t>⑤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537825" y="237289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smtClean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120813" y="237289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⑥</a:t>
            </a:r>
            <a:endParaRPr lang="zh-CN" altLang="en-US" sz="1600">
              <a:latin typeface="宋体" panose="0201060003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426743" y="2372897"/>
            <a:ext cx="38985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⑦</a:t>
            </a:r>
            <a:endParaRPr lang="zh-CN" altLang="en-US" sz="160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131"/>
    </mc:Choice>
    <mc:Fallback>
      <p:transition spd="slow" advTm="37131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223067" y="2806330"/>
            <a:ext cx="7920492" cy="1245341"/>
            <a:chOff x="2116089" y="1761313"/>
            <a:chExt cx="7920492" cy="1245341"/>
          </a:xfrm>
        </p:grpSpPr>
        <p:sp>
          <p:nvSpPr>
            <p:cNvPr id="18" name="矩形 17"/>
            <p:cNvSpPr/>
            <p:nvPr/>
          </p:nvSpPr>
          <p:spPr>
            <a:xfrm>
              <a:off x="2116089" y="1761313"/>
              <a:ext cx="7920492" cy="12453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72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认识</a:t>
              </a:r>
              <a:r>
                <a:rPr lang="zh-CN" altLang="en-US" sz="72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生字</a:t>
              </a:r>
              <a:endParaRPr lang="en-US" altLang="zh-CN" sz="7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123232" y="1989000"/>
              <a:ext cx="796979" cy="847040"/>
              <a:chOff x="6605650" y="6108921"/>
              <a:chExt cx="1593750" cy="1694079"/>
            </a:xfrm>
          </p:grpSpPr>
          <p:sp>
            <p:nvSpPr>
              <p:cNvPr id="20" name="泪滴形 19"/>
              <p:cNvSpPr/>
              <p:nvPr/>
            </p:nvSpPr>
            <p:spPr>
              <a:xfrm>
                <a:off x="6605650" y="6228000"/>
                <a:ext cx="1575000" cy="1575000"/>
              </a:xfrm>
              <a:prstGeom prst="teardrop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00">
                  <a:solidFill>
                    <a:schemeClr val="tx1"/>
                  </a:solidFill>
                  <a:latin typeface="宋体" panose="02010600030101010101" pitchFamily="2" charset="-122"/>
                </a:endParaRPr>
              </a:p>
            </p:txBody>
          </p:sp>
          <p:sp>
            <p:nvSpPr>
              <p:cNvPr id="21" name="TextBox 10"/>
              <p:cNvSpPr txBox="1"/>
              <p:nvPr/>
            </p:nvSpPr>
            <p:spPr>
              <a:xfrm>
                <a:off x="6624400" y="6108921"/>
                <a:ext cx="1575000" cy="165988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800" b="1">
                    <a:solidFill>
                      <a:schemeClr val="bg1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2</a:t>
                </a:r>
                <a:endParaRPr lang="zh-CN" altLang="en-US" sz="4800" b="1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</p:grpSp>
      </p:grp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4380801" y="1994066"/>
            <a:ext cx="9509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>
                <a:latin typeface="hypy-sx" panose="02010601030101010101" pitchFamily="2" charset="-122"/>
                <a:ea typeface="hypy-sx" panose="02010601030101010101" pitchFamily="2" charset="-122"/>
              </a:rPr>
              <a:t>g8ng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759266" y="1994066"/>
            <a:ext cx="580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err="1">
                <a:latin typeface="hypy-sx" panose="02010601030101010101" pitchFamily="2" charset="-122"/>
                <a:ea typeface="hypy-sx" panose="02010601030101010101" pitchFamily="2" charset="-122"/>
              </a:rPr>
              <a:t>shì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817825" y="2255704"/>
            <a:ext cx="1350001" cy="2298296"/>
            <a:chOff x="21680649" y="4338502"/>
            <a:chExt cx="2700001" cy="4596592"/>
          </a:xfrm>
        </p:grpSpPr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80649" y="4338502"/>
              <a:ext cx="2700001" cy="4596592"/>
            </a:xfrm>
            <a:prstGeom prst="rect">
              <a:avLst/>
            </a:prstGeom>
          </p:spPr>
        </p:pic>
        <p:sp>
          <p:nvSpPr>
            <p:cNvPr id="35" name="矩形 34"/>
            <p:cNvSpPr/>
            <p:nvPr/>
          </p:nvSpPr>
          <p:spPr>
            <a:xfrm>
              <a:off x="22940307" y="5159470"/>
              <a:ext cx="1141980" cy="2954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会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认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字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sp>
        <p:nvSpPr>
          <p:cNvPr id="26" name="文本框 40"/>
          <p:cNvSpPr txBox="1"/>
          <p:nvPr/>
        </p:nvSpPr>
        <p:spPr>
          <a:xfrm flipH="1">
            <a:off x="1937880" y="1985361"/>
            <a:ext cx="139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smtClean="0">
                <a:latin typeface="hypy-sx" panose="02010601030101010101" pitchFamily="2" charset="-122"/>
                <a:ea typeface="hypy-sx" panose="02010601030101010101" pitchFamily="2" charset="-122"/>
              </a:rPr>
              <a:t>s7ng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897177" y="2631692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4118049" y="2631692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319242" y="2631692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507075" y="2631692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39"/>
          <p:cNvSpPr txBox="1"/>
          <p:nvPr/>
        </p:nvSpPr>
        <p:spPr>
          <a:xfrm>
            <a:off x="1909900" y="2455800"/>
            <a:ext cx="1460656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宋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文本框 49"/>
          <p:cNvSpPr txBox="1"/>
          <p:nvPr/>
        </p:nvSpPr>
        <p:spPr>
          <a:xfrm>
            <a:off x="4138584" y="2497279"/>
            <a:ext cx="1460657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耕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56"/>
          <p:cNvSpPr txBox="1"/>
          <p:nvPr/>
        </p:nvSpPr>
        <p:spPr>
          <a:xfrm>
            <a:off x="6319242" y="2455800"/>
            <a:ext cx="1460657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释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文本框 56"/>
          <p:cNvSpPr txBox="1"/>
          <p:nvPr/>
        </p:nvSpPr>
        <p:spPr>
          <a:xfrm>
            <a:off x="8522825" y="2439000"/>
            <a:ext cx="1460657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95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冀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4" name="文本框 52"/>
          <p:cNvSpPr txBox="1"/>
          <p:nvPr/>
        </p:nvSpPr>
        <p:spPr>
          <a:xfrm>
            <a:off x="8951791" y="1994066"/>
            <a:ext cx="4219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err="1">
                <a:latin typeface="hypy-sx" panose="02010601030101010101" pitchFamily="2" charset="-122"/>
                <a:ea typeface="hypy-sx" panose="02010601030101010101" pitchFamily="2" charset="-122"/>
              </a:rPr>
              <a:t>jì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1"/>
    </mc:Choice>
    <mc:Fallback>
      <p:transition spd="slow" advTm="3001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48619" y="441244"/>
            <a:ext cx="1261884" cy="540000"/>
            <a:chOff x="783619" y="459000"/>
            <a:chExt cx="1261884" cy="540000"/>
          </a:xfrm>
        </p:grpSpPr>
        <p:sp>
          <p:nvSpPr>
            <p:cNvPr id="17" name="圆角矩形 16"/>
            <p:cNvSpPr/>
            <p:nvPr/>
          </p:nvSpPr>
          <p:spPr>
            <a:xfrm>
              <a:off x="784561" y="459000"/>
              <a:ext cx="1260000" cy="540000"/>
            </a:xfrm>
            <a:prstGeom prst="roundRect">
              <a:avLst/>
            </a:prstGeom>
            <a:solidFill>
              <a:srgbClr val="FEF2E3"/>
            </a:solidFill>
            <a:ln w="19050">
              <a:solidFill>
                <a:srgbClr val="F583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83619" y="467390"/>
              <a:ext cx="126188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会认字</a:t>
              </a:r>
              <a:endParaRPr lang="zh-CN" altLang="en-US" sz="28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825" y="2124000"/>
            <a:ext cx="2067166" cy="2077200"/>
          </a:xfrm>
          <a:prstGeom prst="rect">
            <a:avLst/>
          </a:prstGeom>
        </p:spPr>
      </p:pic>
      <p:sp>
        <p:nvSpPr>
          <p:cNvPr id="34" name="文本框 33"/>
          <p:cNvSpPr txBox="1"/>
          <p:nvPr/>
        </p:nvSpPr>
        <p:spPr>
          <a:xfrm>
            <a:off x="1772825" y="4408827"/>
            <a:ext cx="2880000" cy="7328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 smtClean="0">
                <a:latin typeface="楷体" panose="02010609060101010101" charset="-122"/>
                <a:ea typeface="楷体" panose="02010609060101010101" charset="-122"/>
              </a:rPr>
              <a:t>希冀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26"/>
          <p:cNvSpPr txBox="1"/>
          <p:nvPr/>
        </p:nvSpPr>
        <p:spPr>
          <a:xfrm>
            <a:off x="3103069" y="1990223"/>
            <a:ext cx="184731" cy="23006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zh-CN" altLang="en-US" sz="14350" b="1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文本框 27"/>
          <p:cNvSpPr txBox="1"/>
          <p:nvPr/>
        </p:nvSpPr>
        <p:spPr>
          <a:xfrm>
            <a:off x="2986327" y="1407962"/>
            <a:ext cx="4780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en-US" altLang="zh-CN" sz="4400" b="1" err="1">
                <a:latin typeface="hypy-sx" panose="02010601030101010101" pitchFamily="2" charset="-122"/>
                <a:ea typeface="hypy-sx" panose="02010601030101010101" pitchFamily="2" charset="-122"/>
              </a:rPr>
              <a:t>jì</a:t>
            </a:r>
            <a:endParaRPr lang="zh-CN" altLang="en-US" sz="4400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pic>
        <p:nvPicPr>
          <p:cNvPr id="4098" name="Picture 2"/>
          <p:cNvPicPr>
            <a:picLocks noChangeAspect="1" noChangeArrowheads="1" noCrop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312825" y="2217600"/>
            <a:ext cx="1886400" cy="18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0" name="直接连接符 9"/>
          <p:cNvCxnSpPr/>
          <p:nvPr/>
        </p:nvCxnSpPr>
        <p:spPr>
          <a:xfrm flipH="1">
            <a:off x="6092825" y="414000"/>
            <a:ext cx="0" cy="60300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6429727" y="2619000"/>
            <a:ext cx="4936019" cy="1163395"/>
            <a:chOff x="6197600" y="1528445"/>
            <a:chExt cx="4936019" cy="1163395"/>
          </a:xfrm>
        </p:grpSpPr>
        <p:sp>
          <p:nvSpPr>
            <p:cNvPr id="13" name="文本框 22"/>
            <p:cNvSpPr txBox="1"/>
            <p:nvPr/>
          </p:nvSpPr>
          <p:spPr>
            <a:xfrm>
              <a:off x="6383655" y="1528445"/>
              <a:ext cx="4749964" cy="1163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37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09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16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47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193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1984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5695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 dirty="0" smtClean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形近字</a:t>
              </a:r>
              <a:r>
                <a:rPr lang="en-US" altLang="zh-CN" sz="3000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en-US" altLang="zh-CN" sz="3000" dirty="0" smtClean="0">
                  <a:latin typeface="hypy-sx" panose="02010601030101010101" pitchFamily="2" charset="-122"/>
                  <a:ea typeface="hypy-sx" panose="02010601030101010101" pitchFamily="2" charset="-122"/>
                  <a:cs typeface="楷体" panose="02010609060101010101" charset="-122"/>
                </a:rPr>
                <a:t> </a:t>
              </a:r>
              <a:endParaRPr lang="en-US" altLang="zh-CN" sz="3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翼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</a:t>
              </a:r>
              <a:r>
                <a:rPr lang="en-US" altLang="zh-CN" sz="2800" b="1" dirty="0" err="1">
                  <a:latin typeface="hypy-sx" panose="02010601030101010101" pitchFamily="2" charset="-122"/>
                  <a:ea typeface="hypy-sx" panose="02010601030101010101" pitchFamily="2" charset="-122"/>
                  <a:cs typeface="楷体" panose="02010609060101010101" charset="-122"/>
                </a:rPr>
                <a:t>yì</a:t>
              </a:r>
              <a:r>
                <a:rPr lang="zh-CN" altLang="en-US" sz="28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）：羽翼、小心翼翼</a:t>
              </a:r>
              <a:r>
                <a:rPr lang="zh-CN" altLang="en-US" sz="2800" b="1" dirty="0" smtClean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6197600" y="1719000"/>
              <a:ext cx="225000" cy="225000"/>
            </a:xfrm>
            <a:prstGeom prst="triangle">
              <a:avLst/>
            </a:prstGeom>
            <a:solidFill>
              <a:srgbClr val="ED1C2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89"/>
    </mc:Choice>
    <mc:Fallback>
      <p:transition spd="slow" advTm="2689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文本框 119"/>
          <p:cNvSpPr txBox="1"/>
          <p:nvPr/>
        </p:nvSpPr>
        <p:spPr>
          <a:xfrm>
            <a:off x="1176288" y="690269"/>
            <a:ext cx="8515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smtClean="0">
                <a:latin typeface="hypy-sx" panose="02010601030101010101" pitchFamily="2" charset="-122"/>
                <a:ea typeface="hypy-sx" panose="02010601030101010101" pitchFamily="2" charset="-122"/>
              </a:rPr>
              <a:t>sh6u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126" name="文本框 125"/>
          <p:cNvSpPr txBox="1"/>
          <p:nvPr/>
        </p:nvSpPr>
        <p:spPr>
          <a:xfrm>
            <a:off x="3363929" y="715670"/>
            <a:ext cx="7216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err="1">
                <a:latin typeface="hypy-sx" panose="02010601030101010101" pitchFamily="2" charset="-122"/>
                <a:ea typeface="hypy-sx" panose="02010601030101010101" pitchFamily="2" charset="-122"/>
              </a:rPr>
              <a:t>zhū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5520968" y="715670"/>
            <a:ext cx="6607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smtClean="0">
                <a:latin typeface="hypy-sx" panose="02010601030101010101" pitchFamily="2" charset="-122"/>
                <a:ea typeface="hypy-sx" panose="02010601030101010101" pitchFamily="2" charset="-122"/>
              </a:rPr>
              <a:t>d3i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10890" y="715670"/>
            <a:ext cx="8835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smtClean="0">
                <a:latin typeface="hypy-sx" panose="02010601030101010101" pitchFamily="2" charset="-122"/>
                <a:ea typeface="hypy-sx" panose="02010601030101010101" pitchFamily="2" charset="-122"/>
              </a:rPr>
              <a:t>s7ng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592624" y="715670"/>
            <a:ext cx="9509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hypy-sx" panose="02010601030101010101" pitchFamily="2" charset="-122"/>
                <a:ea typeface="hypy-sx" panose="02010601030101010101" pitchFamily="2" charset="-122"/>
              </a:rPr>
              <a:t>g8ng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817825" y="2255704"/>
            <a:ext cx="1350001" cy="2298296"/>
            <a:chOff x="21680649" y="4338502"/>
            <a:chExt cx="2700001" cy="4596592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1680649" y="4338502"/>
              <a:ext cx="2700001" cy="4596592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22940307" y="5159470"/>
              <a:ext cx="1141978" cy="295465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>
                  <a:latin typeface="+mj-ea"/>
                  <a:ea typeface="+mj-ea"/>
                </a:rPr>
                <a:t>会</a:t>
              </a:r>
              <a:endParaRPr lang="en-US" altLang="zh-CN" sz="3000" b="1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写</a:t>
              </a:r>
              <a:endParaRPr lang="en-US" altLang="zh-CN" sz="3000" b="1" smtClean="0">
                <a:latin typeface="+mj-ea"/>
                <a:ea typeface="+mj-ea"/>
              </a:endParaRPr>
            </a:p>
            <a:p>
              <a:pPr algn="ctr"/>
              <a:r>
                <a:rPr lang="zh-CN" altLang="en-US" sz="3000" b="1" smtClean="0">
                  <a:latin typeface="+mj-ea"/>
                  <a:ea typeface="+mj-ea"/>
                </a:rPr>
                <a:t>字</a:t>
              </a:r>
              <a:endParaRPr lang="en-US" altLang="zh-CN" sz="3000" b="1">
                <a:latin typeface="+mj-ea"/>
                <a:ea typeface="+mj-ea"/>
              </a:endParaRPr>
            </a:p>
          </p:txBody>
        </p:sp>
      </p:grp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63843" y="3789100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986562" y="3789100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113144" y="3789100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214475" y="3789100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" name="文本框 124"/>
          <p:cNvSpPr txBox="1"/>
          <p:nvPr/>
        </p:nvSpPr>
        <p:spPr>
          <a:xfrm>
            <a:off x="2994437" y="3631500"/>
            <a:ext cx="1460657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颈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1" name="文本框 130"/>
          <p:cNvSpPr txBox="1"/>
          <p:nvPr/>
        </p:nvSpPr>
        <p:spPr>
          <a:xfrm>
            <a:off x="5121019" y="3631500"/>
            <a:ext cx="1460657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释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222350" y="3631500"/>
            <a:ext cx="1460657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其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4" name="文本框 117"/>
          <p:cNvSpPr txBox="1"/>
          <p:nvPr/>
        </p:nvSpPr>
        <p:spPr>
          <a:xfrm>
            <a:off x="878872" y="3631500"/>
            <a:ext cx="1446349" cy="162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触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63843" y="1336600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2986562" y="1336600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5113144" y="1336600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214475" y="1336600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329871" y="1336600"/>
            <a:ext cx="1476407" cy="148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" name="文本框 124"/>
          <p:cNvSpPr txBox="1"/>
          <p:nvPr/>
        </p:nvSpPr>
        <p:spPr>
          <a:xfrm>
            <a:off x="2994437" y="1179000"/>
            <a:ext cx="1460657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株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7" name="文本框 130"/>
          <p:cNvSpPr txBox="1"/>
          <p:nvPr/>
        </p:nvSpPr>
        <p:spPr>
          <a:xfrm>
            <a:off x="5121019" y="1179000"/>
            <a:ext cx="1460657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待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8" name="文本框 34"/>
          <p:cNvSpPr txBox="1"/>
          <p:nvPr/>
        </p:nvSpPr>
        <p:spPr>
          <a:xfrm>
            <a:off x="7222350" y="1179000"/>
            <a:ext cx="1460657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宋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9" name="文本框 40"/>
          <p:cNvSpPr txBox="1"/>
          <p:nvPr/>
        </p:nvSpPr>
        <p:spPr>
          <a:xfrm>
            <a:off x="9337746" y="1179000"/>
            <a:ext cx="1460656" cy="1623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耕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0" name="文本框 117"/>
          <p:cNvSpPr txBox="1"/>
          <p:nvPr/>
        </p:nvSpPr>
        <p:spPr>
          <a:xfrm>
            <a:off x="878872" y="1179000"/>
            <a:ext cx="1446349" cy="16235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950" smtClean="0">
                <a:solidFill>
                  <a:srgbClr val="3B3838"/>
                </a:solidFill>
                <a:latin typeface="楷体" panose="02010609060101010101" charset="-122"/>
                <a:ea typeface="楷体" panose="02010609060101010101" charset="-122"/>
              </a:rPr>
              <a:t>守</a:t>
            </a:r>
            <a:endParaRPr lang="zh-CN" altLang="en-US" sz="9950">
              <a:solidFill>
                <a:srgbClr val="3B3838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1" name="文本框 119"/>
          <p:cNvSpPr txBox="1"/>
          <p:nvPr/>
        </p:nvSpPr>
        <p:spPr>
          <a:xfrm>
            <a:off x="1242054" y="3145869"/>
            <a:ext cx="70083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err="1">
                <a:latin typeface="hypy-sx" panose="02010601030101010101" pitchFamily="2" charset="-122"/>
                <a:ea typeface="hypy-sx" panose="02010601030101010101" pitchFamily="2" charset="-122"/>
              </a:rPr>
              <a:t>chù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62" name="文本框 119"/>
          <p:cNvSpPr txBox="1"/>
          <p:nvPr/>
        </p:nvSpPr>
        <p:spPr>
          <a:xfrm>
            <a:off x="3302825" y="3142669"/>
            <a:ext cx="8178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err="1">
                <a:latin typeface="hypy-sx" panose="02010601030101010101" pitchFamily="2" charset="-122"/>
                <a:ea typeface="hypy-sx" panose="02010601030101010101" pitchFamily="2" charset="-122"/>
              </a:rPr>
              <a:t>jǐng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63" name="文本框 119"/>
          <p:cNvSpPr txBox="1"/>
          <p:nvPr/>
        </p:nvSpPr>
        <p:spPr>
          <a:xfrm>
            <a:off x="5561043" y="3142668"/>
            <a:ext cx="580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err="1">
                <a:latin typeface="hypy-sx" panose="02010601030101010101" pitchFamily="2" charset="-122"/>
                <a:ea typeface="hypy-sx" panose="02010601030101010101" pitchFamily="2" charset="-122"/>
              </a:rPr>
              <a:t>shì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  <p:sp>
        <p:nvSpPr>
          <p:cNvPr id="65" name="文本框 119"/>
          <p:cNvSpPr txBox="1"/>
          <p:nvPr/>
        </p:nvSpPr>
        <p:spPr>
          <a:xfrm>
            <a:off x="7707258" y="3164337"/>
            <a:ext cx="4908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b="1" err="1">
                <a:latin typeface="hypy-sx" panose="02010601030101010101" pitchFamily="2" charset="-122"/>
                <a:ea typeface="hypy-sx" panose="02010601030101010101" pitchFamily="2" charset="-122"/>
              </a:rPr>
              <a:t>qí</a:t>
            </a:r>
            <a:endParaRPr lang="zh-CN" altLang="en-US" sz="3600" b="1">
              <a:latin typeface="hypy-sx" panose="02010601030101010101" pitchFamily="2" charset="-122"/>
              <a:ea typeface="hypy-sx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33"/>
    </mc:Choice>
    <mc:Fallback>
      <p:transition spd="slow" advTm="2633"/>
    </mc:Fallback>
  </mc:AlternateContent>
</p:sld>
</file>

<file path=ppt/tags/tag1.xml><?xml version="1.0" encoding="utf-8"?>
<p:tagLst xmlns:p="http://schemas.openxmlformats.org/presentationml/2006/main">
  <p:tag name="TIMING" val="|0.5|1.5"/>
</p:tagLst>
</file>

<file path=ppt/tags/tag2.xml><?xml version="1.0" encoding="utf-8"?>
<p:tagLst xmlns:p="http://schemas.openxmlformats.org/presentationml/2006/main">
  <p:tag name="TIMING" val="|0.6"/>
</p:tagLst>
</file>

<file path=ppt/tags/tag3.xml><?xml version="1.0" encoding="utf-8"?>
<p:tagLst xmlns:p="http://schemas.openxmlformats.org/presentationml/2006/main">
  <p:tag name="TIMING" val="|0.5|1.5"/>
</p:tagLst>
</file>

<file path=ppt/tags/tag4.xml><?xml version="1.0" encoding="utf-8"?>
<p:tagLst xmlns:p="http://schemas.openxmlformats.org/presentationml/2006/main">
  <p:tag name="TIMING" val="|0.5|1.5"/>
</p:tagLst>
</file>

<file path=ppt/tags/tag5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TEwZDYwYjA4ODUyYzA2MmI0M2EzZjhhMWY0NWI4YWEifQ=="/>
  <p:tag name="KSO_WPP_MARK_KEY" val="a1ffb324-4573-4a49-bc79-39179dd93a83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4">
            <a:lumMod val="60000"/>
            <a:lumOff val="40000"/>
          </a:schemeClr>
        </a:solidFill>
        <a:ln>
          <a:noFill/>
        </a:ln>
      </a:spPr>
      <a:bodyPr rtlCol="0" anchor="ctr"/>
      <a:lstStyle>
        <a:defPPr algn="ctr">
          <a:defRPr lang="zh-CN" altLang="en-US" dirty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2814</Words>
  <Application>WPS 演示</Application>
  <PresentationFormat>自定义</PresentationFormat>
  <Paragraphs>475</Paragraphs>
  <Slides>48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59" baseType="lpstr">
      <vt:lpstr>Arial</vt:lpstr>
      <vt:lpstr>宋体</vt:lpstr>
      <vt:lpstr>Wingdings</vt:lpstr>
      <vt:lpstr>微软雅黑</vt:lpstr>
      <vt:lpstr>黑体</vt:lpstr>
      <vt:lpstr>楷体</vt:lpstr>
      <vt:lpstr>hypy-sx</vt:lpstr>
      <vt:lpstr>Arial Unicode MS</vt:lpstr>
      <vt:lpstr>Arial</vt:lpstr>
      <vt:lpstr>Calibri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《守株待兔》PPT免费课文课件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</cp:revision>
  <cp:lastPrinted>2022-05-12T10:37:00Z</cp:lastPrinted>
  <dcterms:created xsi:type="dcterms:W3CDTF">2022-05-12T10:37:00Z</dcterms:created>
  <dcterms:modified xsi:type="dcterms:W3CDTF">2023-01-16T02:09:48Z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A3A13D4C91BE4EA8A7FD8D27DDB7DAFF</vt:lpwstr>
  </property>
  <property fmtid="{D5CDD505-2E9C-101B-9397-08002B2CF9AE}" pid="7" name="KSOProductBuildVer">
    <vt:lpwstr>2052-11.1.0.13703</vt:lpwstr>
  </property>
</Properties>
</file>