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handoutMasterIdLst>
    <p:handoutMasterId r:id="rId21"/>
  </p:handoutMasterIdLst>
  <p:sldIdLst>
    <p:sldId id="309" r:id="rId3"/>
    <p:sldId id="365" r:id="rId4"/>
    <p:sldId id="366" r:id="rId5"/>
    <p:sldId id="506" r:id="rId6"/>
    <p:sldId id="507" r:id="rId7"/>
    <p:sldId id="385" r:id="rId8"/>
    <p:sldId id="382" r:id="rId9"/>
    <p:sldId id="384" r:id="rId10"/>
    <p:sldId id="448" r:id="rId11"/>
    <p:sldId id="383" r:id="rId12"/>
    <p:sldId id="508" r:id="rId13"/>
    <p:sldId id="509" r:id="rId14"/>
    <p:sldId id="510" r:id="rId15"/>
    <p:sldId id="511" r:id="rId16"/>
    <p:sldId id="512" r:id="rId17"/>
    <p:sldId id="373" r:id="rId18"/>
    <p:sldId id="391" r:id="rId19"/>
    <p:sldId id="394" r:id="rId20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楷体" panose="02010609060101010101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taozhi.cn_PY" panose="02000500000000000000" pitchFamily="2" charset="-122"/>
      <p:regular r:id="rId32"/>
    </p:embeddedFont>
    <p:embeddedFont>
      <p:font typeface="华文楷体" panose="02010600040101010101" pitchFamily="2" charset="-122"/>
      <p:regular r:id="rId33"/>
    </p:embeddedFont>
    <p:embeddedFont>
      <p:font typeface="Calibri Light" panose="020F0302020204030204" charset="0"/>
      <p:regular r:id="rId34"/>
      <p:italic r:id="rId35"/>
    </p:embeddedFont>
  </p:embeddedFontLst>
  <p:custDataLst>
    <p:tags r:id="rId3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15" autoAdjust="0"/>
    <p:restoredTop sz="94660"/>
  </p:normalViewPr>
  <p:slideViewPr>
    <p:cSldViewPr showGuides="1">
      <p:cViewPr>
        <p:scale>
          <a:sx n="130" d="100"/>
          <a:sy n="130" d="100"/>
        </p:scale>
        <p:origin x="-113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4003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font" Target="fonts/font11.fntdata"/><Relationship Id="rId34" Type="http://schemas.openxmlformats.org/officeDocument/2006/relationships/font" Target="fonts/font10.fntdata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4FC8-8300-42FF-B214-DBA3EDE9A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C0BB-6590-4996-9DEC-B63401AE9E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387138"/>
            <a:ext cx="9144000" cy="2756362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1032718" y="699542"/>
            <a:ext cx="7078565" cy="3312368"/>
          </a:xfrm>
          <a:prstGeom prst="roundRect">
            <a:avLst>
              <a:gd name="adj" fmla="val 14634"/>
            </a:avLst>
          </a:prstGeom>
          <a:solidFill>
            <a:schemeClr val="bg1"/>
          </a:solidFill>
          <a:ln>
            <a:solidFill>
              <a:srgbClr val="286AB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5"/>
          <p:cNvSpPr txBox="1"/>
          <p:nvPr/>
        </p:nvSpPr>
        <p:spPr>
          <a:xfrm>
            <a:off x="0" y="1419622"/>
            <a:ext cx="9144000" cy="11668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sz="4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sz="4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陶罐和铁罐</a:t>
            </a:r>
            <a:endParaRPr sz="4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862" y="2381618"/>
            <a:ext cx="9144000" cy="2756362"/>
          </a:xfrm>
          <a:prstGeom prst="rect">
            <a:avLst/>
          </a:prstGeom>
        </p:spPr>
      </p:pic>
      <p:sp>
        <p:nvSpPr>
          <p:cNvPr id="15" name="矩形: 圆角 1"/>
          <p:cNvSpPr/>
          <p:nvPr/>
        </p:nvSpPr>
        <p:spPr>
          <a:xfrm>
            <a:off x="551969" y="1219200"/>
            <a:ext cx="8040062" cy="3365499"/>
          </a:xfrm>
          <a:prstGeom prst="roundRect">
            <a:avLst>
              <a:gd name="adj" fmla="val 9513"/>
            </a:avLst>
          </a:prstGeom>
          <a:solidFill>
            <a:schemeClr val="bg1"/>
          </a:solidFill>
          <a:ln>
            <a:solidFill>
              <a:srgbClr val="E87A9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705806" y="491401"/>
            <a:ext cx="1465056" cy="624955"/>
            <a:chOff x="779572" y="628120"/>
            <a:chExt cx="1571587" cy="67039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3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E87A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E87A90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912341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书写指导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16883" y="877616"/>
            <a:ext cx="1115791" cy="360430"/>
          </a:xfrm>
          <a:prstGeom prst="rect">
            <a:avLst/>
          </a:prstGeom>
        </p:spPr>
      </p:pic>
      <p:sp>
        <p:nvSpPr>
          <p:cNvPr id="41" name="CustomShape 7"/>
          <p:cNvSpPr/>
          <p:nvPr/>
        </p:nvSpPr>
        <p:spPr>
          <a:xfrm>
            <a:off x="2270478" y="1509794"/>
            <a:ext cx="5901922" cy="1255750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200" spc="-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左上包右下。“七”的竖弯钩的竖段在竖中线，过田字格中心再右弯钩出；“业”左竖在竖中线，末笔横长。</a:t>
            </a:r>
            <a:endParaRPr lang="zh-CN" altLang="en-US" sz="2200" spc="-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64281" y="1347918"/>
            <a:ext cx="1207550" cy="1321985"/>
            <a:chOff x="2159314" y="1504418"/>
            <a:chExt cx="1003323" cy="1098404"/>
          </a:xfrm>
        </p:grpSpPr>
        <p:grpSp>
          <p:nvGrpSpPr>
            <p:cNvPr id="23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25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26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35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24" name="CustomShape 10"/>
            <p:cNvSpPr/>
            <p:nvPr/>
          </p:nvSpPr>
          <p:spPr>
            <a:xfrm>
              <a:off x="2159314" y="1504418"/>
              <a:ext cx="1003323" cy="1098404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8000" spc="-1" dirty="0">
                  <a:latin typeface="楷体" panose="02010609060101010101" charset="-122"/>
                  <a:ea typeface="楷体" panose="02010609060101010101" charset="-122"/>
                </a:rPr>
                <a:t>虚</a:t>
              </a:r>
              <a:endParaRPr lang="zh-CN" altLang="en-US" sz="8000" spc="-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7" name="CustomShape 7"/>
          <p:cNvSpPr/>
          <p:nvPr/>
        </p:nvSpPr>
        <p:spPr>
          <a:xfrm>
            <a:off x="2270478" y="3352656"/>
            <a:ext cx="5959122" cy="903409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200" spc="-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左窄右宽。“忄”首笔的点在横中线上；“雨”的首笔横从竖中线起笔。</a:t>
            </a:r>
            <a:endParaRPr lang="zh-CN" altLang="en-US" sz="2200" spc="-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79252" y="3054480"/>
            <a:ext cx="1207550" cy="1321985"/>
            <a:chOff x="2171753" y="1508375"/>
            <a:chExt cx="1003323" cy="1098404"/>
          </a:xfrm>
        </p:grpSpPr>
        <p:grpSp>
          <p:nvGrpSpPr>
            <p:cNvPr id="49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51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52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53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50" name="CustomShape 10"/>
            <p:cNvSpPr/>
            <p:nvPr/>
          </p:nvSpPr>
          <p:spPr>
            <a:xfrm>
              <a:off x="2171753" y="1508375"/>
              <a:ext cx="1003323" cy="1098404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8000" spc="-1" dirty="0">
                  <a:latin typeface="楷体" panose="02010609060101010101" charset="-122"/>
                  <a:ea typeface="楷体" panose="02010609060101010101" charset="-122"/>
                </a:rPr>
                <a:t>懦</a:t>
              </a:r>
              <a:endParaRPr lang="zh-CN" altLang="en-US" sz="8000" spc="-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873387" y="2910582"/>
            <a:ext cx="735621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789785" y="1285865"/>
            <a:ext cx="7639866" cy="3519547"/>
            <a:chOff x="864358" y="1322089"/>
            <a:chExt cx="7407906" cy="3332191"/>
          </a:xfrm>
        </p:grpSpPr>
        <p:sp>
          <p:nvSpPr>
            <p:cNvPr id="18" name="矩形: 圆角 17"/>
            <p:cNvSpPr/>
            <p:nvPr/>
          </p:nvSpPr>
          <p:spPr>
            <a:xfrm>
              <a:off x="899073" y="1383440"/>
              <a:ext cx="7373191" cy="3270840"/>
            </a:xfrm>
            <a:prstGeom prst="roundRect">
              <a:avLst>
                <a:gd name="adj" fmla="val 6846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864358" y="1322089"/>
              <a:ext cx="7334758" cy="3270840"/>
            </a:xfrm>
            <a:prstGeom prst="roundRect">
              <a:avLst>
                <a:gd name="adj" fmla="val 6039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449989" y="1913107"/>
            <a:ext cx="89456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endParaRPr lang="en-US" altLang="zh-CN" sz="2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9989" y="2370305"/>
            <a:ext cx="85725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endParaRPr lang="zh-CN" altLang="en-US" sz="2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9"/>
          <p:cNvGrpSpPr/>
          <p:nvPr/>
        </p:nvGrpSpPr>
        <p:grpSpPr>
          <a:xfrm>
            <a:off x="1344906" y="1484275"/>
            <a:ext cx="1681572" cy="1682330"/>
            <a:chOff x="5722808" y="1691547"/>
            <a:chExt cx="1681572" cy="1682330"/>
          </a:xfrm>
        </p:grpSpPr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5722808" y="1691547"/>
              <a:ext cx="1681572" cy="16823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楷体" panose="02010609060101010101" charset="-122"/>
              </a:endParaRPr>
            </a:p>
          </p:txBody>
        </p:sp>
        <p:grpSp>
          <p:nvGrpSpPr>
            <p:cNvPr id="4" name="组合 7"/>
            <p:cNvGrpSpPr/>
            <p:nvPr/>
          </p:nvGrpSpPr>
          <p:grpSpPr>
            <a:xfrm>
              <a:off x="5825691" y="1794478"/>
              <a:ext cx="1475800" cy="1476469"/>
              <a:chOff x="2437" y="2032"/>
              <a:chExt cx="1286" cy="1245"/>
            </a:xfrm>
            <a:solidFill>
              <a:schemeClr val="bg1"/>
            </a:solidFill>
          </p:grpSpPr>
          <p:sp>
            <p:nvSpPr>
              <p:cNvPr id="718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86" cy="1245"/>
              </a:xfrm>
              <a:prstGeom prst="rect">
                <a:avLst/>
              </a:prstGeom>
              <a:solidFill>
                <a:srgbClr val="FFF5D7"/>
              </a:solidFill>
              <a:ln w="19050">
                <a:solidFill>
                  <a:srgbClr val="BF370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楷体" panose="02010609060101010101" charset="-122"/>
                </a:endParaRPr>
              </a:p>
            </p:txBody>
          </p:sp>
          <p:cxnSp>
            <p:nvCxnSpPr>
              <p:cNvPr id="7181" name="直接连接符 4"/>
              <p:cNvCxnSpPr>
                <a:cxnSpLocks noChangeShapeType="1"/>
                <a:stCxn id="7180" idx="1"/>
                <a:endCxn id="7180" idx="3"/>
              </p:cNvCxnSpPr>
              <p:nvPr/>
            </p:nvCxnSpPr>
            <p:spPr bwMode="auto">
              <a:xfrm>
                <a:off x="2437" y="2655"/>
                <a:ext cx="1286" cy="0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  <p:cxnSp>
            <p:nvCxnSpPr>
              <p:cNvPr id="7182" name="直接连接符 6"/>
              <p:cNvCxnSpPr>
                <a:cxnSpLocks noChangeShapeType="1"/>
                <a:stCxn id="7180" idx="0"/>
                <a:endCxn id="7180" idx="2"/>
              </p:cNvCxnSpPr>
              <p:nvPr/>
            </p:nvCxnSpPr>
            <p:spPr bwMode="auto">
              <a:xfrm flipH="1">
                <a:off x="3080" y="203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</p:grpSp>
      </p:grpSp>
      <p:sp>
        <p:nvSpPr>
          <p:cNvPr id="7179" name="TextBox 1"/>
          <p:cNvSpPr txBox="1">
            <a:spLocks noChangeArrowheads="1"/>
          </p:cNvSpPr>
          <p:nvPr/>
        </p:nvSpPr>
        <p:spPr bwMode="auto">
          <a:xfrm>
            <a:off x="1422487" y="1480886"/>
            <a:ext cx="1357313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500" dirty="0">
                <a:ea typeface="楷体" panose="02010609060101010101" charset="-122"/>
              </a:rPr>
              <a:t>谦</a:t>
            </a:r>
            <a:endParaRPr lang="zh-CN" altLang="en-US" sz="10500" dirty="0">
              <a:ea typeface="楷体" panose="02010609060101010101" charset="-122"/>
            </a:endParaRPr>
          </a:p>
        </p:txBody>
      </p:sp>
      <p:grpSp>
        <p:nvGrpSpPr>
          <p:cNvPr id="7" name="组合 21"/>
          <p:cNvGrpSpPr/>
          <p:nvPr/>
        </p:nvGrpSpPr>
        <p:grpSpPr>
          <a:xfrm>
            <a:off x="539552" y="518035"/>
            <a:ext cx="1465056" cy="624955"/>
            <a:chOff x="779572" y="628120"/>
            <a:chExt cx="1571587" cy="67039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8" name="组合 2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5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书写指导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1" name="文本框 11"/>
          <p:cNvSpPr txBox="1"/>
          <p:nvPr/>
        </p:nvSpPr>
        <p:spPr>
          <a:xfrm>
            <a:off x="4212637" y="1924623"/>
            <a:ext cx="80269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2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13"/>
          <p:cNvSpPr txBox="1"/>
          <p:nvPr/>
        </p:nvSpPr>
        <p:spPr>
          <a:xfrm>
            <a:off x="1202159" y="3309480"/>
            <a:ext cx="6739682" cy="1257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讠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窄，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兼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宽。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讠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横折提从横中线起笔；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兼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中间的长横在横中线上，右端出头，两竖左短右长，撇、捺收笔持平。</a:t>
            </a:r>
            <a:endParaRPr lang="zh-CN" altLang="en-US" sz="2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4277968" y="2372128"/>
            <a:ext cx="3587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讠</a:t>
            </a:r>
            <a:endParaRPr lang="zh-CN" altLang="en-US" sz="22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5473715" y="1480886"/>
            <a:ext cx="1308006" cy="16857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789785" y="1285865"/>
            <a:ext cx="7639866" cy="3519547"/>
            <a:chOff x="864358" y="1322089"/>
            <a:chExt cx="7407906" cy="3332191"/>
          </a:xfrm>
        </p:grpSpPr>
        <p:sp>
          <p:nvSpPr>
            <p:cNvPr id="18" name="矩形: 圆角 17"/>
            <p:cNvSpPr/>
            <p:nvPr/>
          </p:nvSpPr>
          <p:spPr>
            <a:xfrm>
              <a:off x="899073" y="1383440"/>
              <a:ext cx="7373191" cy="3270840"/>
            </a:xfrm>
            <a:prstGeom prst="roundRect">
              <a:avLst>
                <a:gd name="adj" fmla="val 6846"/>
              </a:avLst>
            </a:prstGeom>
            <a:solidFill>
              <a:srgbClr val="388F80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864358" y="1322089"/>
              <a:ext cx="7334758" cy="3270840"/>
            </a:xfrm>
            <a:prstGeom prst="roundRect">
              <a:avLst>
                <a:gd name="adj" fmla="val 6039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449989" y="1913107"/>
            <a:ext cx="89456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endParaRPr lang="en-US" altLang="zh-CN" sz="2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9989" y="2370305"/>
            <a:ext cx="85725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endParaRPr lang="zh-CN" altLang="en-US" sz="2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9"/>
          <p:cNvGrpSpPr/>
          <p:nvPr/>
        </p:nvGrpSpPr>
        <p:grpSpPr>
          <a:xfrm>
            <a:off x="1344906" y="1484275"/>
            <a:ext cx="1681572" cy="1682330"/>
            <a:chOff x="5722808" y="1691547"/>
            <a:chExt cx="1681572" cy="1682330"/>
          </a:xfrm>
        </p:grpSpPr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5722808" y="1691547"/>
              <a:ext cx="1681572" cy="16823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楷体" panose="02010609060101010101" charset="-122"/>
              </a:endParaRPr>
            </a:p>
          </p:txBody>
        </p:sp>
        <p:grpSp>
          <p:nvGrpSpPr>
            <p:cNvPr id="4" name="组合 7"/>
            <p:cNvGrpSpPr/>
            <p:nvPr/>
          </p:nvGrpSpPr>
          <p:grpSpPr>
            <a:xfrm>
              <a:off x="5825691" y="1794478"/>
              <a:ext cx="1475800" cy="1476469"/>
              <a:chOff x="2437" y="2032"/>
              <a:chExt cx="1286" cy="1245"/>
            </a:xfrm>
            <a:solidFill>
              <a:schemeClr val="bg1"/>
            </a:solidFill>
          </p:grpSpPr>
          <p:sp>
            <p:nvSpPr>
              <p:cNvPr id="7180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86" cy="1245"/>
              </a:xfrm>
              <a:prstGeom prst="rect">
                <a:avLst/>
              </a:prstGeom>
              <a:solidFill>
                <a:srgbClr val="FFF5D7"/>
              </a:solidFill>
              <a:ln w="19050">
                <a:solidFill>
                  <a:srgbClr val="BF370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楷体" panose="02010609060101010101" charset="-122"/>
                </a:endParaRPr>
              </a:p>
            </p:txBody>
          </p:sp>
          <p:cxnSp>
            <p:nvCxnSpPr>
              <p:cNvPr id="7181" name="直接连接符 4"/>
              <p:cNvCxnSpPr>
                <a:cxnSpLocks noChangeShapeType="1"/>
                <a:stCxn id="7180" idx="1"/>
                <a:endCxn id="7180" idx="3"/>
              </p:cNvCxnSpPr>
              <p:nvPr/>
            </p:nvCxnSpPr>
            <p:spPr bwMode="auto">
              <a:xfrm>
                <a:off x="2437" y="2655"/>
                <a:ext cx="1286" cy="0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  <p:cxnSp>
            <p:nvCxnSpPr>
              <p:cNvPr id="7182" name="直接连接符 6"/>
              <p:cNvCxnSpPr>
                <a:cxnSpLocks noChangeShapeType="1"/>
                <a:stCxn id="7180" idx="0"/>
                <a:endCxn id="7180" idx="2"/>
              </p:cNvCxnSpPr>
              <p:nvPr/>
            </p:nvCxnSpPr>
            <p:spPr bwMode="auto">
              <a:xfrm flipH="1">
                <a:off x="3080" y="203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</p:grpSp>
      </p:grpSp>
      <p:sp>
        <p:nvSpPr>
          <p:cNvPr id="7179" name="TextBox 1"/>
          <p:cNvSpPr txBox="1">
            <a:spLocks noChangeArrowheads="1"/>
          </p:cNvSpPr>
          <p:nvPr/>
        </p:nvSpPr>
        <p:spPr bwMode="auto">
          <a:xfrm>
            <a:off x="1422487" y="1480886"/>
            <a:ext cx="1357313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0500">
                <a:ea typeface="楷体" panose="02010609060101010101" charset="-122"/>
              </a:rPr>
              <a:t>傲</a:t>
            </a:r>
            <a:endParaRPr lang="zh-CN" altLang="en-US" sz="10500">
              <a:ea typeface="楷体" panose="02010609060101010101" charset="-122"/>
            </a:endParaRPr>
          </a:p>
        </p:txBody>
      </p:sp>
      <p:grpSp>
        <p:nvGrpSpPr>
          <p:cNvPr id="7" name="组合 21"/>
          <p:cNvGrpSpPr/>
          <p:nvPr/>
        </p:nvGrpSpPr>
        <p:grpSpPr>
          <a:xfrm>
            <a:off x="539552" y="518035"/>
            <a:ext cx="1465056" cy="624955"/>
            <a:chOff x="779572" y="628120"/>
            <a:chExt cx="1571587" cy="67039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8" name="组合 2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5"/>
            <p:cNvSpPr txBox="1"/>
            <p:nvPr/>
          </p:nvSpPr>
          <p:spPr>
            <a:xfrm>
              <a:off x="894175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书写指导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1" name="文本框 11"/>
          <p:cNvSpPr txBox="1"/>
          <p:nvPr/>
        </p:nvSpPr>
        <p:spPr>
          <a:xfrm>
            <a:off x="4212637" y="1924623"/>
            <a:ext cx="80269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左右</a:t>
            </a:r>
            <a:endParaRPr lang="zh-CN" altLang="en-US" sz="2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13"/>
          <p:cNvSpPr txBox="1"/>
          <p:nvPr/>
        </p:nvSpPr>
        <p:spPr>
          <a:xfrm>
            <a:off x="1202159" y="3309480"/>
            <a:ext cx="6739682" cy="1311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   “亻”窄，“敖”宽。“敖”第五笔横折钩从横中线下起笔，下斜至竖中线左拐，“攵”首笔撇的撇尖轻接中间第三横，撇和捺相交于右下格。</a:t>
            </a:r>
            <a:endParaRPr lang="zh-CN" altLang="en-US" sz="2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4277968" y="2372128"/>
            <a:ext cx="3587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>
                <a:latin typeface="楷体" panose="02010609060101010101" charset="-122"/>
                <a:ea typeface="楷体" panose="02010609060101010101" charset="-122"/>
              </a:rPr>
              <a:t>亻</a:t>
            </a:r>
            <a:endParaRPr lang="zh-CN" altLang="en-US" sz="22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99750" y="1641444"/>
            <a:ext cx="2591456" cy="14564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eveal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圆角矩形 202"/>
          <p:cNvSpPr/>
          <p:nvPr/>
        </p:nvSpPr>
        <p:spPr>
          <a:xfrm>
            <a:off x="666094" y="3298260"/>
            <a:ext cx="7811813" cy="1297310"/>
          </a:xfrm>
          <a:prstGeom prst="roundRect">
            <a:avLst>
              <a:gd name="adj" fmla="val 19783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/>
          <p:cNvSpPr txBox="1"/>
          <p:nvPr/>
        </p:nvSpPr>
        <p:spPr>
          <a:xfrm>
            <a:off x="1079613" y="3465855"/>
            <a:ext cx="6984775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>
                <a:solidFill>
                  <a:srgbClr val="388F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左右  </a:t>
            </a:r>
            <a:r>
              <a:rPr lang="zh-CN" altLang="en-US" sz="2400">
                <a:solidFill>
                  <a:srgbClr val="388F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马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>
                <a:solidFill>
                  <a:srgbClr val="388F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易错提示：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右部第一笔是撇，不是横。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30807" y="1211668"/>
            <a:ext cx="2772307" cy="1419225"/>
            <a:chOff x="-2873041" y="1585987"/>
            <a:chExt cx="2772307" cy="1419225"/>
          </a:xfrm>
        </p:grpSpPr>
        <p:sp>
          <p:nvSpPr>
            <p:cNvPr id="5" name="圆角矩形 4"/>
            <p:cNvSpPr/>
            <p:nvPr/>
          </p:nvSpPr>
          <p:spPr>
            <a:xfrm>
              <a:off x="-2873041" y="1681237"/>
              <a:ext cx="2772307" cy="132397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388F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-1446831" y="1937777"/>
              <a:ext cx="1212215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err="1">
                  <a:latin typeface="taozhi.cn_PY" panose="02000500000000000000" pitchFamily="2" charset="-122"/>
                  <a:ea typeface="楷体" panose="02010609060101010101" charset="-122"/>
                </a:rPr>
                <a:t>jiāo</a:t>
              </a:r>
              <a:endParaRPr lang="en-US" altLang="zh-CN" sz="4000">
                <a:latin typeface="taozhi.cn_PY" panose="02000500000000000000" pitchFamily="2" charset="-122"/>
                <a:ea typeface="楷体" panose="02010609060101010101" charset="-122"/>
              </a:endParaRPr>
            </a:p>
          </p:txBody>
        </p:sp>
        <p:sp>
          <p:nvSpPr>
            <p:cNvPr id="109" name="文本框 17"/>
            <p:cNvSpPr txBox="1">
              <a:spLocks noChangeArrowheads="1"/>
            </p:cNvSpPr>
            <p:nvPr/>
          </p:nvSpPr>
          <p:spPr bwMode="auto">
            <a:xfrm>
              <a:off x="-2717997" y="1585987"/>
              <a:ext cx="1338256" cy="132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8000">
                  <a:latin typeface="楷体" panose="02010609060101010101" charset="-122"/>
                  <a:ea typeface="楷体" panose="02010609060101010101" charset="-122"/>
                </a:rPr>
                <a:t>骄</a:t>
              </a:r>
              <a:endParaRPr lang="zh-CN" altLang="en-US" sz="8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83184" y="3626014"/>
            <a:ext cx="1412545" cy="771458"/>
            <a:chOff x="9134767" y="4310668"/>
            <a:chExt cx="1708146" cy="932899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134767" y="4310668"/>
              <a:ext cx="709641" cy="93289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218859" y="4569517"/>
              <a:ext cx="624054" cy="655784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4940878" y="831272"/>
            <a:ext cx="2286000" cy="2287588"/>
            <a:chOff x="5429250" y="1143000"/>
            <a:chExt cx="2286000" cy="2287588"/>
          </a:xfrm>
        </p:grpSpPr>
        <p:sp>
          <p:nvSpPr>
            <p:cNvPr id="31" name="矩形 30"/>
            <p:cNvSpPr/>
            <p:nvPr/>
          </p:nvSpPr>
          <p:spPr>
            <a:xfrm>
              <a:off x="5429250" y="1143000"/>
              <a:ext cx="2286000" cy="2286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2" name="直接连接符 31"/>
            <p:cNvCxnSpPr>
              <a:stCxn id="31" idx="0"/>
              <a:endCxn id="31" idx="2"/>
            </p:cNvCxnSpPr>
            <p:nvPr/>
          </p:nvCxnSpPr>
          <p:spPr>
            <a:xfrm rot="16200000" flipH="1">
              <a:off x="5429250" y="2286000"/>
              <a:ext cx="2287588" cy="1588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16200000" flipH="1">
              <a:off x="5429250" y="1143000"/>
              <a:ext cx="2286000" cy="2286000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5400000">
              <a:off x="5429250" y="1143000"/>
              <a:ext cx="2286000" cy="2286000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31" idx="1"/>
              <a:endCxn id="31" idx="3"/>
            </p:cNvCxnSpPr>
            <p:nvPr/>
          </p:nvCxnSpPr>
          <p:spPr>
            <a:xfrm rot="10800000" flipH="1">
              <a:off x="5429250" y="2286000"/>
              <a:ext cx="2286000" cy="1588"/>
            </a:xfrm>
            <a:prstGeom prst="line">
              <a:avLst/>
            </a:prstGeom>
            <a:ln w="12700">
              <a:solidFill>
                <a:srgbClr val="2B9C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5564505" y="1171575"/>
              <a:ext cx="2000250" cy="20002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3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骄</a:t>
              </a:r>
              <a:endParaRPr lang="zh-CN" altLang="en-US" sz="13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395539" y="494861"/>
            <a:ext cx="1465056" cy="624955"/>
            <a:chOff x="779572" y="628120"/>
            <a:chExt cx="1571587" cy="67039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2" name="组合 1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033135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易写错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圆角矩形 202"/>
          <p:cNvSpPr/>
          <p:nvPr/>
        </p:nvSpPr>
        <p:spPr>
          <a:xfrm>
            <a:off x="666094" y="3298260"/>
            <a:ext cx="7811813" cy="1297310"/>
          </a:xfrm>
          <a:prstGeom prst="roundRect">
            <a:avLst>
              <a:gd name="adj" fmla="val 19783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/>
          <p:cNvSpPr txBox="1"/>
          <p:nvPr/>
        </p:nvSpPr>
        <p:spPr>
          <a:xfrm>
            <a:off x="1079613" y="3465855"/>
            <a:ext cx="6984775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>
                <a:solidFill>
                  <a:srgbClr val="388F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左右  </a:t>
            </a:r>
            <a:r>
              <a:rPr lang="zh-CN" altLang="en-US" sz="2400">
                <a:solidFill>
                  <a:srgbClr val="388F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亻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>
                <a:solidFill>
                  <a:srgbClr val="388F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易错提示：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右部“敖”的左部下面不要写成“方”。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30807" y="1211668"/>
            <a:ext cx="2772307" cy="1419225"/>
            <a:chOff x="-2873041" y="1585987"/>
            <a:chExt cx="2772307" cy="1419225"/>
          </a:xfrm>
        </p:grpSpPr>
        <p:sp>
          <p:nvSpPr>
            <p:cNvPr id="5" name="圆角矩形 4"/>
            <p:cNvSpPr/>
            <p:nvPr/>
          </p:nvSpPr>
          <p:spPr>
            <a:xfrm>
              <a:off x="-2873041" y="1681237"/>
              <a:ext cx="2772307" cy="132397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388F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-1446976" y="1937484"/>
              <a:ext cx="113906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err="1">
                  <a:latin typeface="taozhi.cn_PY" panose="02000500000000000000" pitchFamily="2" charset="-122"/>
                  <a:ea typeface="楷体" panose="02010609060101010101" charset="-122"/>
                </a:rPr>
                <a:t>ào</a:t>
              </a:r>
              <a:endParaRPr lang="en-US" altLang="zh-CN" sz="4000">
                <a:latin typeface="taozhi.cn_PY" panose="02000500000000000000" pitchFamily="2" charset="-122"/>
                <a:ea typeface="楷体" panose="02010609060101010101" charset="-122"/>
              </a:endParaRPr>
            </a:p>
          </p:txBody>
        </p:sp>
        <p:sp>
          <p:nvSpPr>
            <p:cNvPr id="109" name="文本框 17"/>
            <p:cNvSpPr txBox="1">
              <a:spLocks noChangeArrowheads="1"/>
            </p:cNvSpPr>
            <p:nvPr/>
          </p:nvSpPr>
          <p:spPr bwMode="auto">
            <a:xfrm>
              <a:off x="-2717997" y="1585987"/>
              <a:ext cx="1338256" cy="132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8000">
                  <a:latin typeface="楷体" panose="02010609060101010101" charset="-122"/>
                  <a:ea typeface="楷体" panose="02010609060101010101" charset="-122"/>
                </a:rPr>
                <a:t>傲</a:t>
              </a:r>
              <a:endParaRPr lang="zh-CN" altLang="en-US" sz="8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68601" y="4058084"/>
            <a:ext cx="516059" cy="542299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4940878" y="831272"/>
            <a:ext cx="2286000" cy="2287588"/>
            <a:chOff x="5429250" y="1143000"/>
            <a:chExt cx="2286000" cy="2287588"/>
          </a:xfrm>
        </p:grpSpPr>
        <p:sp>
          <p:nvSpPr>
            <p:cNvPr id="31" name="矩形 30"/>
            <p:cNvSpPr/>
            <p:nvPr/>
          </p:nvSpPr>
          <p:spPr>
            <a:xfrm>
              <a:off x="5429250" y="1143000"/>
              <a:ext cx="2286000" cy="2286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2" name="直接连接符 31"/>
            <p:cNvCxnSpPr>
              <a:stCxn id="31" idx="0"/>
              <a:endCxn id="31" idx="2"/>
            </p:cNvCxnSpPr>
            <p:nvPr/>
          </p:nvCxnSpPr>
          <p:spPr>
            <a:xfrm rot="16200000" flipH="1">
              <a:off x="5429250" y="2286000"/>
              <a:ext cx="2287588" cy="1588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16200000" flipH="1">
              <a:off x="5429250" y="1143000"/>
              <a:ext cx="2286000" cy="2286000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5400000">
              <a:off x="5429250" y="1143000"/>
              <a:ext cx="2286000" cy="2286000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31" idx="1"/>
              <a:endCxn id="31" idx="3"/>
            </p:cNvCxnSpPr>
            <p:nvPr/>
          </p:nvCxnSpPr>
          <p:spPr>
            <a:xfrm rot="10800000" flipH="1">
              <a:off x="5429250" y="2286000"/>
              <a:ext cx="2286000" cy="1588"/>
            </a:xfrm>
            <a:prstGeom prst="line">
              <a:avLst/>
            </a:prstGeom>
            <a:ln w="12700">
              <a:solidFill>
                <a:srgbClr val="2B9C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5526405" y="1169788"/>
              <a:ext cx="2000250" cy="20002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3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傲</a:t>
              </a:r>
              <a:endParaRPr lang="zh-CN" altLang="en-US" sz="13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5" name="组合 11"/>
          <p:cNvGrpSpPr/>
          <p:nvPr/>
        </p:nvGrpSpPr>
        <p:grpSpPr>
          <a:xfrm>
            <a:off x="395539" y="494861"/>
            <a:ext cx="1465056" cy="624955"/>
            <a:chOff x="779572" y="628120"/>
            <a:chExt cx="1571587" cy="670397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7" name="组合 1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1033135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易写错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圆角矩形 202"/>
          <p:cNvSpPr/>
          <p:nvPr/>
        </p:nvSpPr>
        <p:spPr>
          <a:xfrm>
            <a:off x="666094" y="3298260"/>
            <a:ext cx="7811813" cy="1297310"/>
          </a:xfrm>
          <a:prstGeom prst="roundRect">
            <a:avLst>
              <a:gd name="adj" fmla="val 19783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/>
          <p:cNvSpPr txBox="1"/>
          <p:nvPr/>
        </p:nvSpPr>
        <p:spPr>
          <a:xfrm>
            <a:off x="1079613" y="3465855"/>
            <a:ext cx="6984775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>
                <a:solidFill>
                  <a:srgbClr val="388F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上下  </a:t>
            </a:r>
            <a:r>
              <a:rPr lang="zh-CN" altLang="en-US" sz="2400">
                <a:solidFill>
                  <a:srgbClr val="388F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小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>
                <a:solidFill>
                  <a:srgbClr val="388F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易错提示：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上部中间是竖，不是竖钩。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30807" y="1211668"/>
            <a:ext cx="2772307" cy="1419225"/>
            <a:chOff x="-2873041" y="1585987"/>
            <a:chExt cx="2772307" cy="1419225"/>
          </a:xfrm>
        </p:grpSpPr>
        <p:sp>
          <p:nvSpPr>
            <p:cNvPr id="5" name="圆角矩形 4"/>
            <p:cNvSpPr/>
            <p:nvPr/>
          </p:nvSpPr>
          <p:spPr>
            <a:xfrm>
              <a:off x="-2873041" y="1681237"/>
              <a:ext cx="2772307" cy="132397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388F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-1535181" y="1937484"/>
              <a:ext cx="122834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err="1">
                  <a:latin typeface="taozhi.cn_PY" panose="02000500000000000000" pitchFamily="2" charset="-122"/>
                  <a:ea typeface="楷体" panose="02010609060101010101" charset="-122"/>
                </a:rPr>
                <a:t>chén</a:t>
              </a:r>
              <a:endParaRPr lang="en-US" altLang="zh-CN" sz="4000">
                <a:latin typeface="taozhi.cn_PY" panose="02000500000000000000" pitchFamily="2" charset="-122"/>
                <a:ea typeface="楷体" panose="02010609060101010101" charset="-122"/>
              </a:endParaRPr>
            </a:p>
          </p:txBody>
        </p:sp>
        <p:sp>
          <p:nvSpPr>
            <p:cNvPr id="109" name="文本框 17"/>
            <p:cNvSpPr txBox="1">
              <a:spLocks noChangeArrowheads="1"/>
            </p:cNvSpPr>
            <p:nvPr/>
          </p:nvSpPr>
          <p:spPr bwMode="auto">
            <a:xfrm>
              <a:off x="-2717997" y="1585987"/>
              <a:ext cx="1338256" cy="132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8000">
                  <a:latin typeface="楷体" panose="02010609060101010101" charset="-122"/>
                  <a:ea typeface="楷体" panose="02010609060101010101" charset="-122"/>
                </a:rPr>
                <a:t>尘</a:t>
              </a:r>
              <a:endParaRPr lang="zh-CN" altLang="en-US" sz="8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06051" y="3603155"/>
            <a:ext cx="1408060" cy="799112"/>
            <a:chOff x="9162411" y="4283025"/>
            <a:chExt cx="1702721" cy="96634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162411" y="4283025"/>
              <a:ext cx="709641" cy="93289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0241078" y="4593581"/>
              <a:ext cx="624054" cy="655784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4940878" y="831272"/>
            <a:ext cx="2286000" cy="2287588"/>
            <a:chOff x="5429250" y="1143000"/>
            <a:chExt cx="2286000" cy="2287588"/>
          </a:xfrm>
        </p:grpSpPr>
        <p:sp>
          <p:nvSpPr>
            <p:cNvPr id="31" name="矩形 30"/>
            <p:cNvSpPr/>
            <p:nvPr/>
          </p:nvSpPr>
          <p:spPr>
            <a:xfrm>
              <a:off x="5429250" y="1143000"/>
              <a:ext cx="2286000" cy="2286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2" name="直接连接符 31"/>
            <p:cNvCxnSpPr>
              <a:stCxn id="31" idx="0"/>
              <a:endCxn id="31" idx="2"/>
            </p:cNvCxnSpPr>
            <p:nvPr/>
          </p:nvCxnSpPr>
          <p:spPr>
            <a:xfrm rot="16200000" flipH="1">
              <a:off x="5429250" y="2286000"/>
              <a:ext cx="2287588" cy="1588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16200000" flipH="1">
              <a:off x="5429250" y="1143000"/>
              <a:ext cx="2286000" cy="2286000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5400000">
              <a:off x="5429250" y="1143000"/>
              <a:ext cx="2286000" cy="2286000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31" idx="1"/>
              <a:endCxn id="31" idx="3"/>
            </p:cNvCxnSpPr>
            <p:nvPr/>
          </p:nvCxnSpPr>
          <p:spPr>
            <a:xfrm rot="10800000" flipH="1">
              <a:off x="5429250" y="2286000"/>
              <a:ext cx="2286000" cy="1588"/>
            </a:xfrm>
            <a:prstGeom prst="line">
              <a:avLst/>
            </a:prstGeom>
            <a:ln w="127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5530562" y="1143465"/>
              <a:ext cx="2000250" cy="20002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3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尘</a:t>
              </a:r>
              <a:endParaRPr lang="zh-CN" altLang="en-US" sz="13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5" name="组合 11"/>
          <p:cNvGrpSpPr/>
          <p:nvPr/>
        </p:nvGrpSpPr>
        <p:grpSpPr>
          <a:xfrm>
            <a:off x="395539" y="494861"/>
            <a:ext cx="1465056" cy="624955"/>
            <a:chOff x="779572" y="628120"/>
            <a:chExt cx="1571587" cy="670397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7" name="组合 1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1033135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易写错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3854359"/>
            <a:ext cx="9144000" cy="1289141"/>
          </a:xfrm>
          <a:prstGeom prst="rect">
            <a:avLst/>
          </a:prstGeom>
        </p:spPr>
      </p:pic>
      <p:grpSp>
        <p:nvGrpSpPr>
          <p:cNvPr id="23" name="Group 1"/>
          <p:cNvGrpSpPr/>
          <p:nvPr/>
        </p:nvGrpSpPr>
        <p:grpSpPr>
          <a:xfrm>
            <a:off x="861396" y="1495222"/>
            <a:ext cx="7421209" cy="2844313"/>
            <a:chOff x="556920" y="1248479"/>
            <a:chExt cx="8078760" cy="3377673"/>
          </a:xfrm>
        </p:grpSpPr>
        <p:sp>
          <p:nvSpPr>
            <p:cNvPr id="24" name="CustomShape 2"/>
            <p:cNvSpPr/>
            <p:nvPr/>
          </p:nvSpPr>
          <p:spPr>
            <a:xfrm>
              <a:off x="578520" y="1316879"/>
              <a:ext cx="8057160" cy="3309273"/>
            </a:xfrm>
            <a:prstGeom prst="roundRect">
              <a:avLst>
                <a:gd name="adj" fmla="val 14712"/>
              </a:avLst>
            </a:prstGeom>
            <a:solidFill>
              <a:srgbClr val="388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/>
            <a:lstStyle/>
            <a:p/>
          </p:txBody>
        </p:sp>
        <p:sp>
          <p:nvSpPr>
            <p:cNvPr id="25" name="CustomShape 3"/>
            <p:cNvSpPr/>
            <p:nvPr/>
          </p:nvSpPr>
          <p:spPr>
            <a:xfrm>
              <a:off x="556920" y="1248479"/>
              <a:ext cx="8015040" cy="3337017"/>
            </a:xfrm>
            <a:prstGeom prst="roundRect">
              <a:avLst>
                <a:gd name="adj" fmla="val 14712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/>
            <a:lstStyle/>
            <a:p/>
          </p:txBody>
        </p:sp>
      </p:grpSp>
      <p:grpSp>
        <p:nvGrpSpPr>
          <p:cNvPr id="26" name="Group 4"/>
          <p:cNvGrpSpPr/>
          <p:nvPr/>
        </p:nvGrpSpPr>
        <p:grpSpPr>
          <a:xfrm>
            <a:off x="742840" y="686680"/>
            <a:ext cx="1464840" cy="624600"/>
            <a:chOff x="539640" y="483480"/>
            <a:chExt cx="1464840" cy="624600"/>
          </a:xfrm>
        </p:grpSpPr>
        <p:pic>
          <p:nvPicPr>
            <p:cNvPr id="27" name="图片 8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07040" y="483480"/>
              <a:ext cx="1122840" cy="167400"/>
            </a:xfrm>
            <a:prstGeom prst="rect">
              <a:avLst/>
            </a:prstGeom>
            <a:ln w="0">
              <a:noFill/>
            </a:ln>
          </p:spPr>
        </p:pic>
        <p:grpSp>
          <p:nvGrpSpPr>
            <p:cNvPr id="28" name="Group 5"/>
            <p:cNvGrpSpPr/>
            <p:nvPr/>
          </p:nvGrpSpPr>
          <p:grpSpPr>
            <a:xfrm>
              <a:off x="548280" y="650880"/>
              <a:ext cx="1414800" cy="401040"/>
              <a:chOff x="548280" y="650880"/>
              <a:chExt cx="1414800" cy="401040"/>
            </a:xfrm>
          </p:grpSpPr>
          <p:sp>
            <p:nvSpPr>
              <p:cNvPr id="32" name="CustomShape 6"/>
              <p:cNvSpPr/>
              <p:nvPr/>
            </p:nvSpPr>
            <p:spPr>
              <a:xfrm>
                <a:off x="548280" y="650880"/>
                <a:ext cx="1414800" cy="401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33" name="CustomShape 7"/>
              <p:cNvSpPr/>
              <p:nvPr/>
            </p:nvSpPr>
            <p:spPr>
              <a:xfrm>
                <a:off x="584280" y="684360"/>
                <a:ext cx="1342080" cy="33516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29" name="CustomShape 8"/>
            <p:cNvSpPr/>
            <p:nvPr/>
          </p:nvSpPr>
          <p:spPr>
            <a:xfrm>
              <a:off x="666000" y="642487"/>
              <a:ext cx="1199160" cy="395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sz="2000" b="0" strike="noStrike" spc="-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词语听写</a:t>
              </a:r>
              <a:endParaRPr lang="en-US" sz="2000" b="0" strike="noStrike" spc="-1" dirty="0">
                <a:latin typeface="Arial" panose="020B0604020202020204"/>
              </a:endParaRPr>
            </a:p>
          </p:txBody>
        </p:sp>
        <p:pic>
          <p:nvPicPr>
            <p:cNvPr id="30" name="图片 11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39640" y="1001520"/>
              <a:ext cx="525240" cy="1065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" name="图片 12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315080" y="830520"/>
              <a:ext cx="689400" cy="27180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4" name="图片 15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6646772" y="874468"/>
            <a:ext cx="1173240" cy="685440"/>
          </a:xfrm>
          <a:prstGeom prst="rect">
            <a:avLst/>
          </a:prstGeom>
          <a:ln w="0">
            <a:noFill/>
          </a:ln>
        </p:spPr>
      </p:pic>
      <p:sp>
        <p:nvSpPr>
          <p:cNvPr id="17" name="矩形 16"/>
          <p:cNvSpPr/>
          <p:nvPr/>
        </p:nvSpPr>
        <p:spPr>
          <a:xfrm>
            <a:off x="1429214" y="1824681"/>
            <a:ext cx="6285572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骄傲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傲慢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谦虚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懦弱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相提并论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尘土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古代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价值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国王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神气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住嘴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王朝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光洁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美观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动手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吹捧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3854359"/>
            <a:ext cx="9144000" cy="1289141"/>
          </a:xfrm>
          <a:prstGeom prst="rect">
            <a:avLst/>
          </a:prstGeom>
        </p:spPr>
      </p:pic>
      <p:sp>
        <p:nvSpPr>
          <p:cNvPr id="36" name="圆角矩形 35"/>
          <p:cNvSpPr/>
          <p:nvPr/>
        </p:nvSpPr>
        <p:spPr>
          <a:xfrm>
            <a:off x="626745" y="1259840"/>
            <a:ext cx="3816350" cy="2626360"/>
          </a:xfrm>
          <a:prstGeom prst="roundRect">
            <a:avLst>
              <a:gd name="adj" fmla="val 7534"/>
            </a:avLst>
          </a:prstGeom>
          <a:solidFill>
            <a:schemeClr val="accent2">
              <a:lumMod val="20000"/>
              <a:lumOff val="80000"/>
              <a:alpha val="53000"/>
            </a:schemeClr>
          </a:solidFill>
          <a:ln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1850792" y="1046667"/>
            <a:ext cx="1505884" cy="454619"/>
            <a:chOff x="1762745" y="1024500"/>
            <a:chExt cx="1505884" cy="454619"/>
          </a:xfrm>
        </p:grpSpPr>
        <p:sp>
          <p:nvSpPr>
            <p:cNvPr id="38" name="圆角矩形 37"/>
            <p:cNvSpPr/>
            <p:nvPr/>
          </p:nvSpPr>
          <p:spPr>
            <a:xfrm>
              <a:off x="1762745" y="1057471"/>
              <a:ext cx="1505884" cy="421648"/>
            </a:xfrm>
            <a:prstGeom prst="roundRect">
              <a:avLst>
                <a:gd name="adj" fmla="val 50000"/>
              </a:avLst>
            </a:prstGeom>
            <a:solidFill>
              <a:srgbClr val="F669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167384" y="1024500"/>
              <a:ext cx="10310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近义词</a:t>
              </a:r>
              <a:endParaRPr lang="zh-CN" altLang="en-US" sz="2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039776" y="1662989"/>
            <a:ext cx="29902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骄傲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傲慢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谦虚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谦恭</a:t>
            </a:r>
            <a:endParaRPr lang="en-US" altLang="zh-CN" sz="20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懦弱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软弱</a:t>
            </a:r>
            <a:endParaRPr lang="en-US" altLang="zh-CN" sz="20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轻蔑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轻视</a:t>
            </a:r>
            <a:r>
              <a:rPr lang="en-US" altLang="zh-CN" sz="2000" dirty="0">
                <a:latin typeface="+mj-ea"/>
                <a:ea typeface="+mj-ea"/>
                <a:sym typeface="+mn-ea"/>
              </a:rPr>
              <a:t>(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蔑视</a:t>
            </a:r>
            <a:r>
              <a:rPr lang="en-US" altLang="zh-CN" sz="2000" dirty="0">
                <a:latin typeface="+mj-ea"/>
                <a:ea typeface="+mj-ea"/>
                <a:sym typeface="+mn-ea"/>
              </a:rPr>
              <a:t>)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相提并论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同日而语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4726940" y="1259840"/>
            <a:ext cx="3816350" cy="2626360"/>
          </a:xfrm>
          <a:prstGeom prst="roundRect">
            <a:avLst>
              <a:gd name="adj" fmla="val 7534"/>
            </a:avLst>
          </a:prstGeom>
          <a:solidFill>
            <a:schemeClr val="accent2">
              <a:lumMod val="20000"/>
              <a:lumOff val="80000"/>
              <a:alpha val="53000"/>
            </a:schemeClr>
          </a:solidFill>
          <a:ln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5809449" y="1046667"/>
            <a:ext cx="1505884" cy="454619"/>
            <a:chOff x="5996145" y="1024500"/>
            <a:chExt cx="1505884" cy="454619"/>
          </a:xfrm>
        </p:grpSpPr>
        <p:sp>
          <p:nvSpPr>
            <p:cNvPr id="43" name="圆角矩形 42"/>
            <p:cNvSpPr/>
            <p:nvPr/>
          </p:nvSpPr>
          <p:spPr>
            <a:xfrm flipH="1">
              <a:off x="5996145" y="1057471"/>
              <a:ext cx="1505884" cy="421648"/>
            </a:xfrm>
            <a:prstGeom prst="roundRect">
              <a:avLst>
                <a:gd name="adj" fmla="val 50000"/>
              </a:avLst>
            </a:prstGeom>
            <a:solidFill>
              <a:srgbClr val="F669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075134" y="1024500"/>
              <a:ext cx="10310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反义词</a:t>
              </a:r>
              <a:endParaRPr lang="zh-CN" altLang="en-US" sz="2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5127820" y="1888485"/>
            <a:ext cx="301458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奚落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赞扬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谦虚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骄傲</a:t>
            </a:r>
            <a:endParaRPr lang="en-US" altLang="zh-CN" sz="20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懦弱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坚强</a:t>
            </a:r>
            <a:r>
              <a:rPr lang="en-US" altLang="zh-CN" sz="2000">
                <a:latin typeface="+mj-ea"/>
                <a:sym typeface="+mn-ea"/>
              </a:rPr>
              <a:t>(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勇敢</a:t>
            </a:r>
            <a:r>
              <a:rPr lang="en-US" altLang="zh-CN" sz="2000">
                <a:latin typeface="+mj-ea"/>
                <a:sym typeface="+mn-ea"/>
              </a:rPr>
              <a:t>)</a:t>
            </a:r>
            <a:endParaRPr lang="en-US" altLang="zh-CN" sz="200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朴素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sym typeface="+mn-ea"/>
              </a:rPr>
              <a:t>—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华丽</a:t>
            </a:r>
            <a:r>
              <a:rPr lang="en-US" altLang="zh-CN" sz="2000">
                <a:latin typeface="+mj-ea"/>
                <a:sym typeface="+mn-ea"/>
              </a:rPr>
              <a:t>(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奢侈</a:t>
            </a:r>
            <a:r>
              <a:rPr lang="en-US" altLang="zh-CN" sz="2000">
                <a:latin typeface="+mj-ea"/>
                <a:sym typeface="+mn-ea"/>
              </a:rPr>
              <a:t>)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0" grpId="0"/>
      <p:bldP spid="41" grpId="0" animBg="1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3854359"/>
            <a:ext cx="9144000" cy="1289141"/>
          </a:xfrm>
          <a:prstGeom prst="rect">
            <a:avLst/>
          </a:prstGeom>
        </p:spPr>
      </p:pic>
      <p:grpSp>
        <p:nvGrpSpPr>
          <p:cNvPr id="23" name="Group 1"/>
          <p:cNvGrpSpPr/>
          <p:nvPr/>
        </p:nvGrpSpPr>
        <p:grpSpPr>
          <a:xfrm>
            <a:off x="861396" y="1459148"/>
            <a:ext cx="7421209" cy="3041515"/>
            <a:chOff x="556920" y="1248480"/>
            <a:chExt cx="8078760" cy="3310999"/>
          </a:xfrm>
        </p:grpSpPr>
        <p:sp>
          <p:nvSpPr>
            <p:cNvPr id="24" name="CustomShape 2"/>
            <p:cNvSpPr/>
            <p:nvPr/>
          </p:nvSpPr>
          <p:spPr>
            <a:xfrm>
              <a:off x="578520" y="1316880"/>
              <a:ext cx="8057160" cy="3242599"/>
            </a:xfrm>
            <a:prstGeom prst="roundRect">
              <a:avLst>
                <a:gd name="adj" fmla="val 7387"/>
              </a:avLst>
            </a:prstGeom>
            <a:solidFill>
              <a:srgbClr val="388F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/>
            <a:lstStyle/>
            <a:p/>
          </p:txBody>
        </p:sp>
        <p:sp>
          <p:nvSpPr>
            <p:cNvPr id="25" name="CustomShape 3"/>
            <p:cNvSpPr/>
            <p:nvPr/>
          </p:nvSpPr>
          <p:spPr>
            <a:xfrm>
              <a:off x="556920" y="1248480"/>
              <a:ext cx="8015040" cy="3269783"/>
            </a:xfrm>
            <a:prstGeom prst="roundRect">
              <a:avLst>
                <a:gd name="adj" fmla="val 9264"/>
              </a:avLst>
            </a:prstGeom>
            <a:solidFill>
              <a:schemeClr val="bg1"/>
            </a:solidFill>
            <a:ln>
              <a:solidFill>
                <a:srgbClr val="388F8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/>
            <a:lstStyle/>
            <a:p/>
          </p:txBody>
        </p:sp>
      </p:grpSp>
      <p:grpSp>
        <p:nvGrpSpPr>
          <p:cNvPr id="26" name="Group 4"/>
          <p:cNvGrpSpPr/>
          <p:nvPr/>
        </p:nvGrpSpPr>
        <p:grpSpPr>
          <a:xfrm>
            <a:off x="861396" y="562789"/>
            <a:ext cx="1464840" cy="624600"/>
            <a:chOff x="539640" y="483480"/>
            <a:chExt cx="1464840" cy="624600"/>
          </a:xfrm>
        </p:grpSpPr>
        <p:pic>
          <p:nvPicPr>
            <p:cNvPr id="27" name="图片 8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07040" y="483480"/>
              <a:ext cx="1122840" cy="167400"/>
            </a:xfrm>
            <a:prstGeom prst="rect">
              <a:avLst/>
            </a:prstGeom>
            <a:ln w="0">
              <a:noFill/>
            </a:ln>
          </p:spPr>
        </p:pic>
        <p:grpSp>
          <p:nvGrpSpPr>
            <p:cNvPr id="28" name="Group 5"/>
            <p:cNvGrpSpPr/>
            <p:nvPr/>
          </p:nvGrpSpPr>
          <p:grpSpPr>
            <a:xfrm>
              <a:off x="548280" y="650880"/>
              <a:ext cx="1414800" cy="401040"/>
              <a:chOff x="548280" y="650880"/>
              <a:chExt cx="1414800" cy="401040"/>
            </a:xfrm>
          </p:grpSpPr>
          <p:sp>
            <p:nvSpPr>
              <p:cNvPr id="32" name="CustomShape 6"/>
              <p:cNvSpPr/>
              <p:nvPr/>
            </p:nvSpPr>
            <p:spPr>
              <a:xfrm>
                <a:off x="548280" y="650880"/>
                <a:ext cx="1414800" cy="40104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33" name="CustomShape 7"/>
              <p:cNvSpPr/>
              <p:nvPr/>
            </p:nvSpPr>
            <p:spPr>
              <a:xfrm>
                <a:off x="584280" y="684360"/>
                <a:ext cx="1342080" cy="335160"/>
              </a:xfrm>
              <a:prstGeom prst="roundRect">
                <a:avLst>
                  <a:gd name="adj" fmla="val 50000"/>
                </a:avLst>
              </a:prstGeom>
              <a:solidFill>
                <a:srgbClr val="2B9C88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29" name="CustomShape 8"/>
            <p:cNvSpPr/>
            <p:nvPr/>
          </p:nvSpPr>
          <p:spPr>
            <a:xfrm>
              <a:off x="661237" y="632962"/>
              <a:ext cx="1199160" cy="395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en-US" sz="2000" spc="-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理解词语</a:t>
              </a:r>
              <a:endParaRPr lang="zh-CN" altLang="en-US" sz="2000" spc="-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" name="图片 11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39640" y="1001520"/>
              <a:ext cx="525240" cy="10656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" name="图片 12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315080" y="830520"/>
              <a:ext cx="689400" cy="27180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4" name="图片 15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6660232" y="838909"/>
            <a:ext cx="1173240" cy="685440"/>
          </a:xfrm>
          <a:prstGeom prst="rect">
            <a:avLst/>
          </a:prstGeom>
          <a:ln w="0">
            <a:noFill/>
          </a:ln>
        </p:spPr>
      </p:pic>
      <p:sp>
        <p:nvSpPr>
          <p:cNvPr id="2" name="矩形 1"/>
          <p:cNvSpPr/>
          <p:nvPr/>
        </p:nvSpPr>
        <p:spPr>
          <a:xfrm>
            <a:off x="1353089" y="1719584"/>
            <a:ext cx="643782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spc="-1" dirty="0">
                <a:solidFill>
                  <a:srgbClr val="388F80"/>
                </a:solidFill>
                <a:latin typeface="+mj-ea"/>
                <a:ea typeface="+mj-ea"/>
              </a:rPr>
              <a:t>[</a:t>
            </a:r>
            <a:r>
              <a:rPr lang="zh-CN" altLang="en-US" sz="2400" spc="-1" dirty="0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rPr>
              <a:t>奚落</a:t>
            </a:r>
            <a:r>
              <a:rPr lang="en-US" altLang="zh-CN" sz="2400" spc="-1" dirty="0">
                <a:solidFill>
                  <a:srgbClr val="388F80"/>
                </a:solidFill>
                <a:latin typeface="+mj-ea"/>
                <a:ea typeface="+mj-ea"/>
              </a:rPr>
              <a:t>]</a:t>
            </a:r>
            <a:r>
              <a:rPr lang="zh-CN" altLang="en-US" sz="2400" spc="-1" dirty="0">
                <a:latin typeface="楷体" panose="02010609060101010101" charset="-122"/>
                <a:ea typeface="楷体" panose="02010609060101010101" charset="-122"/>
              </a:rPr>
              <a:t>用尖刻的话数说别人的短处，使人难堪；</a:t>
            </a:r>
            <a:endParaRPr lang="en-US" altLang="zh-CN" sz="2400" spc="-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pc="-1" dirty="0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400" spc="-1" dirty="0">
                <a:latin typeface="楷体" panose="02010609060101010101" charset="-122"/>
                <a:ea typeface="楷体" panose="02010609060101010101" charset="-122"/>
              </a:rPr>
              <a:t>讥讽嘲笑。</a:t>
            </a:r>
            <a:endParaRPr lang="zh-CN" altLang="en-US" sz="2400" spc="-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pc="-1" dirty="0">
                <a:solidFill>
                  <a:srgbClr val="388F80"/>
                </a:solidFill>
                <a:latin typeface="+mj-ea"/>
              </a:rPr>
              <a:t>[</a:t>
            </a:r>
            <a:r>
              <a:rPr lang="zh-CN" altLang="en-US" sz="2400" spc="-1" dirty="0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rPr>
              <a:t>傲慢</a:t>
            </a:r>
            <a:r>
              <a:rPr lang="en-US" altLang="zh-CN" sz="2400" spc="-1" dirty="0">
                <a:solidFill>
                  <a:srgbClr val="388F80"/>
                </a:solidFill>
                <a:latin typeface="+mj-ea"/>
              </a:rPr>
              <a:t>]</a:t>
            </a:r>
            <a:r>
              <a:rPr lang="zh-CN" altLang="en-US" sz="2400" spc="-1" dirty="0">
                <a:latin typeface="楷体" panose="02010609060101010101" charset="-122"/>
                <a:ea typeface="楷体" panose="02010609060101010101" charset="-122"/>
              </a:rPr>
              <a:t>轻视别人，对人没有礼貌。</a:t>
            </a:r>
            <a:endParaRPr lang="zh-CN" altLang="en-US" sz="2400" spc="-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pc="-1" dirty="0">
                <a:solidFill>
                  <a:srgbClr val="388F80"/>
                </a:solidFill>
                <a:latin typeface="+mj-ea"/>
              </a:rPr>
              <a:t>[</a:t>
            </a:r>
            <a:r>
              <a:rPr lang="zh-CN" altLang="en-US" sz="2400" spc="-1" dirty="0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rPr>
              <a:t>谦虚</a:t>
            </a:r>
            <a:r>
              <a:rPr lang="en-US" altLang="zh-CN" sz="2400" spc="-1" dirty="0">
                <a:solidFill>
                  <a:srgbClr val="388F80"/>
                </a:solidFill>
                <a:latin typeface="+mj-ea"/>
              </a:rPr>
              <a:t>]</a:t>
            </a:r>
            <a:r>
              <a:rPr lang="zh-CN" altLang="en-US" sz="2400" spc="-1" dirty="0">
                <a:latin typeface="楷体" panose="02010609060101010101" charset="-122"/>
                <a:ea typeface="楷体" panose="02010609060101010101" charset="-122"/>
              </a:rPr>
              <a:t>虚心，不自满，肯接受批评。</a:t>
            </a:r>
            <a:endParaRPr lang="zh-CN" altLang="en-US" sz="2400" spc="-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spc="-1" dirty="0">
                <a:solidFill>
                  <a:srgbClr val="388F80"/>
                </a:solidFill>
                <a:latin typeface="+mj-ea"/>
              </a:rPr>
              <a:t>[</a:t>
            </a:r>
            <a:r>
              <a:rPr lang="zh-CN" altLang="en-US" sz="2400" spc="-1" dirty="0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rPr>
              <a:t>懦弱</a:t>
            </a:r>
            <a:r>
              <a:rPr lang="en-US" altLang="zh-CN" sz="2400" spc="-1" dirty="0">
                <a:solidFill>
                  <a:srgbClr val="388F80"/>
                </a:solidFill>
                <a:latin typeface="+mj-ea"/>
              </a:rPr>
              <a:t>]</a:t>
            </a:r>
            <a:r>
              <a:rPr lang="zh-CN" altLang="en-US" sz="2400" spc="-1" dirty="0">
                <a:latin typeface="楷体" panose="02010609060101010101" charset="-122"/>
                <a:ea typeface="楷体" panose="02010609060101010101" charset="-122"/>
              </a:rPr>
              <a:t>软弱，不坚强。</a:t>
            </a:r>
            <a:endParaRPr lang="zh-CN" altLang="en-US" sz="2400" spc="-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5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036300" y="126619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387138"/>
            <a:ext cx="9144000" cy="275636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032718" y="648164"/>
            <a:ext cx="1465056" cy="624955"/>
            <a:chOff x="779572" y="628120"/>
            <a:chExt cx="1571587" cy="67039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3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286A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286AB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027933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15" name="矩形: 圆角 1"/>
          <p:cNvSpPr/>
          <p:nvPr/>
        </p:nvSpPr>
        <p:spPr>
          <a:xfrm>
            <a:off x="1032718" y="1491630"/>
            <a:ext cx="7078565" cy="2438400"/>
          </a:xfrm>
          <a:prstGeom prst="roundRect">
            <a:avLst>
              <a:gd name="adj" fmla="val 14634"/>
            </a:avLst>
          </a:prstGeom>
          <a:solidFill>
            <a:schemeClr val="bg1"/>
          </a:solidFill>
          <a:ln>
            <a:solidFill>
              <a:srgbClr val="286AB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1522452" y="1685047"/>
            <a:ext cx="6099097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陶 罐</a:t>
            </a:r>
            <a:r>
              <a:rPr lang="en-US" altLang="zh-CN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骄 </a:t>
            </a: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</a:rPr>
              <a:t>傲</a:t>
            </a:r>
            <a:r>
              <a:rPr lang="en-US" altLang="zh-CN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谦 虚</a:t>
            </a:r>
            <a:endParaRPr lang="zh-CN" altLang="en-US" sz="3200" dirty="0">
              <a:solidFill>
                <a:srgbClr val="286AB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懦 弱</a:t>
            </a:r>
            <a:r>
              <a:rPr lang="en-US" altLang="zh-CN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恼 </a:t>
            </a: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</a:rPr>
              <a:t>怒</a:t>
            </a:r>
            <a:r>
              <a:rPr lang="en-US" altLang="zh-CN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</a:rPr>
              <a:t>惊</a:t>
            </a:r>
            <a:r>
              <a:rPr lang="zh-CN" altLang="en-US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 讶</a:t>
            </a:r>
            <a:r>
              <a:rPr lang="en-US" altLang="zh-CN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dirty="0">
                <a:solidFill>
                  <a:srgbClr val="286ABF"/>
                </a:solidFill>
                <a:latin typeface="楷体" panose="02010609060101010101" charset="-122"/>
                <a:ea typeface="楷体" panose="02010609060101010101" charset="-122"/>
              </a:rPr>
              <a:t>代 价</a:t>
            </a:r>
            <a:endParaRPr lang="zh-CN" altLang="en-US" sz="3200" dirty="0">
              <a:solidFill>
                <a:srgbClr val="286AB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1471161" y="1690531"/>
            <a:ext cx="714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ysClr val="windowText" lastClr="000000"/>
                </a:solidFill>
                <a:latin typeface="taozhi.cn_PY" panose="02000500000000000000" pitchFamily="2" charset="-122"/>
              </a:rPr>
              <a:t>táo</a:t>
            </a:r>
            <a:endParaRPr lang="en-US" altLang="zh-CN" sz="2400" err="1">
              <a:solidFill>
                <a:sysClr val="windowText" lastClr="000000"/>
              </a:solidFill>
              <a:latin typeface="taozhi.cn_PY" panose="02000500000000000000" pitchFamily="2" charset="-122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2051839" y="1690531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ysClr val="windowText" lastClr="000000"/>
                </a:solidFill>
                <a:latin typeface="taozhi.cn_PY" panose="02000500000000000000" pitchFamily="2" charset="-122"/>
              </a:rPr>
              <a:t>guàn</a:t>
            </a:r>
            <a:endParaRPr lang="en-US" altLang="zh-CN" sz="2400" err="1">
              <a:solidFill>
                <a:sysClr val="windowText" lastClr="000000"/>
              </a:solidFill>
              <a:latin typeface="taozhi.cn_PY" panose="02000500000000000000" pitchFamily="2" charset="-122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3036263" y="1690531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ysClr val="windowText" lastClr="000000"/>
                </a:solidFill>
                <a:latin typeface="taozhi.cn_PY" panose="02000500000000000000" pitchFamily="2" charset="-122"/>
              </a:rPr>
              <a:t>jiāo</a:t>
            </a:r>
            <a:endParaRPr lang="en-US" altLang="zh-CN" sz="2400" err="1">
              <a:solidFill>
                <a:sysClr val="windowText" lastClr="000000"/>
              </a:solidFill>
              <a:latin typeface="taozhi.cn_PY" panose="02000500000000000000" pitchFamily="2" charset="-122"/>
            </a:endParaRPr>
          </a:p>
        </p:txBody>
      </p:sp>
      <p:sp>
        <p:nvSpPr>
          <p:cNvPr id="36" name="TextBox 7"/>
          <p:cNvSpPr txBox="1">
            <a:spLocks noChangeArrowheads="1"/>
          </p:cNvSpPr>
          <p:nvPr/>
        </p:nvSpPr>
        <p:spPr bwMode="auto">
          <a:xfrm>
            <a:off x="4627429" y="1690531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ysClr val="windowText" lastClr="000000"/>
                </a:solidFill>
                <a:latin typeface="taozhi.cn_PY" panose="02000500000000000000" pitchFamily="2" charset="-122"/>
              </a:rPr>
              <a:t>qiān</a:t>
            </a:r>
            <a:endParaRPr lang="en-US" altLang="zh-CN" sz="2400">
              <a:solidFill>
                <a:sysClr val="windowText" lastClr="000000"/>
              </a:solidFill>
              <a:latin typeface="taozhi.cn_PY" panose="02000500000000000000" pitchFamily="2" charset="-122"/>
            </a:endParaRPr>
          </a:p>
        </p:txBody>
      </p:sp>
      <p:sp>
        <p:nvSpPr>
          <p:cNvPr id="37" name="TextBox 8"/>
          <p:cNvSpPr txBox="1">
            <a:spLocks noChangeArrowheads="1"/>
          </p:cNvSpPr>
          <p:nvPr/>
        </p:nvSpPr>
        <p:spPr bwMode="auto">
          <a:xfrm>
            <a:off x="5338629" y="1690531"/>
            <a:ext cx="714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ysClr val="windowText" lastClr="000000"/>
                </a:solidFill>
                <a:latin typeface="taozhi.cn_PY" panose="02000500000000000000" pitchFamily="2" charset="-122"/>
              </a:rPr>
              <a:t>xū</a:t>
            </a:r>
            <a:endParaRPr lang="en-US" altLang="zh-CN" sz="2400">
              <a:solidFill>
                <a:sysClr val="windowText" lastClr="000000"/>
              </a:solidFill>
              <a:latin typeface="taozhi.cn_PY" panose="02000500000000000000" pitchFamily="2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1406506" y="2680177"/>
            <a:ext cx="785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ysClr val="windowText" lastClr="000000"/>
                </a:solidFill>
                <a:latin typeface="taozhi.cn_PY" panose="02000500000000000000" pitchFamily="2" charset="-122"/>
              </a:rPr>
              <a:t>nuò</a:t>
            </a:r>
            <a:endParaRPr lang="en-US" altLang="zh-CN" sz="2400" err="1">
              <a:solidFill>
                <a:sysClr val="windowText" lastClr="000000"/>
              </a:solidFill>
              <a:latin typeface="taozhi.cn_PY" panose="02000500000000000000" pitchFamily="2" charset="-122"/>
            </a:endParaRPr>
          </a:p>
        </p:txBody>
      </p:sp>
      <p:sp>
        <p:nvSpPr>
          <p:cNvPr id="44" name="TextBox 10"/>
          <p:cNvSpPr txBox="1">
            <a:spLocks noChangeArrowheads="1"/>
          </p:cNvSpPr>
          <p:nvPr/>
        </p:nvSpPr>
        <p:spPr bwMode="auto">
          <a:xfrm>
            <a:off x="2122210" y="2680177"/>
            <a:ext cx="64882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ysClr val="windowText" lastClr="000000"/>
                </a:solidFill>
                <a:latin typeface="taozhi.cn_PY" panose="02000500000000000000" pitchFamily="2" charset="-122"/>
              </a:rPr>
              <a:t>ruò</a:t>
            </a:r>
            <a:endParaRPr lang="en-US" altLang="zh-CN" sz="2400" err="1">
              <a:solidFill>
                <a:sysClr val="windowText" lastClr="000000"/>
              </a:solidFill>
              <a:latin typeface="taozhi.cn_PY" panose="02000500000000000000" pitchFamily="2" charset="-122"/>
            </a:endParaRPr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3069254" y="2680177"/>
            <a:ext cx="785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ysClr val="windowText" lastClr="000000"/>
                </a:solidFill>
                <a:latin typeface="taozhi.cn_PY" panose="02000500000000000000" pitchFamily="2" charset="-122"/>
              </a:rPr>
              <a:t>nǎo</a:t>
            </a:r>
            <a:endParaRPr lang="en-US" altLang="zh-CN" sz="2400">
              <a:solidFill>
                <a:sysClr val="windowText" lastClr="000000"/>
              </a:solidFill>
              <a:latin typeface="taozhi.cn_PY" panose="02000500000000000000" pitchFamily="2" charset="-122"/>
            </a:endParaRPr>
          </a:p>
        </p:txBody>
      </p:sp>
      <p:sp>
        <p:nvSpPr>
          <p:cNvPr id="46" name="TextBox 12"/>
          <p:cNvSpPr txBox="1">
            <a:spLocks noChangeArrowheads="1"/>
          </p:cNvSpPr>
          <p:nvPr/>
        </p:nvSpPr>
        <p:spPr bwMode="auto">
          <a:xfrm>
            <a:off x="5236867" y="2680177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ysClr val="windowText" lastClr="000000"/>
                </a:solidFill>
                <a:latin typeface="taozhi.cn_PY" panose="02000500000000000000" pitchFamily="2" charset="-122"/>
              </a:rPr>
              <a:t>yà</a:t>
            </a:r>
            <a:endParaRPr lang="en-US" altLang="zh-CN" sz="2400" err="1">
              <a:solidFill>
                <a:sysClr val="windowText" lastClr="000000"/>
              </a:solidFill>
              <a:latin typeface="taozhi.cn_PY" panose="02000500000000000000" pitchFamily="2" charset="-122"/>
            </a:endParaRPr>
          </a:p>
        </p:txBody>
      </p:sp>
      <p:sp>
        <p:nvSpPr>
          <p:cNvPr id="47" name="TextBox 13"/>
          <p:cNvSpPr txBox="1">
            <a:spLocks noChangeArrowheads="1"/>
          </p:cNvSpPr>
          <p:nvPr/>
        </p:nvSpPr>
        <p:spPr bwMode="auto">
          <a:xfrm>
            <a:off x="6869702" y="2680177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ysClr val="windowText" lastClr="000000"/>
                </a:solidFill>
                <a:latin typeface="taozhi.cn_PY" panose="02000500000000000000" pitchFamily="2" charset="-122"/>
              </a:rPr>
              <a:t>jià</a:t>
            </a:r>
            <a:endParaRPr lang="en-US" altLang="zh-CN" sz="2400" err="1">
              <a:solidFill>
                <a:sysClr val="windowText" lastClr="000000"/>
              </a:solidFill>
              <a:latin typeface="taozhi.cn_PY" panose="02000500000000000000" pitchFamily="2" charset="-122"/>
            </a:endParaRPr>
          </a:p>
        </p:txBody>
      </p: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6270799" y="2680177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ysClr val="windowText" lastClr="000000"/>
                </a:solidFill>
                <a:latin typeface="taozhi.cn_PY" panose="02000500000000000000" pitchFamily="2" charset="-122"/>
              </a:rPr>
              <a:t>dài</a:t>
            </a:r>
            <a:endParaRPr lang="en-US" altLang="zh-CN" sz="2400" err="1">
              <a:solidFill>
                <a:sysClr val="windowText" lastClr="000000"/>
              </a:solidFill>
              <a:latin typeface="taozhi.cn_PY" panose="02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36" grpId="0"/>
      <p:bldP spid="37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932040" y="1145595"/>
            <a:ext cx="2952328" cy="2362259"/>
          </a:xfrm>
          <a:prstGeom prst="roundRect">
            <a:avLst>
              <a:gd name="adj" fmla="val 8872"/>
            </a:avLst>
          </a:prstGeom>
          <a:solidFill>
            <a:schemeClr val="bg1"/>
          </a:solidFill>
          <a:ln>
            <a:solidFill>
              <a:srgbClr val="677BC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17"/>
          <p:cNvGrpSpPr/>
          <p:nvPr/>
        </p:nvGrpSpPr>
        <p:grpSpPr>
          <a:xfrm>
            <a:off x="539552" y="627534"/>
            <a:ext cx="1465056" cy="624955"/>
            <a:chOff x="779572" y="628120"/>
            <a:chExt cx="1571587" cy="670397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9" name="组合 19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57" name="文本框 12"/>
          <p:cNvSpPr txBox="1"/>
          <p:nvPr/>
        </p:nvSpPr>
        <p:spPr>
          <a:xfrm>
            <a:off x="2221515" y="1775827"/>
            <a:ext cx="719138" cy="668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spc="300">
                <a:latin typeface="楷体" panose="02010609060101010101" charset="-122"/>
                <a:ea typeface="楷体" panose="02010609060101010101" charset="-122"/>
              </a:rPr>
              <a:t>乔</a:t>
            </a:r>
            <a:endParaRPr lang="zh-CN" altLang="en-US" sz="3600" spc="3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文本框 13"/>
          <p:cNvSpPr txBox="1"/>
          <p:nvPr/>
        </p:nvSpPr>
        <p:spPr>
          <a:xfrm>
            <a:off x="3425606" y="1799639"/>
            <a:ext cx="72072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rPr>
              <a:t>骄</a:t>
            </a:r>
            <a:endParaRPr lang="zh-CN" altLang="en-US" sz="3600">
              <a:solidFill>
                <a:srgbClr val="388F8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加号 58"/>
          <p:cNvSpPr/>
          <p:nvPr/>
        </p:nvSpPr>
        <p:spPr>
          <a:xfrm>
            <a:off x="1690456" y="1860599"/>
            <a:ext cx="584200" cy="584200"/>
          </a:xfrm>
          <a:prstGeom prst="mathPlus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0" name="等号 17"/>
          <p:cNvSpPr/>
          <p:nvPr/>
        </p:nvSpPr>
        <p:spPr>
          <a:xfrm>
            <a:off x="2881192" y="1860599"/>
            <a:ext cx="584200" cy="584200"/>
          </a:xfrm>
          <a:prstGeom prst="mathEqual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1" name="文本框 13"/>
          <p:cNvSpPr txBox="1"/>
          <p:nvPr/>
        </p:nvSpPr>
        <p:spPr>
          <a:xfrm>
            <a:off x="5640623" y="3629937"/>
            <a:ext cx="14993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300">
                <a:latin typeface="楷体" panose="02010609060101010101" charset="-122"/>
                <a:ea typeface="楷体" panose="02010609060101010101" charset="-122"/>
              </a:rPr>
              <a:t>骄傲</a:t>
            </a:r>
            <a:endParaRPr lang="zh-CN" altLang="en-US" sz="3600" spc="3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" name="文本框 22"/>
          <p:cNvSpPr txBox="1"/>
          <p:nvPr/>
        </p:nvSpPr>
        <p:spPr>
          <a:xfrm>
            <a:off x="3414498" y="1527221"/>
            <a:ext cx="7019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altLang="zh-CN" sz="2000" kern="1200" cap="none" spc="0" normalizeH="0" baseline="0" noProof="0">
                <a:solidFill>
                  <a:schemeClr val="accent6">
                    <a:lumMod val="75000"/>
                  </a:schemeClr>
                </a:solidFill>
                <a:latin typeface="taozhi.cn_PY" panose="02000500000000000000" pitchFamily="2" charset="-122"/>
              </a:rPr>
              <a:t>jiāo</a:t>
            </a:r>
            <a:endParaRPr kumimoji="0" lang="en-US" altLang="zh-CN" sz="2000" kern="1200" cap="none" spc="0" normalizeH="0" baseline="0" noProof="0">
              <a:solidFill>
                <a:schemeClr val="accent6">
                  <a:lumMod val="75000"/>
                </a:schemeClr>
              </a:solidFill>
              <a:latin typeface="taozhi.cn_PY" panose="02000500000000000000" pitchFamily="2" charset="-122"/>
            </a:endParaRPr>
          </a:p>
        </p:txBody>
      </p:sp>
      <p:sp>
        <p:nvSpPr>
          <p:cNvPr id="63" name="文本框 13"/>
          <p:cNvSpPr txBox="1"/>
          <p:nvPr/>
        </p:nvSpPr>
        <p:spPr>
          <a:xfrm>
            <a:off x="1087409" y="2674867"/>
            <a:ext cx="2857520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600" spc="30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字义：</a:t>
            </a:r>
            <a:r>
              <a:rPr lang="zh-CN" altLang="en-US" sz="3600" spc="300">
                <a:latin typeface="楷体" panose="02010609060101010101" charset="-122"/>
                <a:ea typeface="楷体" panose="02010609060101010101" charset="-122"/>
              </a:rPr>
              <a:t>自满</a:t>
            </a:r>
            <a:r>
              <a:rPr lang="en-US" altLang="zh-CN" sz="3600" spc="30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600" spc="300">
                <a:latin typeface="楷体" panose="02010609060101010101" charset="-122"/>
                <a:ea typeface="楷体" panose="02010609060101010101" charset="-122"/>
              </a:rPr>
              <a:t> 自高自大</a:t>
            </a:r>
            <a:endParaRPr lang="zh-CN" altLang="en-US" sz="3600" spc="3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4" name="文本框 12"/>
          <p:cNvSpPr txBox="1"/>
          <p:nvPr/>
        </p:nvSpPr>
        <p:spPr>
          <a:xfrm>
            <a:off x="1085090" y="1775827"/>
            <a:ext cx="719138" cy="668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spc="300">
                <a:latin typeface="楷体" panose="02010609060101010101" charset="-122"/>
                <a:ea typeface="楷体" panose="02010609060101010101" charset="-122"/>
              </a:rPr>
              <a:t>马</a:t>
            </a:r>
            <a:endParaRPr lang="zh-CN" altLang="en-US" sz="3600" spc="3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5" name="图片 64"/>
          <p:cNvPicPr/>
          <p:nvPr/>
        </p:nvPicPr>
        <p:blipFill>
          <a:blip r:embed="rId4"/>
          <a:stretch>
            <a:fillRect/>
          </a:stretch>
        </p:blipFill>
        <p:spPr>
          <a:xfrm>
            <a:off x="5309972" y="1352952"/>
            <a:ext cx="2196465" cy="1947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7" grpId="0"/>
      <p:bldP spid="58" grpId="0"/>
      <p:bldP spid="59" grpId="0" animBg="1"/>
      <p:bldP spid="60" grpId="0" animBg="1"/>
      <p:bldP spid="61" grpId="0"/>
      <p:bldP spid="62" grpId="0"/>
      <p:bldP spid="63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8279" y="1257060"/>
            <a:ext cx="7687442" cy="3389426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3"/>
          <p:cNvGrpSpPr/>
          <p:nvPr/>
        </p:nvGrpSpPr>
        <p:grpSpPr>
          <a:xfrm>
            <a:off x="728279" y="520862"/>
            <a:ext cx="1465056" cy="624955"/>
            <a:chOff x="779572" y="628120"/>
            <a:chExt cx="1571587" cy="6703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5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0" name="文本框 5"/>
          <p:cNvSpPr txBox="1">
            <a:spLocks noChangeArrowheads="1"/>
          </p:cNvSpPr>
          <p:nvPr/>
        </p:nvSpPr>
        <p:spPr bwMode="auto">
          <a:xfrm>
            <a:off x="5187828" y="1844267"/>
            <a:ext cx="907590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charset="-122"/>
                <a:ea typeface="楷体" panose="02010609060101010101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虚心</a:t>
            </a:r>
            <a:endParaRPr lang="en-US" altLang="zh-CN" sz="2800"/>
          </a:p>
        </p:txBody>
      </p:sp>
      <p:grpSp>
        <p:nvGrpSpPr>
          <p:cNvPr id="6" name="组合 2"/>
          <p:cNvGrpSpPr/>
          <p:nvPr/>
        </p:nvGrpSpPr>
        <p:grpSpPr>
          <a:xfrm>
            <a:off x="1202233" y="1403819"/>
            <a:ext cx="1390482" cy="1502186"/>
            <a:chOff x="2116573" y="2991390"/>
            <a:chExt cx="1090612" cy="1178226"/>
          </a:xfrm>
        </p:grpSpPr>
        <p:grpSp>
          <p:nvGrpSpPr>
            <p:cNvPr id="12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42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chemeClr val="accent4">
                    <a:lumMod val="40000"/>
                    <a:lumOff val="60000"/>
                  </a:schemeClr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cxnSp>
            <p:nvCxnSpPr>
              <p:cNvPr id="43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chemeClr val="accent4">
                    <a:lumMod val="40000"/>
                    <a:lumOff val="60000"/>
                  </a:schemeClr>
                </a:solidFill>
                <a:prstDash val="dash"/>
                <a:round/>
              </a:ln>
            </p:spPr>
          </p:cxnSp>
          <p:cxnSp>
            <p:nvCxnSpPr>
              <p:cNvPr id="44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chemeClr val="accent4">
                    <a:lumMod val="40000"/>
                    <a:lumOff val="6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41" name="文本框 92"/>
            <p:cNvSpPr txBox="1">
              <a:spLocks noChangeArrowheads="1"/>
            </p:cNvSpPr>
            <p:nvPr/>
          </p:nvSpPr>
          <p:spPr bwMode="auto">
            <a:xfrm>
              <a:off x="2116573" y="2991390"/>
              <a:ext cx="1090612" cy="1133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800">
                  <a:ln>
                    <a:solidFill>
                      <a:sysClr val="windowText" lastClr="000000"/>
                    </a:solidFill>
                  </a:ln>
                  <a:latin typeface="楷体" panose="02010609060101010101" charset="-122"/>
                  <a:ea typeface="楷体" panose="02010609060101010101" charset="-122"/>
                </a:rPr>
                <a:t>虚</a:t>
              </a:r>
              <a:endParaRPr lang="zh-CN" altLang="en-US" sz="8800">
                <a:ln>
                  <a:solidFill>
                    <a:sysClr val="windowText" lastClr="000000"/>
                  </a:solidFill>
                </a:ln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6" name="组合 2"/>
          <p:cNvGrpSpPr/>
          <p:nvPr/>
        </p:nvGrpSpPr>
        <p:grpSpPr>
          <a:xfrm>
            <a:off x="1208983" y="2932762"/>
            <a:ext cx="1390482" cy="1500808"/>
            <a:chOff x="2121868" y="2992471"/>
            <a:chExt cx="1090612" cy="1177145"/>
          </a:xfrm>
        </p:grpSpPr>
        <p:grpSp>
          <p:nvGrpSpPr>
            <p:cNvPr id="27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31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chemeClr val="accent4">
                    <a:lumMod val="40000"/>
                    <a:lumOff val="60000"/>
                  </a:schemeClr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cxnSp>
            <p:nvCxnSpPr>
              <p:cNvPr id="32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chemeClr val="accent4">
                    <a:lumMod val="40000"/>
                    <a:lumOff val="60000"/>
                  </a:schemeClr>
                </a:solidFill>
                <a:prstDash val="dash"/>
                <a:round/>
              </a:ln>
            </p:spPr>
          </p:cxnSp>
          <p:cxnSp>
            <p:nvCxnSpPr>
              <p:cNvPr id="33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chemeClr val="accent4">
                    <a:lumMod val="40000"/>
                    <a:lumOff val="6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29" name="文本框 92"/>
            <p:cNvSpPr txBox="1">
              <a:spLocks noChangeArrowheads="1"/>
            </p:cNvSpPr>
            <p:nvPr/>
          </p:nvSpPr>
          <p:spPr bwMode="auto">
            <a:xfrm>
              <a:off x="2121868" y="2992471"/>
              <a:ext cx="1090612" cy="1133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800">
                  <a:latin typeface="楷体" panose="02010609060101010101" charset="-122"/>
                  <a:ea typeface="楷体" panose="02010609060101010101" charset="-122"/>
                </a:rPr>
                <a:t>虎</a:t>
              </a:r>
              <a:endParaRPr lang="zh-CN" altLang="en-US" sz="88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4" name="文本框 5"/>
          <p:cNvSpPr txBox="1">
            <a:spLocks noChangeArrowheads="1"/>
          </p:cNvSpPr>
          <p:nvPr/>
        </p:nvSpPr>
        <p:spPr bwMode="auto">
          <a:xfrm>
            <a:off x="5187828" y="3452698"/>
            <a:ext cx="907590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charset="-122"/>
                <a:ea typeface="楷体" panose="02010609060101010101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老虎  </a:t>
            </a:r>
            <a:endParaRPr lang="en-US" altLang="zh-CN" sz="2800"/>
          </a:p>
        </p:txBody>
      </p:sp>
      <p:sp>
        <p:nvSpPr>
          <p:cNvPr id="16" name="矩形 18"/>
          <p:cNvSpPr>
            <a:spLocks noChangeArrowheads="1"/>
          </p:cNvSpPr>
          <p:nvPr/>
        </p:nvSpPr>
        <p:spPr bwMode="auto">
          <a:xfrm>
            <a:off x="3398704" y="2689925"/>
            <a:ext cx="1749667" cy="524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>
                <a:ln>
                  <a:noFill/>
                </a:ln>
                <a:solidFill>
                  <a:srgbClr val="388F8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不同之处</a:t>
            </a:r>
            <a:endParaRPr kumimoji="0" lang="zh-CN" sz="2800" i="0" u="none" strike="noStrike" cap="none" normalizeH="0" baseline="0">
              <a:ln>
                <a:noFill/>
              </a:ln>
              <a:solidFill>
                <a:srgbClr val="388F8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自选图形 22"/>
          <p:cNvSpPr>
            <a:spLocks noChangeArrowheads="1"/>
          </p:cNvSpPr>
          <p:nvPr/>
        </p:nvSpPr>
        <p:spPr bwMode="auto">
          <a:xfrm>
            <a:off x="3619828" y="1832835"/>
            <a:ext cx="671959" cy="616213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accent4">
                <a:lumMod val="40000"/>
                <a:lumOff val="60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业</a:t>
            </a:r>
            <a:endParaRPr kumimoji="0" 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自选图形 22"/>
          <p:cNvSpPr>
            <a:spLocks noChangeArrowheads="1"/>
          </p:cNvSpPr>
          <p:nvPr/>
        </p:nvSpPr>
        <p:spPr bwMode="auto">
          <a:xfrm>
            <a:off x="3619828" y="3441266"/>
            <a:ext cx="671959" cy="616213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accent4">
                <a:lumMod val="40000"/>
                <a:lumOff val="60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几</a:t>
            </a:r>
            <a:endParaRPr kumimoji="0" 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2" name="矩形 18"/>
          <p:cNvSpPr>
            <a:spLocks noChangeArrowheads="1"/>
          </p:cNvSpPr>
          <p:nvPr/>
        </p:nvSpPr>
        <p:spPr bwMode="auto">
          <a:xfrm>
            <a:off x="5187828" y="2691450"/>
            <a:ext cx="940156" cy="51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>
                <a:ln>
                  <a:noFill/>
                </a:ln>
                <a:solidFill>
                  <a:srgbClr val="388F8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组词</a:t>
            </a:r>
            <a:endParaRPr kumimoji="0" lang="zh-CN" sz="2800" i="0" u="none" strike="noStrike" cap="none" normalizeH="0" baseline="0">
              <a:ln>
                <a:noFill/>
              </a:ln>
              <a:solidFill>
                <a:srgbClr val="388F8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752459" y="2428325"/>
            <a:ext cx="720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752459" y="4057479"/>
            <a:ext cx="720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48288" y="1559251"/>
            <a:ext cx="1917561" cy="1269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145831" y="3087809"/>
            <a:ext cx="1917561" cy="1267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5" name="TextBox 8"/>
          <p:cNvSpPr txBox="1">
            <a:spLocks noChangeArrowheads="1"/>
          </p:cNvSpPr>
          <p:nvPr/>
        </p:nvSpPr>
        <p:spPr bwMode="auto">
          <a:xfrm>
            <a:off x="2753211" y="2038878"/>
            <a:ext cx="714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-122"/>
              </a:rPr>
              <a:t>xū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-122"/>
            </a:endParaRPr>
          </a:p>
        </p:txBody>
      </p:sp>
      <p:sp>
        <p:nvSpPr>
          <p:cNvPr id="36" name="TextBox 8"/>
          <p:cNvSpPr txBox="1">
            <a:spLocks noChangeArrowheads="1"/>
          </p:cNvSpPr>
          <p:nvPr/>
        </p:nvSpPr>
        <p:spPr bwMode="auto">
          <a:xfrm>
            <a:off x="2752459" y="3677004"/>
            <a:ext cx="714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-122"/>
              </a:rPr>
              <a:t>hǔ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16" grpId="0"/>
      <p:bldP spid="17" grpId="0" animBg="1"/>
      <p:bldP spid="37" grpId="0" animBg="1"/>
      <p:bldP spid="52" grpId="0"/>
      <p:bldP spid="35" grpId="1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28279" y="1257060"/>
            <a:ext cx="7687442" cy="3389426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388F8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3"/>
          <p:cNvGrpSpPr/>
          <p:nvPr/>
        </p:nvGrpSpPr>
        <p:grpSpPr>
          <a:xfrm>
            <a:off x="728279" y="520862"/>
            <a:ext cx="1465056" cy="624955"/>
            <a:chOff x="779572" y="628120"/>
            <a:chExt cx="1571587" cy="6703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" name="组合 5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57657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0" name="文本框 5"/>
          <p:cNvSpPr txBox="1">
            <a:spLocks noChangeArrowheads="1"/>
          </p:cNvSpPr>
          <p:nvPr/>
        </p:nvSpPr>
        <p:spPr bwMode="auto">
          <a:xfrm>
            <a:off x="5187828" y="1844267"/>
            <a:ext cx="907590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charset="-122"/>
                <a:ea typeface="楷体" panose="02010609060101010101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烦恼</a:t>
            </a:r>
            <a:endParaRPr lang="zh-CN" altLang="en-US" sz="2800"/>
          </a:p>
        </p:txBody>
      </p:sp>
      <p:grpSp>
        <p:nvGrpSpPr>
          <p:cNvPr id="6" name="组合 2"/>
          <p:cNvGrpSpPr/>
          <p:nvPr/>
        </p:nvGrpSpPr>
        <p:grpSpPr>
          <a:xfrm>
            <a:off x="1202233" y="1403819"/>
            <a:ext cx="1390482" cy="1502186"/>
            <a:chOff x="2116573" y="2991390"/>
            <a:chExt cx="1090612" cy="1178226"/>
          </a:xfrm>
        </p:grpSpPr>
        <p:grpSp>
          <p:nvGrpSpPr>
            <p:cNvPr id="12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42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chemeClr val="accent4">
                    <a:lumMod val="40000"/>
                    <a:lumOff val="60000"/>
                  </a:schemeClr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cxnSp>
            <p:nvCxnSpPr>
              <p:cNvPr id="43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chemeClr val="accent4">
                    <a:lumMod val="40000"/>
                    <a:lumOff val="60000"/>
                  </a:schemeClr>
                </a:solidFill>
                <a:prstDash val="dash"/>
                <a:round/>
              </a:ln>
            </p:spPr>
          </p:cxnSp>
          <p:cxnSp>
            <p:nvCxnSpPr>
              <p:cNvPr id="44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chemeClr val="accent4">
                    <a:lumMod val="40000"/>
                    <a:lumOff val="6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41" name="文本框 92"/>
            <p:cNvSpPr txBox="1">
              <a:spLocks noChangeArrowheads="1"/>
            </p:cNvSpPr>
            <p:nvPr/>
          </p:nvSpPr>
          <p:spPr bwMode="auto">
            <a:xfrm>
              <a:off x="2116573" y="2991390"/>
              <a:ext cx="1090612" cy="1133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800">
                  <a:ln>
                    <a:solidFill>
                      <a:sysClr val="windowText" lastClr="000000"/>
                    </a:solidFill>
                  </a:ln>
                  <a:latin typeface="楷体" panose="02010609060101010101" charset="-122"/>
                  <a:ea typeface="楷体" panose="02010609060101010101" charset="-122"/>
                </a:rPr>
                <a:t>恼</a:t>
              </a:r>
              <a:endParaRPr lang="zh-CN" altLang="en-US" sz="8800">
                <a:ln>
                  <a:solidFill>
                    <a:sysClr val="windowText" lastClr="000000"/>
                  </a:solidFill>
                </a:ln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6" name="组合 2"/>
          <p:cNvGrpSpPr/>
          <p:nvPr/>
        </p:nvGrpSpPr>
        <p:grpSpPr>
          <a:xfrm>
            <a:off x="1208983" y="2932762"/>
            <a:ext cx="1390482" cy="1500808"/>
            <a:chOff x="2121868" y="2992471"/>
            <a:chExt cx="1090612" cy="1177145"/>
          </a:xfrm>
        </p:grpSpPr>
        <p:grpSp>
          <p:nvGrpSpPr>
            <p:cNvPr id="27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31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chemeClr val="accent4">
                    <a:lumMod val="40000"/>
                    <a:lumOff val="60000"/>
                  </a:schemeClr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cxnSp>
            <p:nvCxnSpPr>
              <p:cNvPr id="32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chemeClr val="accent4">
                    <a:lumMod val="40000"/>
                    <a:lumOff val="60000"/>
                  </a:schemeClr>
                </a:solidFill>
                <a:prstDash val="dash"/>
                <a:round/>
              </a:ln>
            </p:spPr>
          </p:cxnSp>
          <p:cxnSp>
            <p:nvCxnSpPr>
              <p:cNvPr id="33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chemeClr val="accent4">
                    <a:lumMod val="40000"/>
                    <a:lumOff val="60000"/>
                  </a:schemeClr>
                </a:solidFill>
                <a:prstDash val="dash"/>
                <a:round/>
              </a:ln>
            </p:spPr>
          </p:cxnSp>
        </p:grpSp>
        <p:sp>
          <p:nvSpPr>
            <p:cNvPr id="29" name="文本框 92"/>
            <p:cNvSpPr txBox="1">
              <a:spLocks noChangeArrowheads="1"/>
            </p:cNvSpPr>
            <p:nvPr/>
          </p:nvSpPr>
          <p:spPr bwMode="auto">
            <a:xfrm>
              <a:off x="2121868" y="2992471"/>
              <a:ext cx="1090612" cy="1133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800">
                  <a:latin typeface="楷体" panose="02010609060101010101" charset="-122"/>
                  <a:ea typeface="楷体" panose="02010609060101010101" charset="-122"/>
                </a:rPr>
                <a:t>脑</a:t>
              </a:r>
              <a:endParaRPr lang="zh-CN" altLang="en-US" sz="88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4" name="文本框 5"/>
          <p:cNvSpPr txBox="1">
            <a:spLocks noChangeArrowheads="1"/>
          </p:cNvSpPr>
          <p:nvPr/>
        </p:nvSpPr>
        <p:spPr bwMode="auto">
          <a:xfrm>
            <a:off x="5187828" y="3452698"/>
            <a:ext cx="907590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>
                <a:latin typeface="楷体" panose="02010609060101010101" charset="-122"/>
                <a:ea typeface="楷体" panose="02010609060101010101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/>
              <a:t>头脑 </a:t>
            </a:r>
            <a:endParaRPr lang="en-US" altLang="zh-CN" sz="2800"/>
          </a:p>
        </p:txBody>
      </p:sp>
      <p:sp>
        <p:nvSpPr>
          <p:cNvPr id="16" name="矩形 18"/>
          <p:cNvSpPr>
            <a:spLocks noChangeArrowheads="1"/>
          </p:cNvSpPr>
          <p:nvPr/>
        </p:nvSpPr>
        <p:spPr bwMode="auto">
          <a:xfrm>
            <a:off x="3398704" y="2689925"/>
            <a:ext cx="1749667" cy="524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>
                <a:ln>
                  <a:noFill/>
                </a:ln>
                <a:solidFill>
                  <a:srgbClr val="388F8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不同之处</a:t>
            </a:r>
            <a:endParaRPr kumimoji="0" lang="zh-CN" sz="2800" i="0" u="none" strike="noStrike" cap="none" normalizeH="0" baseline="0">
              <a:ln>
                <a:noFill/>
              </a:ln>
              <a:solidFill>
                <a:srgbClr val="388F8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自选图形 22"/>
          <p:cNvSpPr>
            <a:spLocks noChangeArrowheads="1"/>
          </p:cNvSpPr>
          <p:nvPr/>
        </p:nvSpPr>
        <p:spPr bwMode="auto">
          <a:xfrm>
            <a:off x="3619828" y="1832835"/>
            <a:ext cx="671959" cy="616213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accent4">
                <a:lumMod val="40000"/>
                <a:lumOff val="60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忄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自选图形 22"/>
          <p:cNvSpPr>
            <a:spLocks noChangeArrowheads="1"/>
          </p:cNvSpPr>
          <p:nvPr/>
        </p:nvSpPr>
        <p:spPr bwMode="auto">
          <a:xfrm>
            <a:off x="3619828" y="3441266"/>
            <a:ext cx="671959" cy="616213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accent4">
                <a:lumMod val="40000"/>
                <a:lumOff val="60000"/>
              </a:schemeClr>
            </a:solidFill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2" name="矩形 18"/>
          <p:cNvSpPr>
            <a:spLocks noChangeArrowheads="1"/>
          </p:cNvSpPr>
          <p:nvPr/>
        </p:nvSpPr>
        <p:spPr bwMode="auto">
          <a:xfrm>
            <a:off x="5187828" y="2691450"/>
            <a:ext cx="940156" cy="51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>
                <a:ln>
                  <a:noFill/>
                </a:ln>
                <a:solidFill>
                  <a:srgbClr val="388F8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组词</a:t>
            </a:r>
            <a:endParaRPr kumimoji="0" lang="zh-CN" sz="2800" i="0" u="none" strike="noStrike" cap="none" normalizeH="0" baseline="0">
              <a:ln>
                <a:noFill/>
              </a:ln>
              <a:solidFill>
                <a:srgbClr val="388F8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752459" y="2428325"/>
            <a:ext cx="720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752459" y="4057479"/>
            <a:ext cx="720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TextBox 8"/>
          <p:cNvSpPr txBox="1">
            <a:spLocks noChangeArrowheads="1"/>
          </p:cNvSpPr>
          <p:nvPr/>
        </p:nvSpPr>
        <p:spPr bwMode="auto">
          <a:xfrm>
            <a:off x="2753211" y="2038878"/>
            <a:ext cx="714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-122"/>
              </a:rPr>
              <a:t>nǎo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-122"/>
            </a:endParaRPr>
          </a:p>
        </p:txBody>
      </p:sp>
      <p:sp>
        <p:nvSpPr>
          <p:cNvPr id="36" name="TextBox 8"/>
          <p:cNvSpPr txBox="1">
            <a:spLocks noChangeArrowheads="1"/>
          </p:cNvSpPr>
          <p:nvPr/>
        </p:nvSpPr>
        <p:spPr bwMode="auto">
          <a:xfrm>
            <a:off x="2752459" y="3677004"/>
            <a:ext cx="714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-122"/>
              </a:rPr>
              <a:t>nǎo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09629" y="3097284"/>
            <a:ext cx="1392864" cy="1346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17651" y="1706711"/>
            <a:ext cx="1376820" cy="97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16" grpId="0"/>
      <p:bldP spid="17" grpId="0" animBg="1"/>
      <p:bldP spid="37" grpId="0" animBg="1"/>
      <p:bldP spid="52" grpId="0"/>
      <p:bldP spid="35" grpId="1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08" y="2397392"/>
            <a:ext cx="9144000" cy="2756362"/>
          </a:xfrm>
          <a:prstGeom prst="rect">
            <a:avLst/>
          </a:prstGeom>
        </p:spPr>
      </p:pic>
      <p:sp>
        <p:nvSpPr>
          <p:cNvPr id="83" name="圆角矩形 82"/>
          <p:cNvSpPr/>
          <p:nvPr/>
        </p:nvSpPr>
        <p:spPr>
          <a:xfrm>
            <a:off x="285750" y="1267691"/>
            <a:ext cx="8572500" cy="3456709"/>
          </a:xfrm>
          <a:prstGeom prst="roundRect">
            <a:avLst>
              <a:gd name="adj" fmla="val 5957"/>
            </a:avLst>
          </a:prstGeom>
          <a:solidFill>
            <a:schemeClr val="bg1"/>
          </a:solidFill>
          <a:ln w="9525">
            <a:solidFill>
              <a:srgbClr val="E87A9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681200" y="2126963"/>
            <a:ext cx="1916335" cy="1917199"/>
            <a:chOff x="5722808" y="1691547"/>
            <a:chExt cx="1681572" cy="1682330"/>
          </a:xfrm>
        </p:grpSpPr>
        <p:sp>
          <p:nvSpPr>
            <p:cNvPr id="100" name="矩形 1"/>
            <p:cNvSpPr>
              <a:spLocks noChangeArrowheads="1"/>
            </p:cNvSpPr>
            <p:nvPr/>
          </p:nvSpPr>
          <p:spPr bwMode="auto">
            <a:xfrm>
              <a:off x="5722808" y="1691547"/>
              <a:ext cx="1681572" cy="16823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noFill/>
              <a:rou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ea typeface="楷体" panose="02010609060101010101" charset="-122"/>
              </a:endParaRPr>
            </a:p>
          </p:txBody>
        </p:sp>
        <p:grpSp>
          <p:nvGrpSpPr>
            <p:cNvPr id="101" name="组合 7"/>
            <p:cNvGrpSpPr/>
            <p:nvPr/>
          </p:nvGrpSpPr>
          <p:grpSpPr>
            <a:xfrm>
              <a:off x="5825691" y="1794478"/>
              <a:ext cx="1475800" cy="1476469"/>
              <a:chOff x="2437" y="2032"/>
              <a:chExt cx="1286" cy="1245"/>
            </a:xfrm>
            <a:solidFill>
              <a:schemeClr val="bg1"/>
            </a:solidFill>
          </p:grpSpPr>
          <p:sp>
            <p:nvSpPr>
              <p:cNvPr id="102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86" cy="1245"/>
              </a:xfrm>
              <a:prstGeom prst="rect">
                <a:avLst/>
              </a:prstGeom>
              <a:solidFill>
                <a:srgbClr val="FFF5D7"/>
              </a:solidFill>
              <a:ln w="19050">
                <a:solidFill>
                  <a:srgbClr val="BF370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楷体" panose="02010609060101010101" charset="-122"/>
                </a:endParaRPr>
              </a:p>
            </p:txBody>
          </p:sp>
          <p:cxnSp>
            <p:nvCxnSpPr>
              <p:cNvPr id="103" name="直接连接符 4"/>
              <p:cNvCxnSpPr>
                <a:cxnSpLocks noChangeShapeType="1"/>
                <a:stCxn id="102" idx="1"/>
                <a:endCxn id="102" idx="3"/>
              </p:cNvCxnSpPr>
              <p:nvPr/>
            </p:nvCxnSpPr>
            <p:spPr bwMode="auto">
              <a:xfrm>
                <a:off x="2437" y="2655"/>
                <a:ext cx="1286" cy="0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  <p:cxnSp>
            <p:nvCxnSpPr>
              <p:cNvPr id="104" name="直接连接符 6"/>
              <p:cNvCxnSpPr>
                <a:cxnSpLocks noChangeShapeType="1"/>
                <a:stCxn id="102" idx="0"/>
                <a:endCxn id="102" idx="2"/>
              </p:cNvCxnSpPr>
              <p:nvPr/>
            </p:nvCxnSpPr>
            <p:spPr bwMode="auto">
              <a:xfrm flipH="1">
                <a:off x="3080" y="203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BF3701"/>
                </a:solidFill>
                <a:prstDash val="dash"/>
                <a:round/>
              </a:ln>
            </p:spPr>
          </p:cxnSp>
        </p:grpSp>
      </p:grpSp>
      <p:sp>
        <p:nvSpPr>
          <p:cNvPr id="168" name="TextBox 19"/>
          <p:cNvSpPr txBox="1">
            <a:spLocks noChangeArrowheads="1"/>
          </p:cNvSpPr>
          <p:nvPr/>
        </p:nvSpPr>
        <p:spPr bwMode="auto">
          <a:xfrm>
            <a:off x="2772153" y="3007923"/>
            <a:ext cx="574565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000" dirty="0">
                <a:ea typeface="楷体" panose="02010609060101010101" charset="-122"/>
              </a:rPr>
              <a:t>         谦：形声字。言</a:t>
            </a:r>
            <a:r>
              <a:rPr lang="en-US" altLang="zh-CN" sz="2000" dirty="0">
                <a:latin typeface="+mj-ea"/>
                <a:ea typeface="+mj-ea"/>
              </a:rPr>
              <a:t>(</a:t>
            </a:r>
            <a:r>
              <a:rPr lang="zh-CN" altLang="en-US" sz="2000" dirty="0">
                <a:ea typeface="楷体" panose="02010609060101010101" charset="-122"/>
              </a:rPr>
              <a:t>讠</a:t>
            </a:r>
            <a:r>
              <a:rPr lang="en-US" altLang="zh-CN" sz="2000" dirty="0">
                <a:latin typeface="+mj-ea"/>
                <a:ea typeface="+mj-ea"/>
              </a:rPr>
              <a:t>)</a:t>
            </a:r>
            <a:r>
              <a:rPr lang="zh-CN" altLang="en-US" sz="2000" dirty="0">
                <a:ea typeface="楷体" panose="02010609060101010101" charset="-122"/>
              </a:rPr>
              <a:t>表意，其形像张口伸舌说话状，表示言语谦虚；兼</a:t>
            </a:r>
            <a:r>
              <a:rPr lang="en-US" altLang="zh-CN" sz="2000" dirty="0">
                <a:latin typeface="+mj-ea"/>
              </a:rPr>
              <a:t>(</a:t>
            </a:r>
            <a:r>
              <a:rPr lang="en-US" altLang="zh-CN" sz="2000" dirty="0" err="1">
                <a:latin typeface="taozhi.cn_PY" panose="02000500000000000000" pitchFamily="2" charset="-122"/>
                <a:ea typeface="楷体" panose="02010609060101010101" charset="-122"/>
              </a:rPr>
              <a:t>jiān</a:t>
            </a:r>
            <a:r>
              <a:rPr lang="en-US" altLang="zh-CN" sz="2000" dirty="0">
                <a:latin typeface="+mj-ea"/>
              </a:rPr>
              <a:t>)</a:t>
            </a:r>
            <a:r>
              <a:rPr lang="zh-CN" altLang="en-US" sz="2000" dirty="0">
                <a:ea typeface="楷体" panose="02010609060101010101" charset="-122"/>
              </a:rPr>
              <a:t>表声，兼有并义，表示谦虚和恭敬是并存的。形旁简化。本义是谦虚。如，谦让、谦和。</a:t>
            </a:r>
            <a:endParaRPr lang="zh-CN" altLang="en-US" sz="2000" dirty="0">
              <a:ea typeface="楷体" panose="0201060906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85750" y="543290"/>
            <a:ext cx="1465056" cy="624955"/>
            <a:chOff x="779572" y="628120"/>
            <a:chExt cx="1571587" cy="67039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5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E87A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E87A90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49906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105" name="文本框 19"/>
          <p:cNvSpPr txBox="1">
            <a:spLocks noChangeArrowheads="1"/>
          </p:cNvSpPr>
          <p:nvPr/>
        </p:nvSpPr>
        <p:spPr bwMode="auto">
          <a:xfrm>
            <a:off x="1034951" y="2014511"/>
            <a:ext cx="1181100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2000" dirty="0">
                <a:latin typeface="楷体" panose="02010609060101010101" charset="-122"/>
                <a:ea typeface="楷体" panose="02010609060101010101" charset="-122"/>
              </a:rPr>
              <a:t>谦</a:t>
            </a:r>
            <a:endParaRPr lang="zh-CN" altLang="en-US" sz="12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30536" y="1559381"/>
            <a:ext cx="848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err="1">
                <a:solidFill>
                  <a:prstClr val="black"/>
                </a:solidFill>
                <a:latin typeface="taozhi.cn_PY" panose="02000500000000000000" pitchFamily="2" charset="-122"/>
                <a:ea typeface="+mj-ea"/>
              </a:rPr>
              <a:t>qiān</a:t>
            </a:r>
            <a:endParaRPr lang="en-US" sz="2800">
              <a:solidFill>
                <a:prstClr val="black"/>
              </a:solidFill>
              <a:latin typeface="taozhi.cn_PY" panose="02000500000000000000" pitchFamily="2" charset="-122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46736" y="1487723"/>
            <a:ext cx="4596487" cy="1463585"/>
            <a:chOff x="3346736" y="1569814"/>
            <a:chExt cx="4596487" cy="14635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346736" y="1569814"/>
              <a:ext cx="4596487" cy="1149122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4392136" y="2255520"/>
              <a:ext cx="433549" cy="342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矩形 2"/>
            <p:cNvSpPr/>
            <p:nvPr/>
          </p:nvSpPr>
          <p:spPr>
            <a:xfrm>
              <a:off x="4976546" y="2694845"/>
              <a:ext cx="3898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>
                  <a:solidFill>
                    <a:schemeClr val="accent6">
                      <a:lumMod val="75000"/>
                    </a:schemeClr>
                  </a:solidFill>
                  <a:ea typeface="楷体" panose="02010609060101010101" charset="-122"/>
                </a:rPr>
                <a:t>篆</a:t>
              </a:r>
              <a:endParaRPr lang="zh-CN" altLang="en-US" sz="1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813789" y="2694845"/>
              <a:ext cx="3898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>
                  <a:solidFill>
                    <a:schemeClr val="accent6">
                      <a:lumMod val="75000"/>
                    </a:schemeClr>
                  </a:solidFill>
                  <a:ea typeface="楷体" panose="02010609060101010101" charset="-122"/>
                </a:rPr>
                <a:t>隶</a:t>
              </a:r>
              <a:endParaRPr lang="zh-CN" altLang="en-US" sz="1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684910" y="2694845"/>
              <a:ext cx="3898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>
                  <a:solidFill>
                    <a:schemeClr val="accent6">
                      <a:lumMod val="75000"/>
                    </a:schemeClr>
                  </a:solidFill>
                  <a:ea typeface="楷体" panose="02010609060101010101" charset="-122"/>
                </a:rPr>
                <a:t>楷</a:t>
              </a:r>
              <a:endParaRPr lang="zh-CN" altLang="en-US" sz="1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530730" y="2694845"/>
              <a:ext cx="3898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>
                  <a:solidFill>
                    <a:schemeClr val="accent6">
                      <a:lumMod val="75000"/>
                    </a:schemeClr>
                  </a:solidFill>
                  <a:ea typeface="楷体" panose="02010609060101010101" charset="-122"/>
                </a:rPr>
                <a:t>简</a:t>
              </a:r>
              <a:endParaRPr lang="zh-CN" altLang="en-US" sz="16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679804" y="1007423"/>
            <a:ext cx="846976" cy="2735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375576"/>
            <a:ext cx="9144000" cy="2756362"/>
          </a:xfrm>
          <a:prstGeom prst="rect">
            <a:avLst/>
          </a:prstGeom>
        </p:spPr>
      </p:pic>
      <p:sp>
        <p:nvSpPr>
          <p:cNvPr id="15" name="矩形: 圆角 1"/>
          <p:cNvSpPr/>
          <p:nvPr/>
        </p:nvSpPr>
        <p:spPr>
          <a:xfrm>
            <a:off x="1908224" y="1575164"/>
            <a:ext cx="5327552" cy="2394856"/>
          </a:xfrm>
          <a:prstGeom prst="roundRect">
            <a:avLst>
              <a:gd name="adj" fmla="val 30591"/>
            </a:avLst>
          </a:prstGeom>
          <a:solidFill>
            <a:schemeClr val="bg1"/>
          </a:solidFill>
          <a:ln w="9525">
            <a:solidFill>
              <a:srgbClr val="E87A9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755576" y="730082"/>
            <a:ext cx="1465056" cy="624955"/>
            <a:chOff x="779572" y="628120"/>
            <a:chExt cx="1571587" cy="67039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3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E87A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E87A90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027933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易读错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881484" y="1355037"/>
            <a:ext cx="714436" cy="230782"/>
          </a:xfrm>
          <a:prstGeom prst="rect">
            <a:avLst/>
          </a:prstGeom>
        </p:spPr>
      </p:pic>
      <p:sp>
        <p:nvSpPr>
          <p:cNvPr id="41" name="CustomShape 7"/>
          <p:cNvSpPr/>
          <p:nvPr/>
        </p:nvSpPr>
        <p:spPr>
          <a:xfrm>
            <a:off x="2601961" y="1723886"/>
            <a:ext cx="3940079" cy="2029871"/>
          </a:xfrm>
          <a:prstGeom prst="rect">
            <a:avLst/>
          </a:prstGeom>
          <a:noFill/>
          <a:ln w="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-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懦：读</a:t>
            </a:r>
            <a:r>
              <a:rPr lang="en-US" altLang="zh-CN" sz="2800" spc="-1" err="1">
                <a:solidFill>
                  <a:srgbClr val="000000"/>
                </a:solidFill>
                <a:latin typeface="taozhi.cn_PY" panose="02000500000000000000" pitchFamily="2" charset="-122"/>
                <a:ea typeface="楷体" panose="02010609060101010101" charset="-122"/>
              </a:rPr>
              <a:t>nuò</a:t>
            </a:r>
            <a:r>
              <a:rPr lang="zh-CN" altLang="en-US" sz="2800" spc="-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，不读</a:t>
            </a:r>
            <a:r>
              <a:rPr lang="en-US" altLang="zh-CN" sz="2800" spc="-1" err="1">
                <a:solidFill>
                  <a:srgbClr val="000000"/>
                </a:solidFill>
                <a:latin typeface="taozhi.cn_PY" panose="02000500000000000000" pitchFamily="2" charset="-122"/>
                <a:ea typeface="楷体" panose="02010609060101010101" charset="-122"/>
              </a:rPr>
              <a:t>xū</a:t>
            </a:r>
            <a:r>
              <a:rPr lang="zh-CN" altLang="en-US" sz="2800" spc="-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spc="-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pc="-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尘：是翘舌音，读</a:t>
            </a:r>
            <a:r>
              <a:rPr lang="en-US" altLang="zh-CN" sz="2800" spc="-1" err="1">
                <a:solidFill>
                  <a:srgbClr val="000000"/>
                </a:solidFill>
                <a:latin typeface="taozhi.cn_PY" panose="02000500000000000000" pitchFamily="2" charset="-122"/>
                <a:ea typeface="楷体" panose="02010609060101010101" charset="-122"/>
              </a:rPr>
              <a:t>chén</a:t>
            </a:r>
            <a:r>
              <a:rPr lang="zh-CN" altLang="en-US" sz="2800" spc="-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en-US" altLang="zh-CN" sz="2800" spc="-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spc="-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spc="-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不读</a:t>
            </a:r>
            <a:r>
              <a:rPr lang="en-US" altLang="zh-CN" sz="2800" spc="-1" err="1">
                <a:solidFill>
                  <a:srgbClr val="000000"/>
                </a:solidFill>
                <a:latin typeface="taozhi.cn_PY" panose="02000500000000000000" pitchFamily="2" charset="-122"/>
                <a:ea typeface="楷体" panose="02010609060101010101" charset="-122"/>
              </a:rPr>
              <a:t>cén</a:t>
            </a:r>
            <a:r>
              <a:rPr lang="zh-CN" altLang="en-US" sz="2800" spc="-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spc="-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387138"/>
            <a:ext cx="9144000" cy="2756362"/>
          </a:xfrm>
          <a:prstGeom prst="rect">
            <a:avLst/>
          </a:prstGeom>
        </p:spPr>
      </p:pic>
      <p:sp>
        <p:nvSpPr>
          <p:cNvPr id="16" name="矩形: 圆角 18"/>
          <p:cNvSpPr/>
          <p:nvPr/>
        </p:nvSpPr>
        <p:spPr>
          <a:xfrm>
            <a:off x="1221581" y="1246909"/>
            <a:ext cx="6700838" cy="27631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8A3F0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7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8A3F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8A3F0C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332036" y="4255655"/>
            <a:ext cx="950541" cy="53601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56931" y="1390688"/>
            <a:ext cx="1028015" cy="1106542"/>
            <a:chOff x="2136833" y="1505276"/>
            <a:chExt cx="1028015" cy="1106542"/>
          </a:xfrm>
        </p:grpSpPr>
        <p:grpSp>
          <p:nvGrpSpPr>
            <p:cNvPr id="24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26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27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28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29" name="CustomShape 10"/>
            <p:cNvSpPr/>
            <p:nvPr/>
          </p:nvSpPr>
          <p:spPr>
            <a:xfrm>
              <a:off x="2136833" y="1505276"/>
              <a:ext cx="1028015" cy="110654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6600" spc="-1">
                  <a:solidFill>
                    <a:srgbClr val="388F80"/>
                  </a:solidFill>
                  <a:latin typeface="楷体" panose="02010609060101010101" charset="-122"/>
                  <a:ea typeface="楷体" panose="02010609060101010101" charset="-122"/>
                </a:rPr>
                <a:t>骄</a:t>
              </a:r>
              <a:endParaRPr lang="zh-CN" altLang="en-US" sz="6600" spc="-1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522596" y="1387378"/>
            <a:ext cx="1028015" cy="1106542"/>
            <a:chOff x="2143318" y="1501966"/>
            <a:chExt cx="1028015" cy="1106542"/>
          </a:xfrm>
        </p:grpSpPr>
        <p:grpSp>
          <p:nvGrpSpPr>
            <p:cNvPr id="112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114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115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116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113" name="CustomShape 10"/>
            <p:cNvSpPr/>
            <p:nvPr/>
          </p:nvSpPr>
          <p:spPr>
            <a:xfrm>
              <a:off x="2143318" y="1501966"/>
              <a:ext cx="1028015" cy="110654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6600" spc="-1">
                  <a:solidFill>
                    <a:srgbClr val="388F80"/>
                  </a:solidFill>
                  <a:latin typeface="楷体" panose="02010609060101010101" charset="-122"/>
                  <a:ea typeface="楷体" panose="02010609060101010101" charset="-122"/>
                </a:rPr>
                <a:t>傲</a:t>
              </a:r>
              <a:endParaRPr lang="zh-CN" altLang="en-US" sz="6600" spc="-1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578467" y="1393863"/>
            <a:ext cx="1028015" cy="1106542"/>
            <a:chOff x="2140009" y="1508451"/>
            <a:chExt cx="1028015" cy="1106542"/>
          </a:xfrm>
        </p:grpSpPr>
        <p:grpSp>
          <p:nvGrpSpPr>
            <p:cNvPr id="118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120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121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122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119" name="CustomShape 10"/>
            <p:cNvSpPr/>
            <p:nvPr/>
          </p:nvSpPr>
          <p:spPr>
            <a:xfrm>
              <a:off x="2140009" y="1508451"/>
              <a:ext cx="1028015" cy="110654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6600" spc="-1">
                  <a:solidFill>
                    <a:srgbClr val="388F80"/>
                  </a:solidFill>
                  <a:latin typeface="楷体" panose="02010609060101010101" charset="-122"/>
                  <a:ea typeface="楷体" panose="02010609060101010101" charset="-122"/>
                </a:rPr>
                <a:t>谦</a:t>
              </a:r>
              <a:endParaRPr lang="zh-CN" altLang="en-US" sz="6600" spc="-1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8192" y="589280"/>
            <a:ext cx="1423595" cy="477706"/>
            <a:chOff x="1190284" y="4127429"/>
            <a:chExt cx="1423595" cy="477706"/>
          </a:xfrm>
        </p:grpSpPr>
        <p:sp>
          <p:nvSpPr>
            <p:cNvPr id="8" name="圆角矩形标注 7"/>
            <p:cNvSpPr/>
            <p:nvPr/>
          </p:nvSpPr>
          <p:spPr>
            <a:xfrm>
              <a:off x="1190284" y="4132704"/>
              <a:ext cx="1415452" cy="472431"/>
            </a:xfrm>
            <a:prstGeom prst="wedgeRoundRectCallout">
              <a:avLst>
                <a:gd name="adj1" fmla="val 39881"/>
                <a:gd name="adj2" fmla="val 134764"/>
                <a:gd name="adj3" fmla="val 16667"/>
              </a:avLst>
            </a:prstGeom>
            <a:solidFill>
              <a:srgbClr val="E1F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198620" y="4127429"/>
              <a:ext cx="141525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-1">
                  <a:solidFill>
                    <a:srgbClr val="388F80"/>
                  </a:solidFill>
                  <a:latin typeface="楷体" panose="02010609060101010101" charset="-122"/>
                  <a:ea typeface="楷体" panose="02010609060101010101" charset="-122"/>
                </a:rPr>
                <a:t>左右结构</a:t>
              </a:r>
              <a:endParaRPr lang="zh-CN" altLang="en-US" sz="2400" spc="-1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524931" y="2540086"/>
            <a:ext cx="1028015" cy="1106542"/>
            <a:chOff x="2144637" y="1497069"/>
            <a:chExt cx="1028015" cy="1106542"/>
          </a:xfrm>
        </p:grpSpPr>
        <p:grpSp>
          <p:nvGrpSpPr>
            <p:cNvPr id="92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108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109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110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107" name="CustomShape 10"/>
            <p:cNvSpPr/>
            <p:nvPr/>
          </p:nvSpPr>
          <p:spPr>
            <a:xfrm>
              <a:off x="2144637" y="1497069"/>
              <a:ext cx="1028015" cy="110654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6600" spc="-1">
                  <a:solidFill>
                    <a:srgbClr val="388F80"/>
                  </a:solidFill>
                  <a:latin typeface="楷体" panose="02010609060101010101" charset="-122"/>
                  <a:ea typeface="楷体" panose="02010609060101010101" charset="-122"/>
                </a:rPr>
                <a:t>捧</a:t>
              </a:r>
              <a:endParaRPr lang="zh-CN" altLang="en-US" sz="6600" spc="-1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4553407" y="2541403"/>
            <a:ext cx="1028015" cy="1106542"/>
            <a:chOff x="2113933" y="1498386"/>
            <a:chExt cx="1028015" cy="1106542"/>
          </a:xfrm>
        </p:grpSpPr>
        <p:grpSp>
          <p:nvGrpSpPr>
            <p:cNvPr id="142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144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145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146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143" name="CustomShape 10"/>
            <p:cNvSpPr/>
            <p:nvPr/>
          </p:nvSpPr>
          <p:spPr>
            <a:xfrm>
              <a:off x="2113933" y="1498386"/>
              <a:ext cx="1028015" cy="110654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6600" spc="-1">
                  <a:solidFill>
                    <a:srgbClr val="388F80"/>
                  </a:solidFill>
                  <a:latin typeface="楷体" panose="02010609060101010101" charset="-122"/>
                  <a:ea typeface="楷体" panose="02010609060101010101" charset="-122"/>
                </a:rPr>
                <a:t>代</a:t>
              </a:r>
              <a:endParaRPr lang="zh-CN" altLang="en-US" sz="6600" spc="-1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473354" y="2533196"/>
            <a:ext cx="1028015" cy="1106542"/>
            <a:chOff x="2151527" y="1490179"/>
            <a:chExt cx="1028015" cy="1106542"/>
          </a:xfrm>
        </p:grpSpPr>
        <p:grpSp>
          <p:nvGrpSpPr>
            <p:cNvPr id="56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58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59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60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57" name="CustomShape 10"/>
            <p:cNvSpPr/>
            <p:nvPr/>
          </p:nvSpPr>
          <p:spPr>
            <a:xfrm>
              <a:off x="2151527" y="1490179"/>
              <a:ext cx="1028015" cy="110654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6600" spc="-1">
                  <a:solidFill>
                    <a:srgbClr val="388F80"/>
                  </a:solidFill>
                  <a:latin typeface="楷体" panose="02010609060101010101" charset="-122"/>
                  <a:ea typeface="楷体" panose="02010609060101010101" charset="-122"/>
                </a:rPr>
                <a:t>提</a:t>
              </a:r>
              <a:endParaRPr lang="zh-CN" altLang="en-US" sz="6600" spc="-1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632478" y="1387378"/>
            <a:ext cx="1028015" cy="1106542"/>
            <a:chOff x="2139603" y="1501966"/>
            <a:chExt cx="1028015" cy="1106542"/>
          </a:xfrm>
        </p:grpSpPr>
        <p:grpSp>
          <p:nvGrpSpPr>
            <p:cNvPr id="62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64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65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66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63" name="CustomShape 10"/>
            <p:cNvSpPr/>
            <p:nvPr/>
          </p:nvSpPr>
          <p:spPr>
            <a:xfrm>
              <a:off x="2139603" y="1501966"/>
              <a:ext cx="1028015" cy="110654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6600" spc="-1">
                  <a:solidFill>
                    <a:srgbClr val="388F80"/>
                  </a:solidFill>
                  <a:latin typeface="楷体" panose="02010609060101010101" charset="-122"/>
                  <a:ea typeface="楷体" panose="02010609060101010101" charset="-122"/>
                </a:rPr>
                <a:t>懦</a:t>
              </a:r>
              <a:endParaRPr lang="zh-CN" altLang="en-US" sz="6600" spc="-1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646528" y="2540086"/>
            <a:ext cx="1028015" cy="1106542"/>
            <a:chOff x="2154566" y="1497069"/>
            <a:chExt cx="1028015" cy="1106542"/>
          </a:xfrm>
        </p:grpSpPr>
        <p:grpSp>
          <p:nvGrpSpPr>
            <p:cNvPr id="68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70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71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72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69" name="CustomShape 10"/>
            <p:cNvSpPr/>
            <p:nvPr/>
          </p:nvSpPr>
          <p:spPr>
            <a:xfrm>
              <a:off x="2154566" y="1497069"/>
              <a:ext cx="1028015" cy="110654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6600" spc="-1">
                  <a:solidFill>
                    <a:srgbClr val="388F80"/>
                  </a:solidFill>
                  <a:latin typeface="楷体" panose="02010609060101010101" charset="-122"/>
                  <a:ea typeface="楷体" panose="02010609060101010101" charset="-122"/>
                </a:rPr>
                <a:t>价</a:t>
              </a:r>
              <a:endParaRPr lang="zh-CN" altLang="en-US" sz="6600" spc="-1">
                <a:solidFill>
                  <a:srgbClr val="388F8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2387138"/>
            <a:ext cx="9144000" cy="2756362"/>
          </a:xfrm>
          <a:prstGeom prst="rect">
            <a:avLst/>
          </a:prstGeom>
        </p:spPr>
      </p:pic>
      <p:sp>
        <p:nvSpPr>
          <p:cNvPr id="16" name="矩形: 圆角 18"/>
          <p:cNvSpPr/>
          <p:nvPr/>
        </p:nvSpPr>
        <p:spPr>
          <a:xfrm>
            <a:off x="2080247" y="1703810"/>
            <a:ext cx="4983507" cy="17893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rgbClr val="8A3F0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39552" y="483518"/>
            <a:ext cx="1465056" cy="624955"/>
            <a:chOff x="779572" y="628120"/>
            <a:chExt cx="1571587" cy="67039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7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8A3F0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8A3F0C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332036" y="4255655"/>
            <a:ext cx="950541" cy="53601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944921" y="1970002"/>
            <a:ext cx="1028015" cy="1106542"/>
            <a:chOff x="2140059" y="1499111"/>
            <a:chExt cx="1028015" cy="1106542"/>
          </a:xfrm>
        </p:grpSpPr>
        <p:grpSp>
          <p:nvGrpSpPr>
            <p:cNvPr id="24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26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27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28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29" name="CustomShape 10"/>
            <p:cNvSpPr/>
            <p:nvPr/>
          </p:nvSpPr>
          <p:spPr>
            <a:xfrm>
              <a:off x="2140059" y="1499111"/>
              <a:ext cx="1028015" cy="110654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6600" spc="-1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虚</a:t>
              </a:r>
              <a:endParaRPr lang="zh-CN" altLang="en-US" sz="6600" spc="-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039152" y="1971361"/>
            <a:ext cx="1028015" cy="1106542"/>
            <a:chOff x="2132796" y="1500470"/>
            <a:chExt cx="1028015" cy="1106542"/>
          </a:xfrm>
        </p:grpSpPr>
        <p:grpSp>
          <p:nvGrpSpPr>
            <p:cNvPr id="112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114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115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116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113" name="CustomShape 10"/>
            <p:cNvSpPr/>
            <p:nvPr/>
          </p:nvSpPr>
          <p:spPr>
            <a:xfrm>
              <a:off x="2132796" y="1500470"/>
              <a:ext cx="1028015" cy="110654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6600" spc="-1">
                  <a:solidFill>
                    <a:schemeClr val="accent6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尘</a:t>
              </a:r>
              <a:endParaRPr lang="zh-CN" altLang="en-US" sz="6600" spc="-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54302" y="1304186"/>
            <a:ext cx="1423595" cy="477706"/>
            <a:chOff x="1190284" y="4127429"/>
            <a:chExt cx="1423595" cy="477706"/>
          </a:xfrm>
        </p:grpSpPr>
        <p:sp>
          <p:nvSpPr>
            <p:cNvPr id="8" name="圆角矩形标注 7"/>
            <p:cNvSpPr/>
            <p:nvPr/>
          </p:nvSpPr>
          <p:spPr>
            <a:xfrm>
              <a:off x="1190284" y="4132704"/>
              <a:ext cx="1415452" cy="472431"/>
            </a:xfrm>
            <a:prstGeom prst="wedgeRoundRectCallout">
              <a:avLst>
                <a:gd name="adj1" fmla="val 2332"/>
                <a:gd name="adj2" fmla="val 116334"/>
                <a:gd name="adj3" fmla="val 16667"/>
              </a:avLst>
            </a:prstGeom>
            <a:solidFill>
              <a:srgbClr val="FEF4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198620" y="4127429"/>
              <a:ext cx="141525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-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上下结构</a:t>
              </a:r>
              <a:endParaRPr lang="zh-CN" altLang="en-US" sz="2400" spc="-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5688586" y="1295867"/>
            <a:ext cx="1456487" cy="490862"/>
            <a:chOff x="1190284" y="4114273"/>
            <a:chExt cx="1456487" cy="490862"/>
          </a:xfrm>
        </p:grpSpPr>
        <p:sp>
          <p:nvSpPr>
            <p:cNvPr id="160" name="圆角矩形标注 159"/>
            <p:cNvSpPr/>
            <p:nvPr/>
          </p:nvSpPr>
          <p:spPr>
            <a:xfrm>
              <a:off x="1190284" y="4132704"/>
              <a:ext cx="1455576" cy="472431"/>
            </a:xfrm>
            <a:prstGeom prst="wedgeRoundRectCallout">
              <a:avLst>
                <a:gd name="adj1" fmla="val -39438"/>
                <a:gd name="adj2" fmla="val 111465"/>
                <a:gd name="adj3" fmla="val 16667"/>
              </a:avLst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1231512" y="4114273"/>
              <a:ext cx="141525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-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左右同宽</a:t>
              </a:r>
              <a:endParaRPr lang="zh-CN" altLang="en-US" sz="2400" spc="-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46538" y="1974992"/>
            <a:ext cx="1028015" cy="1106542"/>
            <a:chOff x="2138689" y="1504101"/>
            <a:chExt cx="1028015" cy="1106542"/>
          </a:xfrm>
        </p:grpSpPr>
        <p:grpSp>
          <p:nvGrpSpPr>
            <p:cNvPr id="44" name="Group 16"/>
            <p:cNvGrpSpPr/>
            <p:nvPr/>
          </p:nvGrpSpPr>
          <p:grpSpPr>
            <a:xfrm>
              <a:off x="2224735" y="1663042"/>
              <a:ext cx="870303" cy="920776"/>
              <a:chOff x="691200" y="1269360"/>
              <a:chExt cx="1098720" cy="1162440"/>
            </a:xfrm>
          </p:grpSpPr>
          <p:sp>
            <p:nvSpPr>
              <p:cNvPr id="46" name="CustomShape 17"/>
              <p:cNvSpPr/>
              <p:nvPr/>
            </p:nvSpPr>
            <p:spPr>
              <a:xfrm>
                <a:off x="691200" y="1269360"/>
                <a:ext cx="1098360" cy="1143720"/>
              </a:xfrm>
              <a:prstGeom prst="rect">
                <a:avLst/>
              </a:prstGeom>
              <a:solidFill>
                <a:srgbClr val="F3FBF6"/>
              </a:solidFill>
              <a:ln w="12700">
                <a:solidFill>
                  <a:schemeClr val="tx1"/>
                </a:solidFill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47" name="Line 18"/>
              <p:cNvSpPr/>
              <p:nvPr/>
            </p:nvSpPr>
            <p:spPr>
              <a:xfrm>
                <a:off x="691200" y="1832400"/>
                <a:ext cx="109872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  <p:sp>
            <p:nvSpPr>
              <p:cNvPr id="48" name="Line 19"/>
              <p:cNvSpPr/>
              <p:nvPr/>
            </p:nvSpPr>
            <p:spPr>
              <a:xfrm flipH="1">
                <a:off x="1240920" y="1287360"/>
                <a:ext cx="0" cy="11444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  <a:round/>
              </a:ln>
            </p:spPr>
            <p:style>
              <a:lnRef idx="0">
                <a:srgbClr val="FFFFFF"/>
              </a:lnRef>
              <a:fillRef idx="0">
                <a:srgbClr val="FFFFFF"/>
              </a:fillRef>
              <a:effectRef idx="0">
                <a:srgbClr val="FFFFFF"/>
              </a:effectRef>
              <a:fontRef idx="minor"/>
            </p:style>
            <p:txBody>
              <a:bodyPr/>
              <a:lstStyle/>
              <a:p/>
            </p:txBody>
          </p:sp>
        </p:grpSp>
        <p:sp>
          <p:nvSpPr>
            <p:cNvPr id="45" name="CustomShape 10"/>
            <p:cNvSpPr/>
            <p:nvPr/>
          </p:nvSpPr>
          <p:spPr>
            <a:xfrm>
              <a:off x="2138689" y="1504101"/>
              <a:ext cx="1028015" cy="1106542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6600" spc="-1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弱</a:t>
              </a:r>
              <a:endParaRPr lang="zh-CN" altLang="en-US" sz="6600" spc="-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547664" y="1467545"/>
            <a:ext cx="1722908" cy="491994"/>
            <a:chOff x="1174808" y="4113141"/>
            <a:chExt cx="1722908" cy="491994"/>
          </a:xfrm>
        </p:grpSpPr>
        <p:sp>
          <p:nvSpPr>
            <p:cNvPr id="50" name="圆角矩形标注 49"/>
            <p:cNvSpPr/>
            <p:nvPr/>
          </p:nvSpPr>
          <p:spPr>
            <a:xfrm>
              <a:off x="1190283" y="4132704"/>
              <a:ext cx="1682064" cy="472431"/>
            </a:xfrm>
            <a:prstGeom prst="wedgeRoundRectCallout">
              <a:avLst>
                <a:gd name="adj1" fmla="val 40428"/>
                <a:gd name="adj2" fmla="val 79975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174808" y="4113141"/>
              <a:ext cx="172290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2400" spc="-1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</a:rPr>
                <a:t>半包围结构</a:t>
              </a:r>
              <a:endParaRPr lang="zh-CN" altLang="en-US" sz="2400" spc="-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RESOURCE_PATHS_HASH_PRESENTER" val="6386bad1b193e8ddd96c78c97f95eeb279f1e047"/>
  <p:tag name="KSO_WPP_MARK_KEY" val="dab8cefe-7278-4110-9aaf-b5fd618ada0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1F4E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906</Words>
  <Application>WPS 演示</Application>
  <PresentationFormat>全屏显示(16:9)</PresentationFormat>
  <Paragraphs>240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黑体</vt:lpstr>
      <vt:lpstr>楷体</vt:lpstr>
      <vt:lpstr>Calibri</vt:lpstr>
      <vt:lpstr>taozhi.cn_PY</vt:lpstr>
      <vt:lpstr>华文楷体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《陶罐和铁罐》PPT优秀教学课件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2022-06-07T15:26:00Z</cp:lastPrinted>
  <dcterms:created xsi:type="dcterms:W3CDTF">2022-06-07T15:26:00Z</dcterms:created>
  <dcterms:modified xsi:type="dcterms:W3CDTF">2023-01-16T02:11:03Z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FB89AD64460946ACBBEC26169D53F469</vt:lpwstr>
  </property>
  <property fmtid="{D5CDD505-2E9C-101B-9397-08002B2CF9AE}" pid="3" name="KSOProductBuildVer">
    <vt:lpwstr>2052-11.1.0.13703</vt:lpwstr>
  </property>
</Properties>
</file>