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30"/>
  </p:handoutMasterIdLst>
  <p:sldIdLst>
    <p:sldId id="476" r:id="rId3"/>
    <p:sldId id="444" r:id="rId4"/>
    <p:sldId id="460" r:id="rId5"/>
    <p:sldId id="459" r:id="rId6"/>
    <p:sldId id="462" r:id="rId7"/>
    <p:sldId id="463" r:id="rId8"/>
    <p:sldId id="491" r:id="rId9"/>
    <p:sldId id="521" r:id="rId10"/>
    <p:sldId id="467" r:id="rId12"/>
    <p:sldId id="505" r:id="rId13"/>
    <p:sldId id="506" r:id="rId14"/>
    <p:sldId id="507" r:id="rId15"/>
    <p:sldId id="508" r:id="rId16"/>
    <p:sldId id="509" r:id="rId17"/>
    <p:sldId id="513" r:id="rId18"/>
    <p:sldId id="549" r:id="rId19"/>
    <p:sldId id="550" r:id="rId20"/>
    <p:sldId id="541" r:id="rId21"/>
    <p:sldId id="515" r:id="rId22"/>
    <p:sldId id="551" r:id="rId23"/>
    <p:sldId id="516" r:id="rId24"/>
    <p:sldId id="517" r:id="rId25"/>
    <p:sldId id="518" r:id="rId26"/>
    <p:sldId id="475" r:id="rId27"/>
    <p:sldId id="560" r:id="rId28"/>
    <p:sldId id="493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一点 设计" initials="一点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0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44" y="-96"/>
      </p:cViewPr>
      <p:guideLst>
        <p:guide orient="horz" pos="2160"/>
        <p:guide pos="385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33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3B97C"/>
          </a:fgClr>
          <a:bgClr>
            <a:srgbClr val="EEA04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对角圆角矩形 36"/>
          <p:cNvSpPr/>
          <p:nvPr userDrawn="1"/>
        </p:nvSpPr>
        <p:spPr>
          <a:xfrm>
            <a:off x="339090" y="323850"/>
            <a:ext cx="11524615" cy="6308090"/>
          </a:xfrm>
          <a:prstGeom prst="round2DiagRect">
            <a:avLst/>
          </a:prstGeom>
          <a:solidFill>
            <a:schemeClr val="bg1"/>
          </a:solidFill>
          <a:ln w="63500" cap="rnd">
            <a:solidFill>
              <a:srgbClr val="F5C15A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1073743875" descr="学科网 zxxk.com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2" Type="http://schemas.openxmlformats.org/officeDocument/2006/relationships/image" Target="../media/image19.jpe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hyperlink" Target="http://image.baidu.com/i?ct=503316480&amp;z=0&amp;tn=baiduimagedetail&amp;word=%C3%B7%C0%BC%B7%BC%CE%E8%CC%A8%D2%D5%CA%F5&amp;in=25652&amp;cl=2&amp;lm=-1&amp;pn=0&amp;rn=1&amp;di=43693069830&amp;ln=904&amp;fr=&amp;fm=rs1&amp;fmq=1321880916560_R&amp;ic=&amp;s=&amp;se=&amp;sme=0&amp;tab=&amp;width=&amp;height=&amp;face=&amp;is=&amp;istype=2" TargetMode="Externa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.xml"/><Relationship Id="rId4" Type="http://schemas.openxmlformats.org/officeDocument/2006/relationships/image" Target="../media/image24.png"/><Relationship Id="rId3" Type="http://schemas.microsoft.com/office/2007/relationships/hdphoto" Target="../media/image23.wdp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microsoft.com/office/2007/relationships/hdphoto" Target="../media/image25.wdp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9.xml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hdphoto" Target="../media/image29.wdp"/><Relationship Id="rId3" Type="http://schemas.openxmlformats.org/officeDocument/2006/relationships/image" Target="../media/image17.png"/><Relationship Id="rId2" Type="http://schemas.openxmlformats.org/officeDocument/2006/relationships/image" Target="../media/image28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1.xml"/><Relationship Id="rId2" Type="http://schemas.openxmlformats.org/officeDocument/2006/relationships/image" Target="../media/image34.GIF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2.xml"/><Relationship Id="rId4" Type="http://schemas.openxmlformats.org/officeDocument/2006/relationships/image" Target="../media/image36.png"/><Relationship Id="rId3" Type="http://schemas.openxmlformats.org/officeDocument/2006/relationships/image" Target="../media/image35.GIF"/><Relationship Id="rId2" Type="http://schemas.openxmlformats.org/officeDocument/2006/relationships/slide" Target="slide8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.xml"/><Relationship Id="rId4" Type="http://schemas.openxmlformats.org/officeDocument/2006/relationships/slide" Target="slide25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536940" y="2334260"/>
            <a:ext cx="2025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 b="1" dirty="0">
                <a:latin typeface="楷体" panose="02010609060101010101" charset="-122"/>
                <a:ea typeface="楷体" panose="02010609060101010101" charset="-122"/>
              </a:rPr>
              <a:t>大师</a:t>
            </a:r>
            <a:endParaRPr lang="zh-CN" altLang="zh-CN" sz="7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96255" y="1822450"/>
            <a:ext cx="2940685" cy="2090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253490" y="1033145"/>
            <a:ext cx="4620895" cy="5021580"/>
          </a:xfrm>
          <a:custGeom>
            <a:avLst/>
            <a:gdLst>
              <a:gd name="connsiteX0" fmla="*/ 447676 w 6153147"/>
              <a:gd name="connsiteY0" fmla="*/ 1185863 h 6686549"/>
              <a:gd name="connsiteX1" fmla="*/ 447676 w 6153147"/>
              <a:gd name="connsiteY1" fmla="*/ 2600324 h 6686549"/>
              <a:gd name="connsiteX2" fmla="*/ 2505076 w 6153147"/>
              <a:gd name="connsiteY2" fmla="*/ 2600324 h 6686549"/>
              <a:gd name="connsiteX3" fmla="*/ 2505076 w 6153147"/>
              <a:gd name="connsiteY3" fmla="*/ 1185863 h 6686549"/>
              <a:gd name="connsiteX4" fmla="*/ 0 w 6153147"/>
              <a:gd name="connsiteY4" fmla="*/ 0 h 6686549"/>
              <a:gd name="connsiteX5" fmla="*/ 6153147 w 6153147"/>
              <a:gd name="connsiteY5" fmla="*/ 0 h 6686549"/>
              <a:gd name="connsiteX6" fmla="*/ 6153147 w 6153147"/>
              <a:gd name="connsiteY6" fmla="*/ 6686549 h 6686549"/>
              <a:gd name="connsiteX7" fmla="*/ 0 w 6153147"/>
              <a:gd name="connsiteY7" fmla="*/ 6686549 h 668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53147" h="6686549">
                <a:moveTo>
                  <a:pt x="447676" y="1185863"/>
                </a:moveTo>
                <a:lnTo>
                  <a:pt x="447676" y="2600324"/>
                </a:lnTo>
                <a:lnTo>
                  <a:pt x="2505076" y="2600324"/>
                </a:lnTo>
                <a:lnTo>
                  <a:pt x="2505076" y="1185863"/>
                </a:lnTo>
                <a:close/>
                <a:moveTo>
                  <a:pt x="0" y="0"/>
                </a:moveTo>
                <a:lnTo>
                  <a:pt x="6153147" y="0"/>
                </a:lnTo>
                <a:lnTo>
                  <a:pt x="6153147" y="6686549"/>
                </a:lnTo>
                <a:lnTo>
                  <a:pt x="0" y="6686549"/>
                </a:lnTo>
                <a:close/>
              </a:path>
            </a:pathLst>
          </a:custGeom>
        </p:spPr>
      </p:pic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645" y="1130935"/>
            <a:ext cx="90570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我的表弟小沙天生胆小，他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怕鬼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怕喝中药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怕做噩梦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，还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怕剃头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73110" y="511492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圆角矩形 29"/>
          <p:cNvSpPr/>
          <p:nvPr/>
        </p:nvSpPr>
        <p:spPr>
          <a:xfrm>
            <a:off x="1327785" y="2639060"/>
            <a:ext cx="9084945" cy="194119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1D9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我的表弟小沙天生胆小，他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怕鬼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喝中药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做噩梦和剃头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zh-CN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645" y="1130935"/>
            <a:ext cx="90570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我的表弟小沙天生胆小，他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鬼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喝中药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做噩梦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，还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怕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剃头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73110" y="511492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1489710" y="2788285"/>
            <a:ext cx="9617710" cy="202819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1D9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我的（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）多才多艺，他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会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），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会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），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会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），还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会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(     </a:t>
            </a:r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）。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endParaRPr lang="en-US" alt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645" y="1130935"/>
            <a:ext cx="98088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小沙每次都是被姑父押进理发店的，而且，姑父还得执一把木尺在一旁监督，否则，小沙准会夺门而逃。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店里的剃头师傅都不欢迎小沙这样的顾客，因为谁给他剃头，他就骂谁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害人精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，还用看仇人一样的目光怒视对方。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6612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645" y="1130935"/>
            <a:ext cx="98088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小沙每次都是被姑父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押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进理发店的，而且，姑父还得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执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一把木尺在一旁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监督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，否则，小沙准会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夺门而逃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店里的剃头师傅都不欢迎小沙这样的顾客，因为谁给他剃头，他就骂谁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害人精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，还用看仇人一样的目光怒视对方。</a:t>
            </a:r>
            <a:endParaRPr lang="zh-CN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6612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645" y="1130935"/>
            <a:ext cx="98088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小沙每次都是被姑父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押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进理发店的，而且，姑父还得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执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一把木尺在一旁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监督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，否则，小沙准会</a:t>
            </a:r>
            <a:r>
              <a:rPr lang="zh-CN" alt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夺门而逃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店里的剃头师傅都不欢迎小沙这样的顾客，因为谁给他剃头，他就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骂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谁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害人精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，还用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看仇人一样的目光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怒视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对方。</a:t>
            </a:r>
            <a:endParaRPr lang="zh-CN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6612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86024" y="6777990"/>
            <a:ext cx="2474776" cy="248607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25975" y="6624028"/>
            <a:ext cx="2781300" cy="2794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7 4.07407E-06 L -0.003 -0.34422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172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06 4.07407E-06 L 0.00157 -0.34213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-1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645" y="1130935"/>
            <a:ext cx="98088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总是一个老剃头师傅来做小沙的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冤家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老师傅耳朵不好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听不清小沙的抗议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，而且，他有一把磨得锃亮的剃刀，所以，小沙只得规规矩矩由老师傅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摆布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6612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98" l="7368" r="9543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00335" y="3780699"/>
            <a:ext cx="2960551" cy="2960551"/>
          </a:xfrm>
          <a:prstGeom prst="rect">
            <a:avLst/>
          </a:prstGeom>
        </p:spPr>
      </p:pic>
      <p:sp>
        <p:nvSpPr>
          <p:cNvPr id="19" name="圆角矩形标注 18"/>
          <p:cNvSpPr/>
          <p:nvPr/>
        </p:nvSpPr>
        <p:spPr>
          <a:xfrm>
            <a:off x="7550648" y="4071620"/>
            <a:ext cx="4051752" cy="828675"/>
          </a:xfrm>
          <a:prstGeom prst="wedgeRoundRectCallout">
            <a:avLst>
              <a:gd name="adj1" fmla="val -56662"/>
              <a:gd name="adj2" fmla="val 42874"/>
              <a:gd name="adj3" fmla="val 16667"/>
            </a:avLst>
          </a:prstGeom>
          <a:solidFill>
            <a:schemeClr val="bg1"/>
          </a:solidFill>
          <a:ln w="38100">
            <a:solidFill>
              <a:srgbClr val="F3B97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>
                <a:latin typeface="华文楷体" panose="02010600040101010101" charset="-122"/>
                <a:ea typeface="华文楷体" panose="02010600040101010101" charset="-122"/>
              </a:rPr>
              <a:t>老师傅真是一个害人精！</a:t>
            </a:r>
            <a:endParaRPr kumimoji="1"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423410" y="5315800"/>
            <a:ext cx="457200" cy="274002"/>
            <a:chOff x="9386888" y="4929188"/>
            <a:chExt cx="457200" cy="274002"/>
          </a:xfrm>
        </p:grpSpPr>
        <p:sp>
          <p:nvSpPr>
            <p:cNvPr id="8" name="矩形 7"/>
            <p:cNvSpPr/>
            <p:nvPr/>
          </p:nvSpPr>
          <p:spPr>
            <a:xfrm>
              <a:off x="9386888" y="4929188"/>
              <a:ext cx="457200" cy="274002"/>
            </a:xfrm>
            <a:prstGeom prst="rect">
              <a:avLst/>
            </a:prstGeom>
            <a:solidFill>
              <a:srgbClr val="FDEA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" name="直线连接符 8"/>
            <p:cNvCxnSpPr/>
            <p:nvPr/>
          </p:nvCxnSpPr>
          <p:spPr>
            <a:xfrm>
              <a:off x="9486900" y="5083175"/>
              <a:ext cx="3143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2830" y="809625"/>
            <a:ext cx="92348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最痛苦的是，老师傅习惯用一把老掉牙的推剪，它常常会咬住一绺头发不放，让小沙吃尽苦头。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这还不算，老师傅眼神差了点儿，总把碎头发掉在小沙的脖子里，痒得小沙哧哧笑。你想想，这一会儿痛一会儿痒的，跟受刑一样。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6612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8366442" y="3637280"/>
            <a:ext cx="3188335" cy="2891790"/>
          </a:xfrm>
          <a:prstGeom prst="ellipse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 flipV="1">
            <a:off x="1911985" y="1370330"/>
            <a:ext cx="7921625" cy="241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188085" y="1917700"/>
            <a:ext cx="8727440" cy="368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188085" y="2477770"/>
            <a:ext cx="2454275" cy="152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2830" y="809625"/>
            <a:ext cx="92348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最痛苦的是，老师傅习惯用一把老掉牙的推剪，它</a:t>
            </a:r>
            <a:r>
              <a:rPr 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常常会咬住一绺头发不放</a:t>
            </a:r>
            <a:r>
              <a:rPr 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，让小沙吃尽苦头。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</a:rPr>
              <a:t>这还不算，老师傅眼神差了点儿，总把碎头发掉在小沙的脖子里，痒得小沙哧哧笑。你想想，这一会儿痛一会儿痒的，跟受刑一样。</a:t>
            </a:r>
            <a:endParaRPr lang="zh-CN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6612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 flipV="1">
            <a:off x="1911985" y="1370330"/>
            <a:ext cx="7921625" cy="241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188085" y="1917700"/>
            <a:ext cx="8727440" cy="368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188085" y="2477770"/>
            <a:ext cx="2454275" cy="152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98" l="7368" r="9543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00335" y="3780699"/>
            <a:ext cx="2960551" cy="2960551"/>
          </a:xfrm>
          <a:prstGeom prst="rect">
            <a:avLst/>
          </a:prstGeom>
        </p:spPr>
      </p:pic>
      <p:sp>
        <p:nvSpPr>
          <p:cNvPr id="19" name="圆角矩形标注 18"/>
          <p:cNvSpPr/>
          <p:nvPr/>
        </p:nvSpPr>
        <p:spPr>
          <a:xfrm>
            <a:off x="7550648" y="4071620"/>
            <a:ext cx="4051752" cy="828675"/>
          </a:xfrm>
          <a:prstGeom prst="wedgeRoundRectCallout">
            <a:avLst>
              <a:gd name="adj1" fmla="val -56662"/>
              <a:gd name="adj2" fmla="val 42874"/>
              <a:gd name="adj3" fmla="val 16667"/>
            </a:avLst>
          </a:prstGeom>
          <a:solidFill>
            <a:schemeClr val="bg1"/>
          </a:solidFill>
          <a:ln w="38100">
            <a:solidFill>
              <a:srgbClr val="F3B97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>
                <a:latin typeface="华文楷体" panose="02010600040101010101" charset="-122"/>
                <a:ea typeface="华文楷体" panose="02010600040101010101" charset="-122"/>
              </a:rPr>
              <a:t>老师傅真是一个害人精！</a:t>
            </a:r>
            <a:endParaRPr kumimoji="1"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423410" y="5315800"/>
            <a:ext cx="457200" cy="274002"/>
            <a:chOff x="9386888" y="4929188"/>
            <a:chExt cx="457200" cy="274002"/>
          </a:xfrm>
        </p:grpSpPr>
        <p:sp>
          <p:nvSpPr>
            <p:cNvPr id="21" name="矩形 20"/>
            <p:cNvSpPr/>
            <p:nvPr/>
          </p:nvSpPr>
          <p:spPr>
            <a:xfrm>
              <a:off x="9386888" y="4929188"/>
              <a:ext cx="457200" cy="274002"/>
            </a:xfrm>
            <a:prstGeom prst="rect">
              <a:avLst/>
            </a:prstGeom>
            <a:solidFill>
              <a:srgbClr val="FDEA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2" name="直线连接符 21"/>
            <p:cNvCxnSpPr/>
            <p:nvPr/>
          </p:nvCxnSpPr>
          <p:spPr>
            <a:xfrm>
              <a:off x="9486900" y="5083175"/>
              <a:ext cx="3143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2342" y="6891261"/>
            <a:ext cx="2710773" cy="264773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694956" y="6831286"/>
            <a:ext cx="2739942" cy="2707708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06 3.33333E-06 L 0.0052 -0.38287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-1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06 1.48148E-06 L -0.00599 -0.3831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-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233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201670" y="803275"/>
            <a:ext cx="5002530" cy="43021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621530" y="2633345"/>
            <a:ext cx="261874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364990" y="2893695"/>
            <a:ext cx="1333500" cy="6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2830" y="809625"/>
            <a:ext cx="92348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最痛苦的是，老师傅习惯用一把老掉牙的推剪，它常常会咬住一绺头发不放，让小沙吃尽苦头。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</a:rPr>
              <a:t>这还不算，老师傅眼神差了点儿，总把碎头发掉在小沙的脖子里，痒得小沙哧哧笑。你想想，这一会儿痛一会儿痒的，跟受刑一样。</a:t>
            </a:r>
            <a:endParaRPr lang="zh-CN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6612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连接符 12"/>
          <p:cNvCxnSpPr/>
          <p:nvPr/>
        </p:nvCxnSpPr>
        <p:spPr>
          <a:xfrm flipV="1">
            <a:off x="1188085" y="2990850"/>
            <a:ext cx="8782685" cy="488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188085" y="3562350"/>
            <a:ext cx="8727440" cy="368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188085" y="4122420"/>
            <a:ext cx="2454275" cy="152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946525" y="2457450"/>
            <a:ext cx="6010275" cy="10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726305" y="2362835"/>
            <a:ext cx="2025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 b="1" dirty="0">
                <a:latin typeface="楷体" panose="02010609060101010101" charset="-122"/>
                <a:ea typeface="楷体" panose="02010609060101010101" charset="-122"/>
              </a:rPr>
              <a:t>大</a:t>
            </a:r>
            <a:r>
              <a:rPr lang="zh-CN" altLang="zh-CN" sz="7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师</a:t>
            </a:r>
            <a:endParaRPr lang="zh-CN" altLang="zh-CN" sz="7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3607" name="Picture 6" descr="u=217673240,1834985343&amp;fm=0&amp;gp=0">
            <a:hlinkClick r:id="rId1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058920" y="459740"/>
            <a:ext cx="1846580" cy="183642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图片 99"/>
          <p:cNvPicPr/>
          <p:nvPr/>
        </p:nvPicPr>
        <p:blipFill>
          <a:blip r:embed="rId3" cstate="email"/>
          <a:srcRect t="-303"/>
          <a:stretch>
            <a:fillRect/>
          </a:stretch>
        </p:blipFill>
        <p:spPr>
          <a:xfrm>
            <a:off x="3972560" y="2593340"/>
            <a:ext cx="1845945" cy="1835785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4" cstate="email"/>
          <a:srcRect t="-569" b="-379"/>
          <a:stretch>
            <a:fillRect/>
          </a:stretch>
        </p:blipFill>
        <p:spPr>
          <a:xfrm>
            <a:off x="3972560" y="4726305"/>
            <a:ext cx="1845310" cy="183642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459855" y="1024890"/>
            <a:ext cx="21018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梅兰芳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59855" y="3044825"/>
            <a:ext cx="21018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齐白石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9855" y="5064760"/>
            <a:ext cx="21018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贝多芬</a:t>
            </a:r>
            <a:endParaRPr lang="zh-CN" altLang="en-US" sz="44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 descr="f793363d-2db1-4c2b-b0fb-abd6c95dc06a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59855" y="1577975"/>
            <a:ext cx="2477135" cy="24771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1135" y="2399665"/>
            <a:ext cx="201422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>
                <a:latin typeface="华文楷体" panose="02010600040101010101" charset="-122"/>
                <a:ea typeface="华文楷体" panose="02010600040101010101" charset="-122"/>
              </a:rPr>
              <a:t>京剧</a:t>
            </a:r>
            <a:endParaRPr lang="zh-CN" altLang="en-US" sz="7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350" y="1097280"/>
            <a:ext cx="201422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>
                <a:latin typeface="华文楷体" panose="02010600040101010101" charset="-122"/>
                <a:ea typeface="华文楷体" panose="02010600040101010101" charset="-122"/>
              </a:rPr>
              <a:t>国画</a:t>
            </a:r>
            <a:endParaRPr lang="zh-CN" altLang="en-US" sz="7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340" y="3813175"/>
            <a:ext cx="201422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latin typeface="华文楷体" panose="02010600040101010101" charset="-122"/>
                <a:ea typeface="华文楷体" panose="02010600040101010101" charset="-122"/>
              </a:rPr>
              <a:t>音乐</a:t>
            </a:r>
            <a:endParaRPr lang="zh-CN" altLang="en-US" sz="72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2083 0.00101852 L -0.224792 0.00101852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2830" y="809625"/>
            <a:ext cx="92348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最痛苦的是，老师傅习惯用一把老掉牙的推剪，它常常会咬住一绺头发不放，让小沙吃尽苦头。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这还不算，老师傅眼神差了点儿，总把碎头发掉在小沙的脖子里，痒得小沙哧哧笑。你想想，这一会儿痛一会儿痒的，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跟受刑一样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6612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连接符 12"/>
          <p:cNvCxnSpPr/>
          <p:nvPr/>
        </p:nvCxnSpPr>
        <p:spPr>
          <a:xfrm flipV="1">
            <a:off x="1188085" y="2990850"/>
            <a:ext cx="8782685" cy="488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188085" y="3562350"/>
            <a:ext cx="8727440" cy="368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188085" y="4122420"/>
            <a:ext cx="2454275" cy="152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946525" y="2457450"/>
            <a:ext cx="6010275" cy="10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98" l="7368" r="9543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98745" y="3740694"/>
            <a:ext cx="2960551" cy="2960551"/>
          </a:xfrm>
          <a:prstGeom prst="rect">
            <a:avLst/>
          </a:prstGeom>
        </p:spPr>
      </p:pic>
      <p:sp>
        <p:nvSpPr>
          <p:cNvPr id="19" name="圆角矩形标注 18"/>
          <p:cNvSpPr/>
          <p:nvPr/>
        </p:nvSpPr>
        <p:spPr>
          <a:xfrm>
            <a:off x="7550648" y="4071620"/>
            <a:ext cx="4051752" cy="828675"/>
          </a:xfrm>
          <a:prstGeom prst="wedgeRoundRectCallout">
            <a:avLst>
              <a:gd name="adj1" fmla="val -56662"/>
              <a:gd name="adj2" fmla="val 42874"/>
              <a:gd name="adj3" fmla="val 16667"/>
            </a:avLst>
          </a:prstGeom>
          <a:solidFill>
            <a:schemeClr val="bg1"/>
          </a:solidFill>
          <a:ln w="38100">
            <a:solidFill>
              <a:srgbClr val="F3B97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>
                <a:latin typeface="华文楷体" panose="02010600040101010101" charset="-122"/>
                <a:ea typeface="华文楷体" panose="02010600040101010101" charset="-122"/>
              </a:rPr>
              <a:t>老师傅真是一个害人精！</a:t>
            </a:r>
            <a:endParaRPr kumimoji="1"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221820" y="5260975"/>
            <a:ext cx="457200" cy="274002"/>
            <a:chOff x="9386888" y="4929188"/>
            <a:chExt cx="457200" cy="274002"/>
          </a:xfrm>
        </p:grpSpPr>
        <p:sp>
          <p:nvSpPr>
            <p:cNvPr id="21" name="矩形 20"/>
            <p:cNvSpPr/>
            <p:nvPr/>
          </p:nvSpPr>
          <p:spPr>
            <a:xfrm>
              <a:off x="9386888" y="4929188"/>
              <a:ext cx="457200" cy="274002"/>
            </a:xfrm>
            <a:prstGeom prst="rect">
              <a:avLst/>
            </a:prstGeom>
            <a:solidFill>
              <a:srgbClr val="FDEA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2" name="直线连接符 21"/>
            <p:cNvCxnSpPr/>
            <p:nvPr/>
          </p:nvCxnSpPr>
          <p:spPr>
            <a:xfrm>
              <a:off x="9486900" y="5083175"/>
              <a:ext cx="3143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21605" y="6701245"/>
            <a:ext cx="3498948" cy="3090441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07 -4.81481E-06 L 0.03268 -0.41273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8" y="-20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645" y="1130935"/>
            <a:ext cx="98088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最让小沙耿耿于怀的是，每次剃完头，姑父还要付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双倍的钱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给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害人精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6612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223645" y="1130935"/>
            <a:ext cx="98088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最让小沙耿耿于怀的是，每次剃完头，姑父还要付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双倍的钱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给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害人精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98" l="7368" r="9543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98745" y="3040607"/>
            <a:ext cx="2960551" cy="2960551"/>
          </a:xfrm>
          <a:prstGeom prst="rect">
            <a:avLst/>
          </a:prstGeom>
        </p:spPr>
      </p:pic>
      <p:sp>
        <p:nvSpPr>
          <p:cNvPr id="13" name="圆角矩形标注 12"/>
          <p:cNvSpPr/>
          <p:nvPr/>
        </p:nvSpPr>
        <p:spPr>
          <a:xfrm>
            <a:off x="7550648" y="3371533"/>
            <a:ext cx="4051752" cy="828675"/>
          </a:xfrm>
          <a:prstGeom prst="wedgeRoundRectCallout">
            <a:avLst>
              <a:gd name="adj1" fmla="val -56662"/>
              <a:gd name="adj2" fmla="val 42874"/>
              <a:gd name="adj3" fmla="val 16667"/>
            </a:avLst>
          </a:prstGeom>
          <a:solidFill>
            <a:schemeClr val="bg1"/>
          </a:solidFill>
          <a:ln w="38100">
            <a:solidFill>
              <a:srgbClr val="F3B97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>
                <a:latin typeface="华文楷体" panose="02010600040101010101" charset="-122"/>
                <a:ea typeface="华文楷体" panose="02010600040101010101" charset="-122"/>
              </a:rPr>
              <a:t>老师傅真是一个害人精！</a:t>
            </a:r>
            <a:endParaRPr kumimoji="1"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21820" y="4560888"/>
            <a:ext cx="457200" cy="274002"/>
            <a:chOff x="9386888" y="4929188"/>
            <a:chExt cx="457200" cy="274002"/>
          </a:xfrm>
        </p:grpSpPr>
        <p:sp>
          <p:nvSpPr>
            <p:cNvPr id="15" name="矩形 14"/>
            <p:cNvSpPr/>
            <p:nvPr/>
          </p:nvSpPr>
          <p:spPr>
            <a:xfrm>
              <a:off x="9386888" y="4929188"/>
              <a:ext cx="457200" cy="274002"/>
            </a:xfrm>
            <a:prstGeom prst="rect">
              <a:avLst/>
            </a:prstGeom>
            <a:solidFill>
              <a:srgbClr val="FDEA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6" name="直线连接符 15"/>
            <p:cNvCxnSpPr/>
            <p:nvPr/>
          </p:nvCxnSpPr>
          <p:spPr>
            <a:xfrm>
              <a:off x="9486900" y="5083175"/>
              <a:ext cx="3143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223645" y="1130935"/>
            <a:ext cx="98088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最让小沙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耿耿于怀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的是，每次剃完头，姑父还要付双倍的钱给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害人精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00311" y="6734823"/>
            <a:ext cx="2900226" cy="263656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44273" y="2525493"/>
            <a:ext cx="7598007" cy="933491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-4.07407E-06 L -0.0052 -0.5449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-2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3" grpId="0" animBg="1"/>
      <p:bldP spid="13" grpId="1" animBg="1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645" y="1130935"/>
            <a:ext cx="98088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最让小沙耿耿于怀的是，每次剃完头，姑父还要付</a:t>
            </a:r>
            <a:r>
              <a:rPr 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双倍的钱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</a:rPr>
              <a:t>给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害人精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6612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325" y="2531834"/>
            <a:ext cx="7724775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5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总是一个老剃头师傅来做小沙的冤家。老师傅耳朵不好，听不清小沙的抗议，而且，他有一把磨得锃亮的剃刀，所以，小沙只得规规矩矩由老师傅</a:t>
            </a:r>
            <a:r>
              <a:rPr lang="zh-CN" altLang="en-US" sz="25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摆布。</a:t>
            </a:r>
            <a:endParaRPr lang="zh-CN" altLang="en-US" sz="25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5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5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sz="25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最痛苦的是，老师傅习惯用一把老掉牙的推剪，它常常会咬住一绺头发不放，让小沙吃尽苦头。这还不算，老师傅眼神差了点儿，总把碎头发掉在小沙的脖子里，痒得小沙哧哧笑。你想想，这一会儿痛一会儿痒的，跟受刑一样。</a:t>
            </a:r>
            <a:endParaRPr lang="zh-CN" altLang="en-US" sz="25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en-US" altLang="zh-CN" sz="25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2500" b="1" dirty="0">
                <a:latin typeface="楷体" panose="02010609060101010101" charset="-122"/>
                <a:ea typeface="楷体" panose="02010609060101010101" charset="-122"/>
              </a:rPr>
              <a:t>最让小沙耿耿于怀的是，每次剃完头，姑父还要付</a:t>
            </a:r>
            <a:r>
              <a:rPr lang="zh-CN" sz="25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双倍的钱</a:t>
            </a:r>
            <a:r>
              <a:rPr lang="zh-CN" sz="2500" b="1" dirty="0">
                <a:latin typeface="楷体" panose="02010609060101010101" charset="-122"/>
                <a:ea typeface="楷体" panose="02010609060101010101" charset="-122"/>
              </a:rPr>
              <a:t>给</a:t>
            </a:r>
            <a:r>
              <a:rPr lang="en-US" altLang="zh-CN" sz="25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5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害人精</a:t>
            </a:r>
            <a:r>
              <a:rPr lang="en-US" altLang="zh-CN" sz="25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5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5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7940581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97987" y="519660"/>
            <a:ext cx="2213391" cy="201217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940580" y="3008275"/>
            <a:ext cx="1670859" cy="403895"/>
            <a:chOff x="8101998" y="2859596"/>
            <a:chExt cx="1670859" cy="671513"/>
          </a:xfrm>
        </p:grpSpPr>
        <p:sp>
          <p:nvSpPr>
            <p:cNvPr id="12" name="矩形 11"/>
            <p:cNvSpPr/>
            <p:nvPr/>
          </p:nvSpPr>
          <p:spPr>
            <a:xfrm>
              <a:off x="8101998" y="2859596"/>
              <a:ext cx="1670859" cy="67151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 耳朵不灵光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166101" y="3059289"/>
              <a:ext cx="119184" cy="203121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40581" y="3808775"/>
            <a:ext cx="1670859" cy="403895"/>
            <a:chOff x="8101998" y="2859596"/>
            <a:chExt cx="1670859" cy="671513"/>
          </a:xfrm>
        </p:grpSpPr>
        <p:sp>
          <p:nvSpPr>
            <p:cNvPr id="19" name="矩形 18"/>
            <p:cNvSpPr/>
            <p:nvPr/>
          </p:nvSpPr>
          <p:spPr>
            <a:xfrm>
              <a:off x="8101998" y="2859596"/>
              <a:ext cx="1670859" cy="67151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 工具不好使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166101" y="3059289"/>
              <a:ext cx="119184" cy="203121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40581" y="4631922"/>
            <a:ext cx="1670859" cy="403895"/>
            <a:chOff x="8101998" y="2859596"/>
            <a:chExt cx="1670859" cy="671513"/>
          </a:xfrm>
        </p:grpSpPr>
        <p:sp>
          <p:nvSpPr>
            <p:cNvPr id="22" name="矩形 21"/>
            <p:cNvSpPr/>
            <p:nvPr/>
          </p:nvSpPr>
          <p:spPr>
            <a:xfrm>
              <a:off x="8101998" y="2859596"/>
              <a:ext cx="1670859" cy="67151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 技术不满意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8166101" y="3059289"/>
              <a:ext cx="119184" cy="203121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40581" y="5886455"/>
            <a:ext cx="1670859" cy="403895"/>
            <a:chOff x="8101998" y="2859596"/>
            <a:chExt cx="1670859" cy="671513"/>
          </a:xfrm>
        </p:grpSpPr>
        <p:sp>
          <p:nvSpPr>
            <p:cNvPr id="25" name="矩形 24"/>
            <p:cNvSpPr/>
            <p:nvPr/>
          </p:nvSpPr>
          <p:spPr>
            <a:xfrm>
              <a:off x="8101998" y="2859596"/>
              <a:ext cx="1670859" cy="67151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rgbClr val="FF0000"/>
                  </a:solidFill>
                </a:rPr>
                <a:t> 价格不公道</a:t>
              </a: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166101" y="3059289"/>
              <a:ext cx="119184" cy="203121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98" l="7368" r="9543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31449" y="3271755"/>
            <a:ext cx="2960551" cy="2960551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10254524" y="4792036"/>
            <a:ext cx="457200" cy="274002"/>
            <a:chOff x="9386888" y="4929188"/>
            <a:chExt cx="457200" cy="274002"/>
          </a:xfrm>
        </p:grpSpPr>
        <p:sp>
          <p:nvSpPr>
            <p:cNvPr id="29" name="矩形 28"/>
            <p:cNvSpPr/>
            <p:nvPr/>
          </p:nvSpPr>
          <p:spPr>
            <a:xfrm>
              <a:off x="9386888" y="4929188"/>
              <a:ext cx="457200" cy="274002"/>
            </a:xfrm>
            <a:prstGeom prst="rect">
              <a:avLst/>
            </a:prstGeom>
            <a:solidFill>
              <a:srgbClr val="FDEA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0" name="直线连接符 29"/>
            <p:cNvCxnSpPr/>
            <p:nvPr/>
          </p:nvCxnSpPr>
          <p:spPr>
            <a:xfrm>
              <a:off x="9486900" y="5083175"/>
              <a:ext cx="3143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圆角矩形标注 30"/>
          <p:cNvSpPr/>
          <p:nvPr/>
        </p:nvSpPr>
        <p:spPr>
          <a:xfrm>
            <a:off x="8676640" y="1963420"/>
            <a:ext cx="3039745" cy="828675"/>
          </a:xfrm>
          <a:prstGeom prst="wedgeRoundRectCallout">
            <a:avLst>
              <a:gd name="adj1" fmla="val 19902"/>
              <a:gd name="adj2" fmla="val 125633"/>
              <a:gd name="adj3" fmla="val 16667"/>
            </a:avLst>
          </a:prstGeom>
          <a:solidFill>
            <a:schemeClr val="bg1"/>
          </a:solidFill>
          <a:ln w="38100">
            <a:solidFill>
              <a:srgbClr val="F3B97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zh-CN" altLang="en-US" sz="2800" b="1">
                <a:latin typeface="华文楷体" panose="02010600040101010101" charset="-122"/>
                <a:ea typeface="华文楷体" panose="02010600040101010101" charset="-122"/>
              </a:rPr>
              <a:t>老师傅真是一个</a:t>
            </a:r>
            <a:endParaRPr kumimoji="1"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kumimoji="1" lang="zh-CN" altLang="en-US" sz="2800" b="1">
                <a:latin typeface="华文楷体" panose="02010600040101010101" charset="-122"/>
                <a:ea typeface="华文楷体" panose="02010600040101010101" charset="-122"/>
              </a:rPr>
              <a:t>害人精！</a:t>
            </a:r>
            <a:endParaRPr kumimoji="1"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1497" y="268638"/>
            <a:ext cx="2317081" cy="226319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534113" y="189110"/>
            <a:ext cx="2370613" cy="234272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647558" y="301772"/>
            <a:ext cx="2524840" cy="2230061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7285" y="1712595"/>
            <a:ext cx="2118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作业布置：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5230" y="2766695"/>
            <a:ext cx="96405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1.写一写。认真完成习字册。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2.想一想。课文为什么用“剃头大师”作为题目？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6711950" y="4636770"/>
            <a:ext cx="572770" cy="132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0" name="Picture 2" descr="http://appcdn.fanyi.baidu.com/zhdict/gif/be7185de527f04a57ac85dc86c173f068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93185" y="1295083"/>
            <a:ext cx="4267200" cy="4267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6711950" y="4636770"/>
            <a:ext cx="572770" cy="132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6" name="Picture 2" descr="http://appcdn.fanyi.baidu.com/zhdict/gif/bf7fef094828342ba8d325f2eab66d649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098608" y="1157288"/>
            <a:ext cx="4370387" cy="4370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0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798300" y="11557000"/>
            <a:ext cx="355600" cy="2540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680210" y="2363470"/>
            <a:ext cx="20256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 b="1">
                <a:latin typeface="楷体" panose="02010609060101010101" charset="-122"/>
                <a:ea typeface="楷体" panose="02010609060101010101" charset="-122"/>
              </a:rPr>
              <a:t>大师</a:t>
            </a:r>
            <a:endParaRPr lang="zh-CN" altLang="zh-CN" sz="7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596255" y="1822450"/>
            <a:ext cx="2940685" cy="2090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116965" y="984885"/>
            <a:ext cx="4620895" cy="5021580"/>
          </a:xfrm>
          <a:custGeom>
            <a:avLst/>
            <a:gdLst>
              <a:gd name="connsiteX0" fmla="*/ 447676 w 6153147"/>
              <a:gd name="connsiteY0" fmla="*/ 1185863 h 6686549"/>
              <a:gd name="connsiteX1" fmla="*/ 447676 w 6153147"/>
              <a:gd name="connsiteY1" fmla="*/ 2600324 h 6686549"/>
              <a:gd name="connsiteX2" fmla="*/ 2505076 w 6153147"/>
              <a:gd name="connsiteY2" fmla="*/ 2600324 h 6686549"/>
              <a:gd name="connsiteX3" fmla="*/ 2505076 w 6153147"/>
              <a:gd name="connsiteY3" fmla="*/ 1185863 h 6686549"/>
              <a:gd name="connsiteX4" fmla="*/ 0 w 6153147"/>
              <a:gd name="connsiteY4" fmla="*/ 0 h 6686549"/>
              <a:gd name="connsiteX5" fmla="*/ 6153147 w 6153147"/>
              <a:gd name="connsiteY5" fmla="*/ 0 h 6686549"/>
              <a:gd name="connsiteX6" fmla="*/ 6153147 w 6153147"/>
              <a:gd name="connsiteY6" fmla="*/ 6686549 h 6686549"/>
              <a:gd name="connsiteX7" fmla="*/ 0 w 6153147"/>
              <a:gd name="connsiteY7" fmla="*/ 6686549 h 668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153147" h="6686549">
                <a:moveTo>
                  <a:pt x="447676" y="1185863"/>
                </a:moveTo>
                <a:lnTo>
                  <a:pt x="447676" y="2600324"/>
                </a:lnTo>
                <a:lnTo>
                  <a:pt x="2505076" y="2600324"/>
                </a:lnTo>
                <a:lnTo>
                  <a:pt x="2505076" y="1185863"/>
                </a:lnTo>
                <a:close/>
                <a:moveTo>
                  <a:pt x="0" y="0"/>
                </a:moveTo>
                <a:lnTo>
                  <a:pt x="6153147" y="0"/>
                </a:lnTo>
                <a:lnTo>
                  <a:pt x="6153147" y="6686549"/>
                </a:lnTo>
                <a:lnTo>
                  <a:pt x="0" y="6686549"/>
                </a:lnTo>
                <a:close/>
              </a:path>
            </a:pathLst>
          </a:cu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46875 -0.00157407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HK@0BA0CX6GNZK82LFFJT1Z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12998" y="3549015"/>
            <a:ext cx="1941195" cy="2496820"/>
          </a:xfrm>
          <a:prstGeom prst="round2DiagRect">
            <a:avLst/>
          </a:prstGeom>
        </p:spPr>
      </p:pic>
      <p:pic>
        <p:nvPicPr>
          <p:cNvPr id="3077" name="图片 307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673340" y="1092835"/>
            <a:ext cx="2619375" cy="240220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78255" y="1875155"/>
            <a:ext cx="571690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秦文君，1954年生于上海，儿童文学作家，现任上海市作家协会副主席，中国作家协会委员会委员，《中国儿童文学》主编。出版作品600多万字，其中包括《男生贾里全传》《女生贾梅全传》《会跳舞的向日葵》等等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52830" y="993140"/>
            <a:ext cx="9935845" cy="5111750"/>
          </a:xfrm>
          <a:prstGeom prst="roundRect">
            <a:avLst/>
          </a:prstGeom>
          <a:noFill/>
          <a:ln w="111125" cmpd="sng">
            <a:solidFill>
              <a:srgbClr val="F4913B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532890" y="1168400"/>
            <a:ext cx="1751965" cy="515620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83055" y="1209040"/>
            <a:ext cx="1613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作家卡片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4440" y="910590"/>
            <a:ext cx="976757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自读要求：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1.读一读。读准字音，读通句子。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2.找一找。课文中有哪些有趣的人物？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3.想一想。“剃头大师”“害人精”分别指谁？为什么这样称呼他们？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60805" y="1630680"/>
            <a:ext cx="5340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倒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霉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置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仇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0805" y="2973070"/>
            <a:ext cx="5340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受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刑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锃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亮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耿耿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于怀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0805" y="4354195"/>
            <a:ext cx="97180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髦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冤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   一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绺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头发   规规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矩矩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701155" y="640080"/>
            <a:ext cx="4533900" cy="3825240"/>
            <a:chOff x="10368" y="1295"/>
            <a:chExt cx="7140" cy="602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0368" y="1295"/>
              <a:ext cx="7004" cy="5765"/>
            </a:xfrm>
            <a:prstGeom prst="roundRect">
              <a:avLst/>
            </a:prstGeom>
          </p:spPr>
        </p:pic>
        <p:sp>
          <p:nvSpPr>
            <p:cNvPr id="19" name="椭圆 18"/>
            <p:cNvSpPr/>
            <p:nvPr/>
          </p:nvSpPr>
          <p:spPr>
            <a:xfrm>
              <a:off x="14631" y="4336"/>
              <a:ext cx="1767" cy="68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5650" y="4843"/>
              <a:ext cx="1722" cy="57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5452" y="5486"/>
              <a:ext cx="1722" cy="57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5477" y="6207"/>
              <a:ext cx="1722" cy="57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4639" y="6805"/>
              <a:ext cx="1436" cy="51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089" y="6426"/>
              <a:ext cx="1436" cy="514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545" y="4396"/>
              <a:ext cx="218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latin typeface="楷体" panose="02010609060101010101" charset="-122"/>
                  <a:ea typeface="楷体" panose="02010609060101010101" charset="-122"/>
                </a:rPr>
                <a:t>联系生活实际</a:t>
              </a:r>
              <a:endParaRPr lang="zh-CN" altLang="en-US" sz="1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780" y="4856"/>
              <a:ext cx="1728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latin typeface="楷体" panose="02010609060101010101" charset="-122"/>
                  <a:ea typeface="楷体" panose="02010609060101010101" charset="-122"/>
                </a:rPr>
                <a:t>联系上下文</a:t>
              </a:r>
              <a:endParaRPr lang="zh-CN" altLang="en-US" sz="1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552" y="5521"/>
              <a:ext cx="152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latin typeface="楷体" panose="02010609060101010101" charset="-122"/>
                  <a:ea typeface="楷体" panose="02010609060101010101" charset="-122"/>
                </a:rPr>
                <a:t>查看注释</a:t>
              </a:r>
              <a:endParaRPr lang="zh-CN" altLang="en-US" sz="1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5477" y="6268"/>
              <a:ext cx="1895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latin typeface="楷体" panose="02010609060101010101" charset="-122"/>
                  <a:ea typeface="楷体" panose="02010609060101010101" charset="-122"/>
                </a:rPr>
                <a:t>向他人请教</a:t>
              </a:r>
              <a:endParaRPr lang="zh-CN" altLang="en-US" sz="1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787" y="6805"/>
              <a:ext cx="1522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latin typeface="楷体" panose="02010609060101010101" charset="-122"/>
                  <a:ea typeface="楷体" panose="02010609060101010101" charset="-122"/>
                </a:rPr>
                <a:t>猜一猜</a:t>
              </a:r>
              <a:endParaRPr lang="zh-CN" altLang="en-US" sz="1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1089" y="6457"/>
              <a:ext cx="159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>
                  <a:latin typeface="楷体" panose="02010609060101010101" charset="-122"/>
                  <a:ea typeface="楷体" panose="02010609060101010101" charset="-122"/>
                </a:rPr>
                <a:t>看图理解</a:t>
              </a:r>
              <a:endParaRPr lang="zh-CN" altLang="en-US" sz="1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60805" y="1630680"/>
            <a:ext cx="5340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倒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霉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置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仇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0805" y="2973070"/>
            <a:ext cx="5340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受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刑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锃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亮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耿耿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于怀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0805" y="4354195"/>
            <a:ext cx="97180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髦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冤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家   一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绺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头发   规规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矩矩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72000" y="4354870"/>
            <a:ext cx="2086338" cy="7934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绺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头发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60805" y="4354195"/>
            <a:ext cx="1125946" cy="7934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髦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60805" y="2971433"/>
            <a:ext cx="1246278" cy="7934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受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刑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77242" y="2971433"/>
            <a:ext cx="1185273" cy="7934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锃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亮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2345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267065" y="0"/>
            <a:ext cx="3996690" cy="6858000"/>
          </a:xfrm>
          <a:prstGeom prst="rect">
            <a:avLst/>
          </a:prstGeom>
        </p:spPr>
      </p:pic>
      <p:pic>
        <p:nvPicPr>
          <p:cNvPr id="5" name="图片 4" descr="123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4271645" cy="6858000"/>
          </a:xfrm>
          <a:prstGeom prst="rect">
            <a:avLst/>
          </a:prstGeom>
          <a:solidFill>
            <a:srgbClr val="FFFF00"/>
          </a:solidFill>
          <a:effectLst/>
        </p:spPr>
      </p:pic>
      <p:pic>
        <p:nvPicPr>
          <p:cNvPr id="6" name="图片 5" descr="1234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149090" y="0"/>
            <a:ext cx="4161790" cy="6858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4320" y="148590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277495" y="2028825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277495" y="260350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</a:t>
            </a:r>
            <a:endParaRPr lang="en-US" altLang="zh-CN" dirty="0"/>
          </a:p>
        </p:txBody>
      </p:sp>
      <p:sp>
        <p:nvSpPr>
          <p:cNvPr id="15" name="文本框 14"/>
          <p:cNvSpPr txBox="1"/>
          <p:nvPr/>
        </p:nvSpPr>
        <p:spPr>
          <a:xfrm>
            <a:off x="277495" y="346456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4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277495" y="4312285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5</a:t>
            </a:r>
            <a:endParaRPr lang="en-US" altLang="zh-CN"/>
          </a:p>
        </p:txBody>
      </p:sp>
      <p:sp>
        <p:nvSpPr>
          <p:cNvPr id="17" name="文本框 16"/>
          <p:cNvSpPr txBox="1"/>
          <p:nvPr/>
        </p:nvSpPr>
        <p:spPr>
          <a:xfrm>
            <a:off x="277495" y="570865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6</a:t>
            </a:r>
            <a:endParaRPr lang="en-US" altLang="zh-CN"/>
          </a:p>
        </p:txBody>
      </p:sp>
      <p:sp>
        <p:nvSpPr>
          <p:cNvPr id="18" name="文本框 17"/>
          <p:cNvSpPr txBox="1"/>
          <p:nvPr/>
        </p:nvSpPr>
        <p:spPr>
          <a:xfrm>
            <a:off x="4304665" y="1293495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8</a:t>
            </a:r>
            <a:endParaRPr lang="en-US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4311015" y="442595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7</a:t>
            </a:r>
            <a:endParaRPr lang="en-US" altLang="zh-CN"/>
          </a:p>
        </p:txBody>
      </p:sp>
      <p:sp>
        <p:nvSpPr>
          <p:cNvPr id="20" name="文本框 19"/>
          <p:cNvSpPr txBox="1"/>
          <p:nvPr/>
        </p:nvSpPr>
        <p:spPr>
          <a:xfrm>
            <a:off x="4323715" y="186055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9</a:t>
            </a:r>
            <a:endParaRPr lang="en-US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4186555" y="3272790"/>
            <a:ext cx="4756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11</a:t>
            </a:r>
            <a:endParaRPr lang="en-US" altLang="zh-CN"/>
          </a:p>
        </p:txBody>
      </p:sp>
      <p:sp>
        <p:nvSpPr>
          <p:cNvPr id="22" name="文本框 21"/>
          <p:cNvSpPr txBox="1"/>
          <p:nvPr/>
        </p:nvSpPr>
        <p:spPr>
          <a:xfrm>
            <a:off x="4176395" y="2448560"/>
            <a:ext cx="485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10</a:t>
            </a:r>
            <a:endParaRPr lang="en-US" altLang="zh-CN"/>
          </a:p>
        </p:txBody>
      </p:sp>
      <p:sp>
        <p:nvSpPr>
          <p:cNvPr id="23" name="文本框 22"/>
          <p:cNvSpPr txBox="1"/>
          <p:nvPr/>
        </p:nvSpPr>
        <p:spPr>
          <a:xfrm>
            <a:off x="4176395" y="3587750"/>
            <a:ext cx="441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12</a:t>
            </a:r>
            <a:endParaRPr lang="en-US" altLang="zh-CN"/>
          </a:p>
        </p:txBody>
      </p:sp>
      <p:sp>
        <p:nvSpPr>
          <p:cNvPr id="24" name="文本框 23"/>
          <p:cNvSpPr txBox="1"/>
          <p:nvPr/>
        </p:nvSpPr>
        <p:spPr>
          <a:xfrm>
            <a:off x="4186555" y="4682490"/>
            <a:ext cx="4889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13</a:t>
            </a:r>
            <a:endParaRPr lang="en-US" altLang="zh-CN"/>
          </a:p>
        </p:txBody>
      </p:sp>
      <p:sp>
        <p:nvSpPr>
          <p:cNvPr id="25" name="文本框 24"/>
          <p:cNvSpPr txBox="1"/>
          <p:nvPr/>
        </p:nvSpPr>
        <p:spPr>
          <a:xfrm>
            <a:off x="4176395" y="5245100"/>
            <a:ext cx="469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14</a:t>
            </a:r>
            <a:endParaRPr lang="en-US" altLang="zh-CN"/>
          </a:p>
        </p:txBody>
      </p:sp>
      <p:sp>
        <p:nvSpPr>
          <p:cNvPr id="26" name="文本框 25"/>
          <p:cNvSpPr txBox="1"/>
          <p:nvPr/>
        </p:nvSpPr>
        <p:spPr>
          <a:xfrm>
            <a:off x="4182110" y="5557520"/>
            <a:ext cx="454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15</a:t>
            </a:r>
            <a:endParaRPr lang="en-US" altLang="zh-CN"/>
          </a:p>
        </p:txBody>
      </p:sp>
      <p:sp>
        <p:nvSpPr>
          <p:cNvPr id="27" name="文本框 26"/>
          <p:cNvSpPr txBox="1"/>
          <p:nvPr/>
        </p:nvSpPr>
        <p:spPr>
          <a:xfrm>
            <a:off x="4200525" y="6136640"/>
            <a:ext cx="455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16</a:t>
            </a:r>
            <a:endParaRPr lang="en-US" altLang="zh-CN"/>
          </a:p>
        </p:txBody>
      </p:sp>
      <p:sp>
        <p:nvSpPr>
          <p:cNvPr id="28" name="文本框 27"/>
          <p:cNvSpPr txBox="1"/>
          <p:nvPr/>
        </p:nvSpPr>
        <p:spPr>
          <a:xfrm>
            <a:off x="8166735" y="743585"/>
            <a:ext cx="455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17</a:t>
            </a:r>
            <a:endParaRPr lang="en-US" altLang="zh-CN"/>
          </a:p>
        </p:txBody>
      </p:sp>
      <p:sp>
        <p:nvSpPr>
          <p:cNvPr id="29" name="文本框 28"/>
          <p:cNvSpPr txBox="1"/>
          <p:nvPr/>
        </p:nvSpPr>
        <p:spPr>
          <a:xfrm>
            <a:off x="8173085" y="1344295"/>
            <a:ext cx="449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18</a:t>
            </a:r>
            <a:endParaRPr lang="en-US" altLang="zh-CN"/>
          </a:p>
        </p:txBody>
      </p:sp>
      <p:sp>
        <p:nvSpPr>
          <p:cNvPr id="31" name="矩形 30"/>
          <p:cNvSpPr/>
          <p:nvPr/>
        </p:nvSpPr>
        <p:spPr>
          <a:xfrm>
            <a:off x="4149090" y="338455"/>
            <a:ext cx="4046220" cy="63690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30810" y="839470"/>
            <a:ext cx="3987165" cy="553339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195310" y="339090"/>
            <a:ext cx="3996690" cy="21526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611370" y="40005"/>
            <a:ext cx="11652385" cy="6858000"/>
          </a:xfrm>
          <a:prstGeom prst="rect">
            <a:avLst/>
          </a:prstGeom>
          <a:solidFill>
            <a:schemeClr val="bg1">
              <a:alpha val="6117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8515" y="1512570"/>
            <a:ext cx="488950" cy="275590"/>
          </a:xfrm>
          <a:prstGeom prst="rect">
            <a:avLst/>
          </a:prstGeom>
          <a:solidFill>
            <a:srgbClr val="FFFF00"/>
          </a:solidFill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1200">
                <a:effectLst/>
                <a:latin typeface="Kaiti SC" panose="02010600040101010101" pitchFamily="2" charset="-122"/>
                <a:ea typeface="Kaiti SC" panose="02010600040101010101" pitchFamily="2" charset="-122"/>
              </a:defRPr>
            </a:lvl1pPr>
          </a:lstStyle>
          <a:p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小沙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30195" y="3455670"/>
            <a:ext cx="681355" cy="275590"/>
          </a:xfrm>
          <a:prstGeom prst="rect">
            <a:avLst/>
          </a:prstGeom>
          <a:solidFill>
            <a:srgbClr val="D883FF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1200" b="1">
                <a:effectLst/>
                <a:latin typeface="华文楷体" panose="02010600040101010101" charset="-122"/>
                <a:ea typeface="华文楷体" panose="02010600040101010101" charset="-122"/>
              </a:rPr>
              <a:t>老师傅</a:t>
            </a:r>
            <a:endParaRPr kumimoji="1" lang="zh-CN" altLang="en-US" sz="1200" b="1"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235124" y="1293495"/>
            <a:ext cx="394491" cy="2755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1200" b="1">
                <a:effectLst/>
                <a:latin typeface="华文楷体" panose="02010600040101010101" charset="-122"/>
                <a:ea typeface="华文楷体" panose="02010600040101010101" charset="-122"/>
              </a:rPr>
              <a:t>我</a:t>
            </a:r>
            <a:endParaRPr kumimoji="1" lang="zh-CN" altLang="en-US" sz="1200" b="1"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575935" y="3633470"/>
            <a:ext cx="1097280" cy="27559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zh-CN" altLang="en-US" sz="12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“剃头大师”</a:t>
            </a:r>
            <a:endParaRPr kumimoji="1" lang="zh-CN" altLang="en-US" sz="1200" b="1"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390140" y="1808480"/>
            <a:ext cx="647065" cy="27559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zh-CN" altLang="en-US" sz="1200" b="1">
                <a:effectLst/>
                <a:latin typeface="华文楷体" panose="02010600040101010101" charset="-122"/>
                <a:ea typeface="华文楷体" panose="02010600040101010101" charset="-122"/>
              </a:rPr>
              <a:t>胆小鬼</a:t>
            </a:r>
            <a:endParaRPr kumimoji="1" lang="zh-CN" altLang="en-US" sz="1200" b="1"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81075" y="6009640"/>
            <a:ext cx="859790" cy="27559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zh-CN" altLang="en-US" sz="12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“害人精”</a:t>
            </a:r>
            <a:endParaRPr kumimoji="1" lang="zh-CN" altLang="en-US" sz="1200" b="1"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cxnSp>
        <p:nvCxnSpPr>
          <p:cNvPr id="8" name="直线箭头连接符 7"/>
          <p:cNvCxnSpPr/>
          <p:nvPr/>
        </p:nvCxnSpPr>
        <p:spPr>
          <a:xfrm flipH="1">
            <a:off x="6345382" y="2085548"/>
            <a:ext cx="0" cy="731312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435144" y="2115142"/>
            <a:ext cx="54373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押</a:t>
            </a:r>
            <a:endParaRPr lang="zh-CN" altLang="en-US" sz="2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6" name="直线箭头连接符 45"/>
          <p:cNvCxnSpPr/>
          <p:nvPr/>
        </p:nvCxnSpPr>
        <p:spPr>
          <a:xfrm flipV="1">
            <a:off x="5027708" y="3522980"/>
            <a:ext cx="725106" cy="315873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直线箭头连接符 46"/>
          <p:cNvCxnSpPr/>
          <p:nvPr/>
        </p:nvCxnSpPr>
        <p:spPr>
          <a:xfrm flipH="1" flipV="1">
            <a:off x="7192937" y="3584832"/>
            <a:ext cx="725106" cy="315873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4854122" y="3136093"/>
            <a:ext cx="54373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剃</a:t>
            </a:r>
            <a:endParaRPr lang="zh-CN" altLang="en-US" sz="2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528726" y="3136093"/>
            <a:ext cx="54373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剃</a:t>
            </a:r>
            <a:endParaRPr lang="zh-CN" altLang="en-US" sz="2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17015" y="2115185"/>
            <a:ext cx="549910" cy="2755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1200" b="1">
                <a:effectLst/>
                <a:latin typeface="华文楷体" panose="02010600040101010101" charset="-122"/>
                <a:ea typeface="华文楷体" panose="02010600040101010101" charset="-122"/>
              </a:rPr>
              <a:t>姑父</a:t>
            </a:r>
            <a:endParaRPr kumimoji="1" lang="zh-CN" altLang="en-US" sz="1200" b="1"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文本框 1">
            <a:hlinkClick r:id="rId4" action="ppaction://hlinksldjump"/>
          </p:cNvPr>
          <p:cNvSpPr txBox="1"/>
          <p:nvPr/>
        </p:nvSpPr>
        <p:spPr>
          <a:xfrm>
            <a:off x="40640" y="6595745"/>
            <a:ext cx="337185" cy="229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❊</a:t>
            </a:r>
            <a:endParaRPr lang="zh-CN" alt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5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5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06 -2.22222E-06 L 0.37084 -0.08657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42" y="-432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7 1.48148E-06 L 0.38841 0.2081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14" y="1039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06 3.7037E-06 L 0.35117 0.16851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06 4.81481E-06 L 0.13737 0.07592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62" y="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8276 -0.300556" pathEditMode="relative" rAng="0" ptsTypes="">
                                      <p:cBhvr>
                                        <p:cTn id="8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" y="-1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06 3.7037E-06 L 0.23256 0.40324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28" y="2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5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000"/>
                            </p:stCondLst>
                            <p:childTnLst>
                              <p:par>
                                <p:cTn id="94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06 0 L 0.26992 0.0581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90" y="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9" grpId="0" animBg="1"/>
      <p:bldP spid="32" grpId="0" animBg="1"/>
      <p:bldP spid="45" grpId="0" animBg="1"/>
      <p:bldP spid="3" grpId="0" animBg="1"/>
      <p:bldP spid="3" grpId="1" animBg="1"/>
      <p:bldP spid="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42" grpId="0" animBg="1"/>
      <p:bldP spid="42" grpId="1" animBg="1"/>
      <p:bldP spid="42" grpId="2" animBg="1"/>
      <p:bldP spid="44" grpId="0" animBg="1"/>
      <p:bldP spid="44" grpId="1" animBg="1"/>
      <p:bldP spid="44" grpId="2" animBg="1"/>
      <p:bldP spid="43" grpId="0" animBg="1"/>
      <p:bldP spid="43" grpId="1" animBg="1"/>
      <p:bldP spid="43" grpId="2" animBg="1"/>
      <p:bldP spid="9" grpId="0"/>
      <p:bldP spid="48" grpId="0"/>
      <p:bldP spid="49" grpId="0"/>
      <p:bldP spid="33" grpId="0" animBg="1"/>
      <p:bldP spid="33" grpId="1" animBg="1"/>
      <p:bldP spid="33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3645" y="1130935"/>
            <a:ext cx="90570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600" b="1">
                <a:latin typeface="楷体" panose="02010609060101010101" charset="-122"/>
                <a:ea typeface="楷体" panose="02010609060101010101" charset="-122"/>
              </a:rPr>
              <a:t>我的表弟小沙天生胆小，他怕鬼，怕喝中药，怕做噩梦，还怕剃头。</a:t>
            </a:r>
            <a:endParaRPr lang="zh-CN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625975" y="5083175"/>
            <a:ext cx="572770" cy="12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373110" y="5114925"/>
            <a:ext cx="572770" cy="1200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e889724-b621-4f9a-9807-9399c28b4007"/>
  <p:tag name="COMMONDATA" val="eyJoZGlkIjoiNTEwZDYwYjA4ODUyYzA2MmI0M2EzZjhhMWY0NWI4YWEifQ==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heme/theme1.xml><?xml version="1.0" encoding="utf-8"?>
<a:theme xmlns:a="http://schemas.openxmlformats.org/drawingml/2006/main" name="第一PPT模板网-WWW.1PPT.COM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1877</Words>
  <Application>WPS 演示</Application>
  <PresentationFormat>自定义</PresentationFormat>
  <Paragraphs>183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楷体</vt:lpstr>
      <vt:lpstr>华文楷体</vt:lpstr>
      <vt:lpstr>Kaiti SC</vt:lpstr>
      <vt:lpstr>Arial Unicode MS</vt:lpstr>
      <vt:lpstr>Arial</vt:lpstr>
      <vt:lpstr>Calibri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2022-05-31T19:58:00Z</cp:lastPrinted>
  <dcterms:created xsi:type="dcterms:W3CDTF">2022-05-31T19:58:00Z</dcterms:created>
  <dcterms:modified xsi:type="dcterms:W3CDTF">2023-01-16T02:49:27Z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811D0E26F66B438D934B312EB4A2C8CB</vt:lpwstr>
  </property>
  <property fmtid="{D5CDD505-2E9C-101B-9397-08002B2CF9AE}" pid="3" name="KSOProductBuildVer">
    <vt:lpwstr>2052-11.1.0.13703</vt:lpwstr>
  </property>
</Properties>
</file>