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sldIdLst>
    <p:sldId id="623" r:id="rId5"/>
    <p:sldId id="624" r:id="rId7"/>
    <p:sldId id="625" r:id="rId8"/>
    <p:sldId id="626" r:id="rId9"/>
    <p:sldId id="627" r:id="rId10"/>
    <p:sldId id="628" r:id="rId11"/>
    <p:sldId id="629" r:id="rId12"/>
    <p:sldId id="630" r:id="rId13"/>
    <p:sldId id="631" r:id="rId14"/>
    <p:sldId id="632" r:id="rId15"/>
    <p:sldId id="633" r:id="rId16"/>
    <p:sldId id="634" r:id="rId17"/>
    <p:sldId id="635" r:id="rId18"/>
    <p:sldId id="636" r:id="rId19"/>
    <p:sldId id="637" r:id="rId20"/>
    <p:sldId id="638" r:id="rId21"/>
    <p:sldId id="639" r:id="rId22"/>
    <p:sldId id="640" r:id="rId23"/>
    <p:sldId id="641" r:id="rId24"/>
    <p:sldId id="642" r:id="rId25"/>
    <p:sldId id="643" r:id="rId26"/>
    <p:sldId id="644" r:id="rId27"/>
    <p:sldId id="645" r:id="rId28"/>
    <p:sldId id="646" r:id="rId29"/>
    <p:sldId id="647" r:id="rId30"/>
    <p:sldId id="648" r:id="rId31"/>
    <p:sldId id="649" r:id="rId32"/>
    <p:sldId id="650" r:id="rId3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微软雅黑" panose="020B0503020204020204" pitchFamily="34" charset="-122"/>
      <p:regular r:id="rId41"/>
    </p:embeddedFont>
    <p:embeddedFont>
      <p:font typeface="幼圆" panose="02010509060101010101" pitchFamily="49" charset="-122"/>
      <p:regular r:id="rId42"/>
    </p:embeddedFont>
    <p:embeddedFont>
      <p:font typeface="华文隶书" panose="02010800040101010101" pitchFamily="2" charset="-122"/>
      <p:regular r:id="rId43"/>
    </p:embeddedFont>
    <p:embeddedFont>
      <p:font typeface="楷体" panose="02010609060101010101" pitchFamily="49" charset="-122"/>
      <p:regular r:id="rId44"/>
    </p:embeddedFont>
  </p:embeddedFontLst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059" userDrawn="1">
          <p15:clr>
            <a:srgbClr val="A4A3A4"/>
          </p15:clr>
        </p15:guide>
        <p15:guide id="3" orient="horz" pos="1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D1B24"/>
    <a:srgbClr val="3E4F59"/>
    <a:srgbClr val="FF9900"/>
    <a:srgbClr val="99CCFF"/>
    <a:srgbClr val="CA375C"/>
    <a:srgbClr val="FFFF66"/>
    <a:srgbClr val="FA921C"/>
    <a:srgbClr val="9BD3AE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5" autoAdjust="0"/>
    <p:restoredTop sz="95394" autoAdjust="0"/>
  </p:normalViewPr>
  <p:slideViewPr>
    <p:cSldViewPr showGuides="1">
      <p:cViewPr>
        <p:scale>
          <a:sx n="120" d="100"/>
          <a:sy n="120" d="100"/>
        </p:scale>
        <p:origin x="-1374" y="-534"/>
      </p:cViewPr>
      <p:guideLst>
        <p:guide pos="4059"/>
        <p:guide orient="horz" pos="19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5" Type="http://schemas.openxmlformats.org/officeDocument/2006/relationships/tags" Target="tags/tag5.xml"/><Relationship Id="rId44" Type="http://schemas.openxmlformats.org/officeDocument/2006/relationships/font" Target="fonts/font8.fntdata"/><Relationship Id="rId43" Type="http://schemas.openxmlformats.org/officeDocument/2006/relationships/font" Target="fonts/font7.fntdata"/><Relationship Id="rId42" Type="http://schemas.openxmlformats.org/officeDocument/2006/relationships/font" Target="fonts/font6.fntdata"/><Relationship Id="rId41" Type="http://schemas.openxmlformats.org/officeDocument/2006/relationships/font" Target="fonts/font5.fntdata"/><Relationship Id="rId40" Type="http://schemas.openxmlformats.org/officeDocument/2006/relationships/font" Target="fonts/font4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3.fntdata"/><Relationship Id="rId38" Type="http://schemas.openxmlformats.org/officeDocument/2006/relationships/font" Target="fonts/font2.fntdata"/><Relationship Id="rId37" Type="http://schemas.openxmlformats.org/officeDocument/2006/relationships/font" Target="fonts/font1.fntdata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AF3F95-96EC-4C89-9D5B-F6EF345401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715EEE-67ED-40C8-BBC5-02C28BFD171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A466CD-63FD-434F-84FF-1665C55513A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5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A3FB74-1F9E-418D-B129-A621C359897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CFA856-FBF9-4153-98CB-E1E9DFFD407E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05A97E2-33F1-4576-A02B-89170661405F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C0F20E-84E2-464B-B7BC-FE0CDF0B2DC2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40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D2C126-4D64-4F44-BF61-0B5C6924D4F5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D90573-A950-4B35-9004-FA8CC41F85F9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1504" y="714377"/>
            <a:ext cx="2767013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90913" y="714377"/>
            <a:ext cx="2767012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6BC7FF-6989-4E4A-9C81-9D392F2B5E27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CDE9DF-B7F4-439D-8FE4-3B41185BE9B4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1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1631951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D112A3-4994-452C-A5ED-BC775719AB1F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3413B5-F20F-418B-A710-B8BBFBD9DFE5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001A05D-3586-4073-8ACA-25CF7DFEEEB3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B7C909-D5B9-4968-AC29-AD34B0C512D5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21960B-1026-4396-B9B0-B97C9D09F475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BED657-7636-45F6-80FE-61EDB47A4007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04790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7FC254-2591-4423-AE11-4D21DFFA6FA4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B3D4A2-E7B6-4ABB-B203-D084E0854FC8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1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DA7291A-87D9-414A-866D-4DF2F3BC22E1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A32BCD-1673-4E2D-84AB-EEA40EC0277B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AB9EED-5F23-46BD-83EE-ABBEE73ABC22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D15F80-41A1-4C79-9337-E6E0D2BA193E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7"/>
            <a:ext cx="2057400" cy="390207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7"/>
            <a:ext cx="6019800" cy="39020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44435E-D9A3-4C08-B4A6-C2A7241B618D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9195CB-F63A-42E2-AC6D-B8F60BA5E71A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5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A3FB74-1F9E-418D-B129-A621C359897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CFA856-FBF9-4153-98CB-E1E9DFFD407E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05A97E2-33F1-4576-A02B-89170661405F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C0F20E-84E2-464B-B7BC-FE0CDF0B2DC2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40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D2C126-4D64-4F44-BF61-0B5C6924D4F5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D90573-A950-4B35-9004-FA8CC41F85F9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1504" y="714377"/>
            <a:ext cx="2767013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90913" y="714377"/>
            <a:ext cx="2767012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6BC7FF-6989-4E4A-9C81-9D392F2B5E27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CDE9DF-B7F4-439D-8FE4-3B41185BE9B4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1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1631951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D112A3-4994-452C-A5ED-BC775719AB1F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3413B5-F20F-418B-A710-B8BBFBD9DFE5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001A05D-3586-4073-8ACA-25CF7DFEEEB3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B7C909-D5B9-4968-AC29-AD34B0C512D5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21960B-1026-4396-B9B0-B97C9D09F475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BED657-7636-45F6-80FE-61EDB47A4007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04790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7FC254-2591-4423-AE11-4D21DFFA6FA4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B3D4A2-E7B6-4ABB-B203-D084E0854FC8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1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DA7291A-87D9-414A-866D-4DF2F3BC22E1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A32BCD-1673-4E2D-84AB-EEA40EC0277B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AB9EED-5F23-46BD-83EE-ABBEE73ABC22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D15F80-41A1-4C79-9337-E6E0D2BA193E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7"/>
            <a:ext cx="2057400" cy="390207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7"/>
            <a:ext cx="6019800" cy="39020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44435E-D9A3-4C08-B4A6-C2A7241B618D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9195CB-F63A-42E2-AC6D-B8F60BA5E71A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71504" y="714377"/>
            <a:ext cx="5686425" cy="339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A338ECC-F974-4C38-802F-C7A476B84638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B71CCF-08C0-47A9-9DE0-C6DBF61DD3B4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192" y="484190"/>
            <a:ext cx="7921625" cy="41751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bg1"/>
          </a:solidFill>
          <a:latin typeface="+mn-lt"/>
          <a:ea typeface="+mn-ea"/>
        </a:defRPr>
      </a:lvl2pPr>
      <a:lvl3pPr marL="11430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bg1"/>
          </a:solidFill>
          <a:latin typeface="+mn-lt"/>
          <a:ea typeface="+mn-ea"/>
        </a:defRPr>
      </a:lvl3pPr>
      <a:lvl4pPr marL="16002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bg1"/>
          </a:solidFill>
          <a:latin typeface="+mn-lt"/>
          <a:ea typeface="+mn-ea"/>
        </a:defRPr>
      </a:lvl4pPr>
      <a:lvl5pPr marL="20574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71504" y="714377"/>
            <a:ext cx="5686425" cy="339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A338ECC-F974-4C38-802F-C7A476B84638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B71CCF-08C0-47A9-9DE0-C6DBF61DD3B4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192" y="484190"/>
            <a:ext cx="7921625" cy="41751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bg1"/>
          </a:solidFill>
          <a:latin typeface="+mn-lt"/>
          <a:ea typeface="+mn-ea"/>
        </a:defRPr>
      </a:lvl2pPr>
      <a:lvl3pPr marL="11430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bg1"/>
          </a:solidFill>
          <a:latin typeface="+mn-lt"/>
          <a:ea typeface="+mn-ea"/>
        </a:defRPr>
      </a:lvl3pPr>
      <a:lvl4pPr marL="16002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bg1"/>
          </a:solidFill>
          <a:latin typeface="+mn-lt"/>
          <a:ea typeface="+mn-ea"/>
        </a:defRPr>
      </a:lvl4pPr>
      <a:lvl5pPr marL="20574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microsoft.com/office/2007/relationships/hdphoto" Target="../media/image25.wdp"/><Relationship Id="rId2" Type="http://schemas.openxmlformats.org/officeDocument/2006/relationships/image" Target="../media/image24.pn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jpeg"/><Relationship Id="rId3" Type="http://schemas.openxmlformats.org/officeDocument/2006/relationships/image" Target="../media/image31.png"/><Relationship Id="rId2" Type="http://schemas.openxmlformats.org/officeDocument/2006/relationships/image" Target="../media/image26.jpe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30.jpe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6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microsoft.com/office/2007/relationships/hdphoto" Target="../media/image38.wdp"/><Relationship Id="rId3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microsoft.com/office/2007/relationships/hdphoto" Target="../media/image40.wdp"/><Relationship Id="rId3" Type="http://schemas.openxmlformats.org/officeDocument/2006/relationships/image" Target="../media/image39.png"/><Relationship Id="rId2" Type="http://schemas.openxmlformats.org/officeDocument/2006/relationships/image" Target="../media/image33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microsoft.com/office/2007/relationships/hdphoto" Target="../media/image14.wdp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0.jpeg"/><Relationship Id="rId7" Type="http://schemas.openxmlformats.org/officeDocument/2006/relationships/image" Target="../media/image19.png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microsoft.com/office/2007/relationships/hdphoto" Target="../media/image14.wdp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4578" y="1131590"/>
            <a:ext cx="64748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习作：我的植物朋友</a:t>
            </a:r>
            <a:endParaRPr lang="zh-CN" altLang="en-US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32" y="195487"/>
            <a:ext cx="4743455" cy="479426"/>
            <a:chOff x="750" y="435"/>
            <a:chExt cx="2988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271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根据观察所得，制作观察记录卡片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1678" y="1059583"/>
            <a:ext cx="7626746" cy="3744416"/>
            <a:chOff x="761678" y="1059582"/>
            <a:chExt cx="7626746" cy="3744416"/>
          </a:xfrm>
        </p:grpSpPr>
        <p:grpSp>
          <p:nvGrpSpPr>
            <p:cNvPr id="2" name="组合 1"/>
            <p:cNvGrpSpPr/>
            <p:nvPr/>
          </p:nvGrpSpPr>
          <p:grpSpPr>
            <a:xfrm>
              <a:off x="761678" y="1059582"/>
              <a:ext cx="7626746" cy="3744416"/>
              <a:chOff x="761678" y="1059582"/>
              <a:chExt cx="7626746" cy="3744416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761678" y="1059582"/>
                <a:ext cx="7626746" cy="3744416"/>
              </a:xfrm>
              <a:prstGeom prst="round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85000"/>
                  </a:schemeClr>
                </a:solidFill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2914330" y="1623739"/>
                <a:ext cx="5363374" cy="2616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spcBef>
                    <a:spcPts val="600"/>
                  </a:spcBef>
                  <a:buFont typeface="Wingdings" panose="05000000000000000000" pitchFamily="2" charset="2"/>
                  <a:buChar char="u"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名称</a:t>
                </a:r>
                <a:r>
                  <a:rPr lang="zh-CN" altLang="en-US" sz="16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：风信子</a:t>
                </a:r>
                <a:endParaRPr lang="zh-CN" altLang="en-US" sz="1600" b="1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  <a:p>
                <a:pPr marL="285750" indent="-285750">
                  <a:lnSpc>
                    <a:spcPct val="150000"/>
                  </a:lnSpc>
                  <a:spcBef>
                    <a:spcPts val="600"/>
                  </a:spcBef>
                  <a:buFont typeface="Wingdings" panose="05000000000000000000" pitchFamily="2" charset="2"/>
                  <a:buChar char="u"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样子</a:t>
                </a:r>
                <a:r>
                  <a:rPr lang="zh-CN" altLang="en-US" sz="16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：是多年草本球根类植物，鳞茎卵形，有膜质外皮，皮膜颜色与花色成正相关，未开花时形如大蒜。</a:t>
                </a:r>
                <a:endParaRPr lang="zh-CN" altLang="en-US" sz="1600" b="1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  <a:p>
                <a:pPr marL="285750" indent="-285750">
                  <a:lnSpc>
                    <a:spcPct val="150000"/>
                  </a:lnSpc>
                  <a:spcBef>
                    <a:spcPts val="600"/>
                  </a:spcBef>
                  <a:buFont typeface="Wingdings" panose="05000000000000000000" pitchFamily="2" charset="2"/>
                  <a:buChar char="u"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颜色</a:t>
                </a:r>
                <a:r>
                  <a:rPr lang="zh-CN" altLang="en-US" sz="16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：黄色、紫色、白色、红色、蓝色等。</a:t>
                </a:r>
                <a:endParaRPr lang="zh-CN" altLang="en-US" sz="1600" b="1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  <a:p>
                <a:pPr marL="285750" indent="-285750">
                  <a:lnSpc>
                    <a:spcPct val="150000"/>
                  </a:lnSpc>
                  <a:spcBef>
                    <a:spcPts val="600"/>
                  </a:spcBef>
                  <a:buFont typeface="Wingdings" panose="05000000000000000000" pitchFamily="2" charset="2"/>
                  <a:buChar char="u"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气味</a:t>
                </a:r>
                <a:r>
                  <a:rPr lang="zh-CN" altLang="en-US" sz="16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：芳香。</a:t>
                </a:r>
                <a:endParaRPr lang="zh-CN" altLang="en-US" sz="1600" b="1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  <a:p>
                <a:pPr marL="285750" indent="-285750">
                  <a:lnSpc>
                    <a:spcPct val="150000"/>
                  </a:lnSpc>
                  <a:spcBef>
                    <a:spcPts val="600"/>
                  </a:spcBef>
                  <a:buFont typeface="Wingdings" panose="05000000000000000000" pitchFamily="2" charset="2"/>
                  <a:buChar char="u"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作用</a:t>
                </a:r>
                <a:r>
                  <a:rPr lang="zh-CN" altLang="en-US" sz="16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：有滤尘作用，花香能稳定情绪，消除疲劳作用。</a:t>
                </a:r>
                <a:endParaRPr lang="zh-CN" altLang="en-US" sz="1600" b="1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68996" y="2139702"/>
              <a:ext cx="1859024" cy="187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529" y="59512"/>
            <a:ext cx="2193035" cy="1475456"/>
            <a:chOff x="323528" y="59512"/>
            <a:chExt cx="2193035" cy="147545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528" y="59512"/>
              <a:ext cx="2088232" cy="1475456"/>
            </a:xfrm>
            <a:prstGeom prst="rect">
              <a:avLst/>
            </a:prstGeom>
          </p:spPr>
        </p:pic>
        <p:sp>
          <p:nvSpPr>
            <p:cNvPr id="20" name="矩形 7"/>
            <p:cNvSpPr>
              <a:spLocks noChangeArrowheads="1"/>
            </p:cNvSpPr>
            <p:nvPr/>
          </p:nvSpPr>
          <p:spPr bwMode="auto">
            <a:xfrm>
              <a:off x="603999" y="875496"/>
              <a:ext cx="19125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学会描写植物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5681" y1="70892" x2="33205" y2="76213"/>
                        <a14:foregroundMark x1="29750" y1="74491" x2="27255" y2="77465"/>
                        <a14:foregroundMark x1="42035" y1="68075" x2="36660" y2="70266"/>
                        <a14:foregroundMark x1="28983" y1="72457" x2="21113" y2="77308"/>
                        <a14:foregroundMark x1="38964" y1="28638" x2="44722" y2="36307"/>
                        <a14:foregroundMark x1="47601" y1="89515" x2="58157" y2="96401"/>
                        <a14:foregroundMark x1="16315" y1="28326" x2="17274" y2="30673"/>
                        <a14:foregroundMark x1="12284" y1="33020" x2="12284" y2="33020"/>
                        <a14:foregroundMark x1="28983" y1="37089" x2="28983" y2="37089"/>
                        <a14:backgroundMark x1="36084" y1="38967" x2="35317" y2="39437"/>
                        <a14:backgroundMark x1="18810" y1="33959" x2="18810" y2="33959"/>
                        <a14:backgroundMark x1="65259" y1="626" x2="65259" y2="626"/>
                        <a14:backgroundMark x1="50288" y1="47731" x2="50288" y2="4773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03852" y="1075553"/>
            <a:ext cx="2965121" cy="36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32" y="195487"/>
            <a:ext cx="3959229" cy="479426"/>
            <a:chOff x="750" y="435"/>
            <a:chExt cx="2494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221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写好植物的形态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699796" y="411512"/>
            <a:ext cx="3457515" cy="2016223"/>
            <a:chOff x="3491880" y="1079500"/>
            <a:chExt cx="3457515" cy="2016223"/>
          </a:xfrm>
        </p:grpSpPr>
        <p:pic>
          <p:nvPicPr>
            <p:cNvPr id="53" name="Picture 10" descr="é»ç½äºæµå¯¹è¯æ¡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91880" y="1079500"/>
              <a:ext cx="3457515" cy="20162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4093210" y="1625946"/>
              <a:ext cx="24587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zh-CN" b="1" kern="1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抓住不同植物的特点</a:t>
              </a:r>
              <a:endParaRPr lang="en-US" altLang="zh-CN" b="1" kern="1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zh-CN" b="1" kern="1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有目的地描写</a:t>
              </a:r>
              <a:endParaRPr lang="zh-CN" altLang="en-US" b="1" kern="1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10243" name="Picture 3" descr="C:\Users\cj\Downloads\预览图_千图网_编号3320602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74426" y="2267020"/>
            <a:ext cx="2859620" cy="285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4309753" y="2643760"/>
            <a:ext cx="2512226" cy="923330"/>
            <a:chOff x="4309753" y="2643758"/>
            <a:chExt cx="2512226" cy="923329"/>
          </a:xfrm>
        </p:grpSpPr>
        <p:sp>
          <p:nvSpPr>
            <p:cNvPr id="7" name="矩形 6"/>
            <p:cNvSpPr/>
            <p:nvPr/>
          </p:nvSpPr>
          <p:spPr>
            <a:xfrm>
              <a:off x="4309753" y="2643758"/>
              <a:ext cx="2512226" cy="923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b="1" dirty="0">
                  <a:solidFill>
                    <a:schemeClr val="accent6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开花时</a:t>
              </a:r>
              <a:r>
                <a:rPr lang="zh-CN" altLang="en-US" b="1" dirty="0">
                  <a:latin typeface="幼圆" panose="02010509060101010101" pitchFamily="49" charset="-122"/>
                  <a:ea typeface="幼圆" panose="02010509060101010101" pitchFamily="49" charset="-122"/>
                </a:rPr>
                <a:t>：</a:t>
              </a:r>
              <a:endParaRPr lang="en-US" altLang="zh-CN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b="1" dirty="0">
                  <a:latin typeface="幼圆" panose="02010509060101010101" pitchFamily="49" charset="-122"/>
                  <a:ea typeface="幼圆" panose="02010509060101010101" pitchFamily="49" charset="-122"/>
                </a:rPr>
                <a:t>    </a:t>
              </a:r>
              <a:r>
                <a:rPr lang="zh-CN" altLang="zh-CN" b="1" dirty="0">
                  <a:latin typeface="幼圆" panose="02010509060101010101" pitchFamily="49" charset="-122"/>
                  <a:ea typeface="幼圆" panose="02010509060101010101" pitchFamily="49" charset="-122"/>
                </a:rPr>
                <a:t>姿态、颜色、花期</a:t>
              </a:r>
              <a:endParaRPr lang="zh-CN" altLang="en-US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4428549" y="3093548"/>
              <a:ext cx="2393430" cy="0"/>
            </a:xfrm>
            <a:prstGeom prst="line">
              <a:avLst/>
            </a:prstGeom>
            <a:ln>
              <a:solidFill>
                <a:srgbClr val="43CB5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4309757" y="3768838"/>
            <a:ext cx="3324949" cy="923330"/>
            <a:chOff x="4309753" y="3768837"/>
            <a:chExt cx="3324949" cy="923329"/>
          </a:xfrm>
        </p:grpSpPr>
        <p:sp>
          <p:nvSpPr>
            <p:cNvPr id="8" name="矩形 7"/>
            <p:cNvSpPr/>
            <p:nvPr/>
          </p:nvSpPr>
          <p:spPr>
            <a:xfrm>
              <a:off x="4309753" y="3768837"/>
              <a:ext cx="3324949" cy="923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b="1" dirty="0">
                  <a:solidFill>
                    <a:schemeClr val="accent6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叶子</a:t>
              </a:r>
              <a:r>
                <a:rPr lang="zh-CN" altLang="en-US" b="1" dirty="0">
                  <a:latin typeface="幼圆" panose="02010509060101010101" pitchFamily="49" charset="-122"/>
                  <a:ea typeface="幼圆" panose="02010509060101010101" pitchFamily="49" charset="-122"/>
                </a:rPr>
                <a:t>：</a:t>
              </a:r>
              <a:endParaRPr lang="en-US" altLang="zh-CN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b="1" dirty="0">
                  <a:latin typeface="幼圆" panose="02010509060101010101" pitchFamily="49" charset="-122"/>
                  <a:ea typeface="幼圆" panose="02010509060101010101" pitchFamily="49" charset="-122"/>
                </a:rPr>
                <a:t>   </a:t>
              </a:r>
              <a:r>
                <a:rPr lang="zh-CN" altLang="zh-CN" b="1" dirty="0">
                  <a:latin typeface="幼圆" panose="02010509060101010101" pitchFamily="49" charset="-122"/>
                  <a:ea typeface="幼圆" panose="02010509060101010101" pitchFamily="49" charset="-122"/>
                </a:rPr>
                <a:t>不同时间、不同季节的变化</a:t>
              </a:r>
              <a:endParaRPr lang="zh-CN" altLang="en-US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58" name="直接连接符 57"/>
            <p:cNvCxnSpPr>
              <a:endCxn id="8" idx="3"/>
            </p:cNvCxnSpPr>
            <p:nvPr/>
          </p:nvCxnSpPr>
          <p:spPr>
            <a:xfrm>
              <a:off x="4369151" y="4198860"/>
              <a:ext cx="3265551" cy="31642"/>
            </a:xfrm>
            <a:prstGeom prst="line">
              <a:avLst/>
            </a:prstGeom>
            <a:ln>
              <a:solidFill>
                <a:srgbClr val="43CB5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32" y="195487"/>
            <a:ext cx="3959229" cy="479426"/>
            <a:chOff x="750" y="435"/>
            <a:chExt cx="2494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221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写好植物的形态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71600" y="0"/>
            <a:ext cx="7668344" cy="5431332"/>
            <a:chOff x="1475656" y="236762"/>
            <a:chExt cx="7276617" cy="514350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475656" y="236762"/>
              <a:ext cx="7276617" cy="514350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2022456" y="1717535"/>
              <a:ext cx="5124554" cy="25649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+mj-lt"/>
                <a:buAutoNum type="arabicPeriod"/>
              </a:pPr>
              <a:r>
                <a:rPr lang="zh-CN" altLang="zh-CN" sz="1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松、柏树挺拔直立、枝繁叶茂、四季葱绿。远远望去像一把把绿色的大伞。</a:t>
              </a:r>
              <a:endParaRPr lang="en-US" altLang="zh-CN" sz="1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342900" indent="-342900">
                <a:buFont typeface="+mj-lt"/>
                <a:buAutoNum type="arabicPeriod"/>
              </a:pPr>
              <a:endParaRPr lang="zh-CN" altLang="zh-CN" sz="1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342900" indent="-342900">
                <a:buFont typeface="+mj-lt"/>
                <a:buAutoNum type="arabicPeriod"/>
              </a:pPr>
              <a:r>
                <a:rPr lang="zh-CN" altLang="zh-CN" sz="1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朵朵菊花，红的似火、白的似云、粉的像霞</a:t>
              </a:r>
              <a:r>
                <a:rPr lang="en-US" altLang="zh-CN" sz="1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1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1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</a:t>
              </a:r>
              <a:endParaRPr lang="zh-CN" altLang="zh-CN" sz="1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342900" indent="-342900">
                <a:buFont typeface="+mj-lt"/>
                <a:buAutoNum type="arabicPeriod" startAt="3"/>
              </a:pPr>
              <a:r>
                <a:rPr lang="zh-CN" altLang="zh-CN" sz="1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走近桂花树旁，一股清甜的幽香迎面扑来，我情不自禁地吸上几口新鲜空气。</a:t>
              </a:r>
              <a:endParaRPr lang="en-US" altLang="zh-CN" sz="1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342900" indent="-342900">
                <a:buFont typeface="+mj-lt"/>
                <a:buAutoNum type="arabicPeriod" startAt="3"/>
              </a:pPr>
              <a:endParaRPr lang="zh-CN" altLang="zh-CN" sz="1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342900" indent="-342900">
                <a:buFont typeface="+mj-lt"/>
                <a:buAutoNum type="arabicPeriod" startAt="3"/>
              </a:pPr>
              <a:r>
                <a:rPr lang="zh-CN" altLang="zh-CN" sz="1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油菜籽能榨出清亮的菜油，是很好的食用油。菜饼是很好的肥料，可做饲料。</a:t>
              </a:r>
              <a:endParaRPr lang="zh-CN" altLang="en-US" sz="1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73164" y="1419619"/>
            <a:ext cx="925050" cy="828140"/>
            <a:chOff x="7181366" y="4262836"/>
            <a:chExt cx="646955" cy="43516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1366" y="4262836"/>
              <a:ext cx="646955" cy="435166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7286553" y="4275582"/>
              <a:ext cx="454269" cy="3978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叶子</a:t>
              </a:r>
              <a:endPara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外形</a:t>
              </a:r>
              <a:endPara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60235" y="2057351"/>
            <a:ext cx="925050" cy="828141"/>
            <a:chOff x="7181366" y="4262836"/>
            <a:chExt cx="646955" cy="43516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1366" y="4262836"/>
              <a:ext cx="646955" cy="435166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7286553" y="4275582"/>
              <a:ext cx="454269" cy="3978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色彩</a:t>
              </a:r>
              <a:endPara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丰富</a:t>
              </a:r>
              <a:endPara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1037" y="2859683"/>
            <a:ext cx="925050" cy="504157"/>
            <a:chOff x="7181366" y="4262837"/>
            <a:chExt cx="646955" cy="26492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1366" y="4262837"/>
              <a:ext cx="646955" cy="264921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7286553" y="4275582"/>
              <a:ext cx="454269" cy="2231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香味</a:t>
              </a:r>
              <a:endPara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436096" y="4019995"/>
            <a:ext cx="925050" cy="504157"/>
            <a:chOff x="7181366" y="4262837"/>
            <a:chExt cx="646955" cy="26492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1366" y="4262837"/>
              <a:ext cx="646955" cy="264921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7286553" y="4275582"/>
              <a:ext cx="454269" cy="2231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作用</a:t>
              </a:r>
              <a:endPara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32" y="195487"/>
            <a:ext cx="3959229" cy="479426"/>
            <a:chOff x="750" y="435"/>
            <a:chExt cx="2494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221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按照一定的顺序写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7548" y="443914"/>
            <a:ext cx="5113699" cy="3663668"/>
            <a:chOff x="467544" y="443913"/>
            <a:chExt cx="5113699" cy="3663668"/>
          </a:xfrm>
        </p:grpSpPr>
        <p:grpSp>
          <p:nvGrpSpPr>
            <p:cNvPr id="5" name="组合 4"/>
            <p:cNvGrpSpPr/>
            <p:nvPr/>
          </p:nvGrpSpPr>
          <p:grpSpPr>
            <a:xfrm>
              <a:off x="2123728" y="443913"/>
              <a:ext cx="3457515" cy="2016223"/>
              <a:chOff x="3313245" y="1079500"/>
              <a:chExt cx="3457515" cy="2016223"/>
            </a:xfrm>
          </p:grpSpPr>
          <p:pic>
            <p:nvPicPr>
              <p:cNvPr id="53" name="Picture 10" descr="é»ç½äºæµå¯¹è¯æ¡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3313245" y="1079500"/>
                <a:ext cx="3457515" cy="20162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矩形 2"/>
              <p:cNvSpPr/>
              <p:nvPr/>
            </p:nvSpPr>
            <p:spPr>
              <a:xfrm>
                <a:off x="3914575" y="1590321"/>
                <a:ext cx="2458756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b="1" kern="1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幼圆" panose="02010509060101010101" pitchFamily="49" charset="-122"/>
                    <a:ea typeface="幼圆" panose="02010509060101010101" pitchFamily="49" charset="-122"/>
                  </a:rPr>
                  <a:t>茎、叶、花、果</a:t>
                </a:r>
                <a:endParaRPr lang="en-US" altLang="zh-CN" b="1" kern="1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b="1" kern="1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幼圆" panose="02010509060101010101" pitchFamily="49" charset="-122"/>
                    <a:ea typeface="幼圆" panose="02010509060101010101" pitchFamily="49" charset="-122"/>
                  </a:rPr>
                  <a:t>从下到上 </a:t>
                </a:r>
                <a:r>
                  <a:rPr lang="en-US" altLang="zh-CN" b="1" kern="1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幼圆" panose="02010509060101010101" pitchFamily="49" charset="-122"/>
                    <a:ea typeface="幼圆" panose="02010509060101010101" pitchFamily="49" charset="-122"/>
                  </a:rPr>
                  <a:t>/ </a:t>
                </a:r>
                <a:r>
                  <a:rPr lang="zh-CN" altLang="en-US" b="1" kern="1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幼圆" panose="02010509060101010101" pitchFamily="49" charset="-122"/>
                    <a:ea typeface="幼圆" panose="02010509060101010101" pitchFamily="49" charset="-122"/>
                  </a:rPr>
                  <a:t>从上到下</a:t>
                </a:r>
                <a:endParaRPr lang="zh-CN" altLang="en-US" b="1" kern="1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pic>
          <p:nvPicPr>
            <p:cNvPr id="11266" name="Picture 2" descr="C:\Users\cj\Downloads\预览图_千图网_编号32352498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67544" y="1419621"/>
              <a:ext cx="2687960" cy="2687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3131841" y="1589818"/>
            <a:ext cx="5185707" cy="2782131"/>
            <a:chOff x="3346733" y="1589818"/>
            <a:chExt cx="5185707" cy="2782131"/>
          </a:xfrm>
        </p:grpSpPr>
        <p:pic>
          <p:nvPicPr>
            <p:cNvPr id="22" name="Picture 10" descr="é»ç½äºæµå¯¹è¯æ¡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3346733" y="2355726"/>
              <a:ext cx="3457515" cy="20162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3765014" y="2811524"/>
              <a:ext cx="24587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kern="1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生长顺序</a:t>
              </a:r>
              <a:endParaRPr lang="en-US" altLang="zh-CN" b="1" kern="1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1" kern="1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由大到小 </a:t>
              </a:r>
              <a:r>
                <a:rPr lang="en-US" altLang="zh-CN" b="1" kern="1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/ </a:t>
              </a:r>
              <a:r>
                <a:rPr lang="zh-CN" altLang="en-US" b="1" kern="1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春夏秋冬</a:t>
              </a:r>
              <a:endParaRPr lang="zh-CN" altLang="en-US" b="1" kern="1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6" name="Picture 6" descr="C:\Users\cj\Downloads\57f78f0db3e59_1024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377194" y="1589818"/>
              <a:ext cx="2155246" cy="249410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71600" y="0"/>
            <a:ext cx="7668344" cy="5431332"/>
            <a:chOff x="1475656" y="236762"/>
            <a:chExt cx="7276617" cy="514350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75656" y="236762"/>
              <a:ext cx="7276617" cy="514350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2363940" y="1940445"/>
              <a:ext cx="4851236" cy="2054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31800">
                <a:lnSpc>
                  <a:spcPct val="150000"/>
                </a:lnSpc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荷叶挨挨挤挤的，像一个个碧绿的大圆盘。白荷花在这些大圆盘之间冒出来。有的才展开两三片花瓣儿。有的花瓣儿全展开了，露出嫩黄色的小莲蓬。有的还是花骨朵儿，看起来饱胀得马上要破裂似的。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295169" y="3521485"/>
            <a:ext cx="925051" cy="504157"/>
            <a:chOff x="7181366" y="4262837"/>
            <a:chExt cx="646955" cy="26492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1366" y="4262837"/>
              <a:ext cx="646955" cy="264921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7195823" y="4275582"/>
              <a:ext cx="616827" cy="2231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姿态美</a:t>
              </a:r>
              <a:endPara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0" name="Group 26"/>
          <p:cNvGrpSpPr/>
          <p:nvPr/>
        </p:nvGrpSpPr>
        <p:grpSpPr bwMode="auto">
          <a:xfrm>
            <a:off x="323532" y="195487"/>
            <a:ext cx="3959229" cy="479426"/>
            <a:chOff x="750" y="435"/>
            <a:chExt cx="2494" cy="302"/>
          </a:xfrm>
        </p:grpSpPr>
        <p:pic>
          <p:nvPicPr>
            <p:cNvPr id="3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221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按照一定的顺序写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2339752" y="1833694"/>
            <a:ext cx="576064" cy="41407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1952514" y="2264386"/>
            <a:ext cx="819286" cy="41407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364088" y="2630955"/>
            <a:ext cx="1584004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979798" y="3050461"/>
            <a:ext cx="489645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979798" y="3459596"/>
            <a:ext cx="489645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979798" y="3885722"/>
            <a:ext cx="151208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71600" y="0"/>
            <a:ext cx="7668344" cy="5431332"/>
            <a:chOff x="1475656" y="236762"/>
            <a:chExt cx="7276617" cy="514350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475656" y="236762"/>
              <a:ext cx="7276617" cy="514350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2227281" y="2095257"/>
              <a:ext cx="4851236" cy="16613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31800">
                <a:lnSpc>
                  <a:spcPct val="150000"/>
                </a:lnSpc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春天，桔树的枝枝丫丫上冒出了又嫩又黄的芽儿。叶片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枝条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一朵朵桔花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431800">
                <a:lnSpc>
                  <a:spcPct val="150000"/>
                </a:lnSpc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初夏，桔花凋谢了，翠绿的小桔子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……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431800">
                <a:lnSpc>
                  <a:spcPct val="150000"/>
                </a:lnSpc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深秋，枝头上挂满了累累硕果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……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Group 26"/>
          <p:cNvGrpSpPr/>
          <p:nvPr/>
        </p:nvGrpSpPr>
        <p:grpSpPr bwMode="auto">
          <a:xfrm>
            <a:off x="323532" y="195487"/>
            <a:ext cx="3959229" cy="479426"/>
            <a:chOff x="750" y="435"/>
            <a:chExt cx="2494" cy="302"/>
          </a:xfrm>
        </p:grpSpPr>
        <p:pic>
          <p:nvPicPr>
            <p:cNvPr id="3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221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按照一定的顺序写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75286" y="2242475"/>
            <a:ext cx="925050" cy="828141"/>
            <a:chOff x="7181366" y="4262836"/>
            <a:chExt cx="646955" cy="43516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1366" y="4262836"/>
              <a:ext cx="646955" cy="435166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7286553" y="4275582"/>
              <a:ext cx="454269" cy="3978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生长</a:t>
              </a:r>
              <a:endPara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变化</a:t>
              </a:r>
              <a:endPara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32" y="195487"/>
            <a:ext cx="3959229" cy="479426"/>
            <a:chOff x="750" y="435"/>
            <a:chExt cx="2494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221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恰当地运用修辞方法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90510" y="1628579"/>
            <a:ext cx="1600200" cy="1282007"/>
            <a:chOff x="2179712" y="1577775"/>
            <a:chExt cx="1600200" cy="1282007"/>
          </a:xfrm>
        </p:grpSpPr>
        <p:pic>
          <p:nvPicPr>
            <p:cNvPr id="19" name="Picture 3" descr="C:\Users\cj\Downloads\预览图_千图网_编号33227190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179712" y="1577775"/>
              <a:ext cx="1600200" cy="128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2422018" y="1923678"/>
              <a:ext cx="1082348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b="1" dirty="0">
                  <a:solidFill>
                    <a:schemeClr val="accent6">
                      <a:lumMod val="7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对比</a:t>
              </a:r>
              <a:endParaRPr lang="zh-CN" altLang="en-US" sz="3500" b="1" dirty="0">
                <a:solidFill>
                  <a:schemeClr val="accent6">
                    <a:lumMod val="7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05291" y="1628579"/>
            <a:ext cx="1600200" cy="1282007"/>
            <a:chOff x="2179712" y="1577775"/>
            <a:chExt cx="1600200" cy="1282007"/>
          </a:xfrm>
        </p:grpSpPr>
        <p:pic>
          <p:nvPicPr>
            <p:cNvPr id="25" name="Picture 3" descr="C:\Users\cj\Downloads\预览图_千图网_编号33227190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179712" y="1577775"/>
              <a:ext cx="1600200" cy="128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矩形 25"/>
            <p:cNvSpPr/>
            <p:nvPr/>
          </p:nvSpPr>
          <p:spPr>
            <a:xfrm>
              <a:off x="2422018" y="1923678"/>
              <a:ext cx="1082348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b="1" dirty="0">
                  <a:solidFill>
                    <a:schemeClr val="accent6">
                      <a:lumMod val="7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比喻</a:t>
              </a:r>
              <a:endParaRPr lang="zh-CN" altLang="en-US" sz="3500" b="1" dirty="0">
                <a:solidFill>
                  <a:schemeClr val="accent6">
                    <a:lumMod val="7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220072" y="1628579"/>
            <a:ext cx="1600200" cy="1282007"/>
            <a:chOff x="2179712" y="1577775"/>
            <a:chExt cx="1600200" cy="1282007"/>
          </a:xfrm>
        </p:grpSpPr>
        <p:pic>
          <p:nvPicPr>
            <p:cNvPr id="28" name="Picture 3" descr="C:\Users\cj\Downloads\预览图_千图网_编号33227190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179712" y="1577775"/>
              <a:ext cx="1600200" cy="128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2422018" y="1923678"/>
              <a:ext cx="1082348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500" b="1" dirty="0">
                  <a:solidFill>
                    <a:schemeClr val="accent6">
                      <a:lumMod val="7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拟人</a:t>
              </a:r>
              <a:endParaRPr lang="zh-CN" altLang="en-US" sz="3500" b="1" dirty="0">
                <a:solidFill>
                  <a:schemeClr val="accent6">
                    <a:lumMod val="7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32" y="195487"/>
            <a:ext cx="3959229" cy="479426"/>
            <a:chOff x="750" y="435"/>
            <a:chExt cx="2494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221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恰当地运用修辞方法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1678" y="899814"/>
            <a:ext cx="1600200" cy="3409456"/>
            <a:chOff x="761678" y="1322534"/>
            <a:chExt cx="1600200" cy="3409456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123728" y="2067694"/>
              <a:ext cx="0" cy="2664296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/>
            <p:cNvGrpSpPr/>
            <p:nvPr/>
          </p:nvGrpSpPr>
          <p:grpSpPr>
            <a:xfrm>
              <a:off x="761678" y="1322534"/>
              <a:ext cx="1600200" cy="1282007"/>
              <a:chOff x="2179712" y="1577775"/>
              <a:chExt cx="1600200" cy="1282007"/>
            </a:xfrm>
          </p:grpSpPr>
          <p:pic>
            <p:nvPicPr>
              <p:cNvPr id="19" name="Picture 3" descr="C:\Users\cj\Downloads\预览图_千图网_编号33227190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179712" y="1577775"/>
                <a:ext cx="1600200" cy="12820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" name="矩形 19"/>
              <p:cNvSpPr/>
              <p:nvPr/>
            </p:nvSpPr>
            <p:spPr>
              <a:xfrm>
                <a:off x="2422018" y="1923678"/>
                <a:ext cx="1082348" cy="6309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500" b="1" dirty="0">
                    <a:solidFill>
                      <a:schemeClr val="accent6">
                        <a:lumMod val="75000"/>
                      </a:schemeClr>
                    </a:solidFill>
                    <a:latin typeface="华文隶书" panose="02010800040101010101" pitchFamily="2" charset="-122"/>
                    <a:ea typeface="华文隶书" panose="02010800040101010101" pitchFamily="2" charset="-122"/>
                  </a:rPr>
                  <a:t>对比</a:t>
                </a:r>
                <a:endParaRPr lang="zh-CN" altLang="en-US" sz="3500" b="1" dirty="0">
                  <a:solidFill>
                    <a:schemeClr val="accent6">
                      <a:lumMod val="7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304256" y="1879704"/>
            <a:ext cx="45720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>
              <a:lnSpc>
                <a:spcPct val="15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在这千姿百态的植物世界里，我喜爱的既不是花中之王牡丹，也不是娇艳欲滴的玫瑰，而是可治百病的芦荟。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0" name="Picture 2" descr="C:\Users\cj\Downloads\预览图_千图网_编号3265656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6056" y="2899444"/>
            <a:ext cx="2255912" cy="225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6901020" y="2715766"/>
            <a:ext cx="1403975" cy="19249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140481" y="360271"/>
            <a:ext cx="2382981" cy="2028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32" y="195487"/>
            <a:ext cx="3959229" cy="479426"/>
            <a:chOff x="750" y="435"/>
            <a:chExt cx="2494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221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恰当地运用修辞方法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1678" y="899814"/>
            <a:ext cx="1600200" cy="3409456"/>
            <a:chOff x="761678" y="1322534"/>
            <a:chExt cx="1600200" cy="3409456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123728" y="2067694"/>
              <a:ext cx="0" cy="2664296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/>
            <p:cNvGrpSpPr/>
            <p:nvPr/>
          </p:nvGrpSpPr>
          <p:grpSpPr>
            <a:xfrm>
              <a:off x="761678" y="1322534"/>
              <a:ext cx="1600200" cy="1282007"/>
              <a:chOff x="2179712" y="1577775"/>
              <a:chExt cx="1600200" cy="1282007"/>
            </a:xfrm>
          </p:grpSpPr>
          <p:pic>
            <p:nvPicPr>
              <p:cNvPr id="19" name="Picture 3" descr="C:\Users\cj\Downloads\预览图_千图网_编号33227190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179712" y="1577775"/>
                <a:ext cx="1600200" cy="12820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" name="矩形 19"/>
              <p:cNvSpPr/>
              <p:nvPr/>
            </p:nvSpPr>
            <p:spPr>
              <a:xfrm>
                <a:off x="2422018" y="1923678"/>
                <a:ext cx="1082348" cy="6309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500" b="1" dirty="0">
                    <a:solidFill>
                      <a:schemeClr val="accent6">
                        <a:lumMod val="75000"/>
                      </a:schemeClr>
                    </a:solidFill>
                    <a:latin typeface="华文隶书" panose="02010800040101010101" pitchFamily="2" charset="-122"/>
                    <a:ea typeface="华文隶书" panose="02010800040101010101" pitchFamily="2" charset="-122"/>
                  </a:rPr>
                  <a:t>比喻</a:t>
                </a:r>
                <a:endParaRPr lang="zh-CN" altLang="en-US" sz="3500" b="1" dirty="0">
                  <a:solidFill>
                    <a:schemeClr val="accent6">
                      <a:lumMod val="7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304256" y="1879705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万寿菊有的是未开的青色的花骨朵，远远地望去像一个个小小的话筒，竖在枝头，花瓣一层又一层，密密地重叠在一起，像一个淡黄色的绣球。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595216" y="2875855"/>
            <a:ext cx="1985445" cy="138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691680" y="1981734"/>
            <a:ext cx="5616624" cy="645648"/>
            <a:chOff x="1691680" y="1803574"/>
            <a:chExt cx="5616624" cy="645648"/>
          </a:xfrm>
        </p:grpSpPr>
        <p:sp>
          <p:nvSpPr>
            <p:cNvPr id="11" name="MH_SubTitle_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979711" y="1803574"/>
              <a:ext cx="5328593" cy="645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7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仔细观察，学做观察记录卡。</a:t>
              </a:r>
              <a:endPara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KSO_Shape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 bwMode="auto">
            <a:xfrm>
              <a:off x="1691680" y="2075743"/>
              <a:ext cx="276225" cy="173831"/>
            </a:xfrm>
            <a:custGeom>
              <a:avLst/>
              <a:gdLst>
                <a:gd name="T0" fmla="*/ 424099885 w 6436"/>
                <a:gd name="T1" fmla="*/ 423983062 h 5397"/>
                <a:gd name="T2" fmla="*/ 424099885 w 6436"/>
                <a:gd name="T3" fmla="*/ 423983062 h 5397"/>
                <a:gd name="T4" fmla="*/ 424099885 w 6436"/>
                <a:gd name="T5" fmla="*/ 423983062 h 5397"/>
                <a:gd name="T6" fmla="*/ 424099885 w 6436"/>
                <a:gd name="T7" fmla="*/ 423983062 h 5397"/>
                <a:gd name="T8" fmla="*/ 424099885 w 6436"/>
                <a:gd name="T9" fmla="*/ 423983062 h 5397"/>
                <a:gd name="T10" fmla="*/ 424099885 w 6436"/>
                <a:gd name="T11" fmla="*/ 423983062 h 5397"/>
                <a:gd name="T12" fmla="*/ 424099885 w 6436"/>
                <a:gd name="T13" fmla="*/ 423983062 h 5397"/>
                <a:gd name="T14" fmla="*/ 424099885 w 6436"/>
                <a:gd name="T15" fmla="*/ 423983062 h 5397"/>
                <a:gd name="T16" fmla="*/ 424099885 w 6436"/>
                <a:gd name="T17" fmla="*/ 423983062 h 5397"/>
                <a:gd name="T18" fmla="*/ 424099885 w 6436"/>
                <a:gd name="T19" fmla="*/ 423983062 h 5397"/>
                <a:gd name="T20" fmla="*/ 424099885 w 6436"/>
                <a:gd name="T21" fmla="*/ 423983062 h 5397"/>
                <a:gd name="T22" fmla="*/ 424099885 w 6436"/>
                <a:gd name="T23" fmla="*/ 423983062 h 5397"/>
                <a:gd name="T24" fmla="*/ 424099885 w 6436"/>
                <a:gd name="T25" fmla="*/ 423983062 h 5397"/>
                <a:gd name="T26" fmla="*/ 424099885 w 6436"/>
                <a:gd name="T27" fmla="*/ 423983062 h 5397"/>
                <a:gd name="T28" fmla="*/ 424099885 w 6436"/>
                <a:gd name="T29" fmla="*/ 423983062 h 5397"/>
                <a:gd name="T30" fmla="*/ 424099885 w 6436"/>
                <a:gd name="T31" fmla="*/ 423983062 h 5397"/>
                <a:gd name="T32" fmla="*/ 424099885 w 6436"/>
                <a:gd name="T33" fmla="*/ 423983062 h 539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436" h="5397">
                  <a:moveTo>
                    <a:pt x="0" y="2017"/>
                  </a:moveTo>
                  <a:lnTo>
                    <a:pt x="3141" y="2017"/>
                  </a:lnTo>
                  <a:lnTo>
                    <a:pt x="3821" y="2698"/>
                  </a:lnTo>
                  <a:lnTo>
                    <a:pt x="3141" y="3379"/>
                  </a:lnTo>
                  <a:lnTo>
                    <a:pt x="0" y="3379"/>
                  </a:lnTo>
                  <a:lnTo>
                    <a:pt x="0" y="2017"/>
                  </a:lnTo>
                  <a:close/>
                  <a:moveTo>
                    <a:pt x="2775" y="4434"/>
                  </a:moveTo>
                  <a:lnTo>
                    <a:pt x="4510" y="2698"/>
                  </a:lnTo>
                  <a:lnTo>
                    <a:pt x="2775" y="963"/>
                  </a:lnTo>
                  <a:lnTo>
                    <a:pt x="3737" y="0"/>
                  </a:lnTo>
                  <a:lnTo>
                    <a:pt x="5473" y="1736"/>
                  </a:lnTo>
                  <a:lnTo>
                    <a:pt x="6436" y="2698"/>
                  </a:lnTo>
                  <a:lnTo>
                    <a:pt x="5473" y="3661"/>
                  </a:lnTo>
                  <a:lnTo>
                    <a:pt x="3737" y="5397"/>
                  </a:lnTo>
                  <a:lnTo>
                    <a:pt x="2775" y="4434"/>
                  </a:lnTo>
                  <a:close/>
                </a:path>
              </a:pathLst>
            </a:custGeom>
            <a:solidFill>
              <a:srgbClr val="FE7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691680" y="2715836"/>
            <a:ext cx="4680520" cy="496490"/>
            <a:chOff x="1691680" y="2573708"/>
            <a:chExt cx="4680520" cy="496490"/>
          </a:xfrm>
        </p:grpSpPr>
        <p:sp>
          <p:nvSpPr>
            <p:cNvPr id="14" name="MH_SubTitle_2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979712" y="2573708"/>
              <a:ext cx="4392488" cy="496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7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学会抓住植物的特点，写一写你的植物朋友。</a:t>
              </a:r>
              <a:endParaRPr lang="zh-CN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KSO_Shape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 bwMode="auto">
            <a:xfrm>
              <a:off x="1691680" y="2787774"/>
              <a:ext cx="276225" cy="172641"/>
            </a:xfrm>
            <a:custGeom>
              <a:avLst/>
              <a:gdLst>
                <a:gd name="T0" fmla="*/ 424099885 w 6436"/>
                <a:gd name="T1" fmla="*/ 423983062 h 5397"/>
                <a:gd name="T2" fmla="*/ 424099885 w 6436"/>
                <a:gd name="T3" fmla="*/ 423983062 h 5397"/>
                <a:gd name="T4" fmla="*/ 424099885 w 6436"/>
                <a:gd name="T5" fmla="*/ 423983062 h 5397"/>
                <a:gd name="T6" fmla="*/ 424099885 w 6436"/>
                <a:gd name="T7" fmla="*/ 423983062 h 5397"/>
                <a:gd name="T8" fmla="*/ 424099885 w 6436"/>
                <a:gd name="T9" fmla="*/ 423983062 h 5397"/>
                <a:gd name="T10" fmla="*/ 424099885 w 6436"/>
                <a:gd name="T11" fmla="*/ 423983062 h 5397"/>
                <a:gd name="T12" fmla="*/ 424099885 w 6436"/>
                <a:gd name="T13" fmla="*/ 423983062 h 5397"/>
                <a:gd name="T14" fmla="*/ 424099885 w 6436"/>
                <a:gd name="T15" fmla="*/ 423983062 h 5397"/>
                <a:gd name="T16" fmla="*/ 424099885 w 6436"/>
                <a:gd name="T17" fmla="*/ 423983062 h 5397"/>
                <a:gd name="T18" fmla="*/ 424099885 w 6436"/>
                <a:gd name="T19" fmla="*/ 423983062 h 5397"/>
                <a:gd name="T20" fmla="*/ 424099885 w 6436"/>
                <a:gd name="T21" fmla="*/ 423983062 h 5397"/>
                <a:gd name="T22" fmla="*/ 424099885 w 6436"/>
                <a:gd name="T23" fmla="*/ 423983062 h 5397"/>
                <a:gd name="T24" fmla="*/ 424099885 w 6436"/>
                <a:gd name="T25" fmla="*/ 423983062 h 5397"/>
                <a:gd name="T26" fmla="*/ 424099885 w 6436"/>
                <a:gd name="T27" fmla="*/ 423983062 h 5397"/>
                <a:gd name="T28" fmla="*/ 424099885 w 6436"/>
                <a:gd name="T29" fmla="*/ 423983062 h 5397"/>
                <a:gd name="T30" fmla="*/ 424099885 w 6436"/>
                <a:gd name="T31" fmla="*/ 423983062 h 5397"/>
                <a:gd name="T32" fmla="*/ 424099885 w 6436"/>
                <a:gd name="T33" fmla="*/ 423983062 h 539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436" h="5397">
                  <a:moveTo>
                    <a:pt x="0" y="2017"/>
                  </a:moveTo>
                  <a:lnTo>
                    <a:pt x="3141" y="2017"/>
                  </a:lnTo>
                  <a:lnTo>
                    <a:pt x="3821" y="2698"/>
                  </a:lnTo>
                  <a:lnTo>
                    <a:pt x="3141" y="3379"/>
                  </a:lnTo>
                  <a:lnTo>
                    <a:pt x="0" y="3379"/>
                  </a:lnTo>
                  <a:lnTo>
                    <a:pt x="0" y="2017"/>
                  </a:lnTo>
                  <a:close/>
                  <a:moveTo>
                    <a:pt x="2775" y="4434"/>
                  </a:moveTo>
                  <a:lnTo>
                    <a:pt x="4510" y="2698"/>
                  </a:lnTo>
                  <a:lnTo>
                    <a:pt x="2775" y="963"/>
                  </a:lnTo>
                  <a:lnTo>
                    <a:pt x="3737" y="0"/>
                  </a:lnTo>
                  <a:lnTo>
                    <a:pt x="5473" y="1736"/>
                  </a:lnTo>
                  <a:lnTo>
                    <a:pt x="6436" y="2698"/>
                  </a:lnTo>
                  <a:lnTo>
                    <a:pt x="5473" y="3661"/>
                  </a:lnTo>
                  <a:lnTo>
                    <a:pt x="3737" y="5397"/>
                  </a:lnTo>
                  <a:lnTo>
                    <a:pt x="2775" y="4434"/>
                  </a:lnTo>
                  <a:close/>
                </a:path>
              </a:pathLst>
            </a:custGeom>
            <a:solidFill>
              <a:srgbClr val="FE7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19" name="Picture 2" descr="I:\2018-2019新课程开发\小三语文\角标\小三语文\2版重点导读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504" y="195487"/>
            <a:ext cx="1872208" cy="407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32" y="195487"/>
            <a:ext cx="3959229" cy="479426"/>
            <a:chOff x="750" y="435"/>
            <a:chExt cx="2494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221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恰当地运用修辞方法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1678" y="899814"/>
            <a:ext cx="1600200" cy="3409456"/>
            <a:chOff x="761678" y="1322534"/>
            <a:chExt cx="1600200" cy="3409456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123728" y="2067694"/>
              <a:ext cx="0" cy="2664296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/>
            <p:cNvGrpSpPr/>
            <p:nvPr/>
          </p:nvGrpSpPr>
          <p:grpSpPr>
            <a:xfrm>
              <a:off x="761678" y="1322534"/>
              <a:ext cx="1600200" cy="1282007"/>
              <a:chOff x="2179712" y="1577775"/>
              <a:chExt cx="1600200" cy="1282007"/>
            </a:xfrm>
          </p:grpSpPr>
          <p:pic>
            <p:nvPicPr>
              <p:cNvPr id="19" name="Picture 3" descr="C:\Users\cj\Downloads\预览图_千图网_编号33227190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179712" y="1577775"/>
                <a:ext cx="1600200" cy="12820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" name="矩形 19"/>
              <p:cNvSpPr/>
              <p:nvPr/>
            </p:nvSpPr>
            <p:spPr>
              <a:xfrm>
                <a:off x="2422018" y="1923678"/>
                <a:ext cx="1082348" cy="6309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500" b="1" dirty="0">
                    <a:solidFill>
                      <a:schemeClr val="accent6">
                        <a:lumMod val="75000"/>
                      </a:schemeClr>
                    </a:solidFill>
                    <a:latin typeface="华文隶书" panose="02010800040101010101" pitchFamily="2" charset="-122"/>
                    <a:ea typeface="华文隶书" panose="02010800040101010101" pitchFamily="2" charset="-122"/>
                  </a:rPr>
                  <a:t>拟人</a:t>
                </a:r>
                <a:endParaRPr lang="zh-CN" altLang="en-US" sz="3500" b="1" dirty="0">
                  <a:solidFill>
                    <a:schemeClr val="accent6">
                      <a:lumMod val="7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304256" y="1879705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郁郁葱葱的绿叶中，开出了一朵朵火红的石榴花。花越开越密，越开越盛，不久便挂满了枝头。走近看，仿佛是一个个活泼的小喇叭，正鼓着劲儿在吹呢。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4975" y1="3981" x2="71393" y2="2342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9216225">
            <a:off x="6126512" y="682774"/>
            <a:ext cx="2117902" cy="224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7504" y="275919"/>
            <a:ext cx="3223200" cy="4442644"/>
            <a:chOff x="107504" y="275919"/>
            <a:chExt cx="3223200" cy="444264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2483768" y="1923678"/>
              <a:ext cx="0" cy="2664296"/>
            </a:xfrm>
            <a:prstGeom prst="line">
              <a:avLst/>
            </a:prstGeom>
            <a:ln>
              <a:solidFill>
                <a:srgbClr val="43CB5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363" name="Picture 3" descr="C:\Users\cj\Downloads\086d6b907eb34fdf50fba979c2584d2d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7504" y="275919"/>
              <a:ext cx="3223200" cy="4442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26"/>
          <p:cNvGrpSpPr/>
          <p:nvPr/>
        </p:nvGrpSpPr>
        <p:grpSpPr bwMode="auto">
          <a:xfrm>
            <a:off x="323532" y="195487"/>
            <a:ext cx="3959229" cy="479426"/>
            <a:chOff x="750" y="435"/>
            <a:chExt cx="2494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221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远近结合法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566474" y="1897544"/>
            <a:ext cx="48858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>
              <a:lnSpc>
                <a:spcPct val="150000"/>
              </a:lnSpc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近看：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吊兰油亮亮的叶子吸引着人们，仔细观察，每片叶子都有一条金色的边。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31800">
              <a:lnSpc>
                <a:spcPct val="150000"/>
              </a:lnSpc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远看：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远看，她犹如一位眉清目秀、亭亭玉立的少女，尽显自己的风采。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32" y="195487"/>
            <a:ext cx="3959229" cy="479426"/>
            <a:chOff x="750" y="435"/>
            <a:chExt cx="2494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221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要有联想地抒发感情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28820" y="1347614"/>
            <a:ext cx="1579278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梅花不怕风雪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5" name="直接箭头连接符 4"/>
          <p:cNvCxnSpPr>
            <a:stCxn id="3" idx="3"/>
            <a:endCxn id="7" idx="1"/>
          </p:cNvCxnSpPr>
          <p:nvPr/>
        </p:nvCxnSpPr>
        <p:spPr>
          <a:xfrm>
            <a:off x="3008098" y="1532280"/>
            <a:ext cx="93034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938444" y="1347614"/>
            <a:ext cx="1579278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人的坚韧不拔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7988" y="2403888"/>
            <a:ext cx="1811714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白杨的挺拔高大</a:t>
            </a:r>
            <a:endParaRPr lang="zh-CN" altLang="en-US" b="1" dirty="0"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38444" y="2403888"/>
            <a:ext cx="1579278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人的奋发向上</a:t>
            </a:r>
            <a:endParaRPr lang="zh-CN" altLang="en-US" b="1" dirty="0"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箭头连接符 13"/>
          <p:cNvCxnSpPr>
            <a:stCxn id="8" idx="3"/>
            <a:endCxn id="9" idx="1"/>
          </p:cNvCxnSpPr>
          <p:nvPr/>
        </p:nvCxnSpPr>
        <p:spPr>
          <a:xfrm>
            <a:off x="3009702" y="2588554"/>
            <a:ext cx="92874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801902" y="1491632"/>
            <a:ext cx="1267936" cy="186911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411760" y="843559"/>
            <a:ext cx="4572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一、仔细观察植物</a:t>
            </a:r>
            <a:endParaRPr lang="zh-CN" altLang="zh-CN" dirty="0">
              <a:solidFill>
                <a:schemeClr val="accent6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1. </a:t>
            </a:r>
            <a:r>
              <a:rPr lang="zh-CN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调动各个器官，认真仔细观察。</a:t>
            </a:r>
            <a:endParaRPr lang="zh-CN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2. </a:t>
            </a:r>
            <a:r>
              <a:rPr lang="zh-CN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根据观察所得，制作观察记录卡片。</a:t>
            </a:r>
            <a:endParaRPr lang="zh-CN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chemeClr val="accent6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二、学会描写植物</a:t>
            </a:r>
            <a:endParaRPr lang="zh-CN" altLang="zh-CN" dirty="0">
              <a:solidFill>
                <a:schemeClr val="accent6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1. </a:t>
            </a:r>
            <a:r>
              <a:rPr lang="zh-CN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写好植物的形态</a:t>
            </a: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2. </a:t>
            </a:r>
            <a:r>
              <a:rPr lang="zh-CN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按照一定的顺序写</a:t>
            </a: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3. </a:t>
            </a:r>
            <a:r>
              <a:rPr lang="zh-CN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恰当地运用修辞方法</a:t>
            </a: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4. </a:t>
            </a:r>
            <a:r>
              <a:rPr lang="zh-CN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远近结合法</a:t>
            </a: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5. </a:t>
            </a:r>
            <a:r>
              <a:rPr lang="zh-CN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要有联想地抒发感情</a:t>
            </a: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27524" y="320661"/>
            <a:ext cx="2477179" cy="486491"/>
            <a:chOff x="627520" y="320659"/>
            <a:chExt cx="2477179" cy="486491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27520" y="807150"/>
              <a:ext cx="2477179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/>
            <p:cNvSpPr/>
            <p:nvPr/>
          </p:nvSpPr>
          <p:spPr>
            <a:xfrm>
              <a:off x="792738" y="320659"/>
              <a:ext cx="2146742" cy="4770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2500" b="1" spc="50" dirty="0">
                  <a:ln w="11430"/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我的植物朋友</a:t>
              </a:r>
              <a:endParaRPr lang="zh-CN" altLang="en-US" sz="25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528" y="59512"/>
            <a:ext cx="2088232" cy="1475456"/>
            <a:chOff x="323528" y="59512"/>
            <a:chExt cx="2088232" cy="147545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528" y="59512"/>
              <a:ext cx="2088232" cy="1475456"/>
            </a:xfrm>
            <a:prstGeom prst="rect">
              <a:avLst/>
            </a:prstGeom>
          </p:spPr>
        </p:pic>
        <p:sp>
          <p:nvSpPr>
            <p:cNvPr id="20" name="矩形 7"/>
            <p:cNvSpPr>
              <a:spLocks noChangeArrowheads="1"/>
            </p:cNvSpPr>
            <p:nvPr/>
          </p:nvSpPr>
          <p:spPr bwMode="auto">
            <a:xfrm>
              <a:off x="820023" y="875496"/>
              <a:ext cx="137571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例文赏析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2411760" y="1534968"/>
            <a:ext cx="0" cy="3341038"/>
          </a:xfrm>
          <a:prstGeom prst="line">
            <a:avLst/>
          </a:prstGeom>
          <a:ln>
            <a:solidFill>
              <a:srgbClr val="43CB5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566474" y="1243662"/>
            <a:ext cx="632600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①在我们家有一盆可爱的吊兰，不仅爸爸妈妈喜欢它，我也喜欢它。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31800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②当春姑娘迈着轻盈的步子到来的时候，吊兰开始散发出生机勃勃的气息。温暖的阳光下，片片绿叶贪婪地吸收着灿烂的阳光。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31800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③吊兰油亮亮的叶子吸引着人们，仔细观察，每片叶子都有一条金色的边。不管什么时候，青翠的绿叶始终透着美丽，在层层叠叠的叶丛中，长出了一根根纤细的枝条。几天后，枝条上竟长出了一株小吊兰，比起它的“母亲”，小吊兰更加可爱。短短的叶片簇拥在一个点上，因为叶片不宽，所以一片叶子中大部分都是金黄色，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9542" y="1907709"/>
            <a:ext cx="1936674" cy="2764166"/>
            <a:chOff x="539542" y="1907709"/>
            <a:chExt cx="1936674" cy="2764166"/>
          </a:xfrm>
        </p:grpSpPr>
        <p:pic>
          <p:nvPicPr>
            <p:cNvPr id="12" name="Picture 3" descr="C:\Users\cj\Downloads\086d6b907eb34fdf50fba979c2584d2d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9542" y="2002492"/>
              <a:ext cx="1936674" cy="2669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716190" y="1907709"/>
              <a:ext cx="173316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我的植物朋友</a:t>
              </a:r>
              <a:endPara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528" y="59512"/>
            <a:ext cx="2088232" cy="1475456"/>
            <a:chOff x="323528" y="59512"/>
            <a:chExt cx="2088232" cy="147545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528" y="59512"/>
              <a:ext cx="2088232" cy="1475456"/>
            </a:xfrm>
            <a:prstGeom prst="rect">
              <a:avLst/>
            </a:prstGeom>
          </p:spPr>
        </p:pic>
        <p:sp>
          <p:nvSpPr>
            <p:cNvPr id="20" name="矩形 7"/>
            <p:cNvSpPr>
              <a:spLocks noChangeArrowheads="1"/>
            </p:cNvSpPr>
            <p:nvPr/>
          </p:nvSpPr>
          <p:spPr bwMode="auto">
            <a:xfrm>
              <a:off x="820023" y="875496"/>
              <a:ext cx="137571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例文赏析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2411760" y="1534968"/>
            <a:ext cx="0" cy="3341038"/>
          </a:xfrm>
          <a:prstGeom prst="line">
            <a:avLst/>
          </a:prstGeom>
          <a:ln>
            <a:solidFill>
              <a:srgbClr val="43CB5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566474" y="1240007"/>
            <a:ext cx="63260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金黄中又泛着一点嫩绿，无论是多么伟大的画家都调配不出这么美丽的颜色。一开始小吊兰还孑然一身，没过多久枝条上便长出了陪伴它的小伙伴。再不久，吊兰的枝条上开出了乳白色的小花，这些小花没有香味，但却显得清新雅致。在我学习累了的时候，我就会去欣赏这生命力旺盛的吊兰，郁郁葱葱的吊兰能给我无穷的力量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31800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④以后，我会更加细心地照顾吊兰，让它们茁壮成长。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9542" y="1907709"/>
            <a:ext cx="1936674" cy="2764166"/>
            <a:chOff x="539542" y="1907709"/>
            <a:chExt cx="1936674" cy="2764166"/>
          </a:xfrm>
        </p:grpSpPr>
        <p:pic>
          <p:nvPicPr>
            <p:cNvPr id="12" name="Picture 3" descr="C:\Users\cj\Downloads\086d6b907eb34fdf50fba979c2584d2d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9542" y="2002492"/>
              <a:ext cx="1936674" cy="2669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716190" y="1907709"/>
              <a:ext cx="173316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我的植物朋友</a:t>
              </a:r>
              <a:endPara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528" y="59512"/>
            <a:ext cx="2088232" cy="1475456"/>
            <a:chOff x="323528" y="59512"/>
            <a:chExt cx="2088232" cy="147545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528" y="59512"/>
              <a:ext cx="2088232" cy="1475456"/>
            </a:xfrm>
            <a:prstGeom prst="rect">
              <a:avLst/>
            </a:prstGeom>
          </p:spPr>
        </p:pic>
        <p:sp>
          <p:nvSpPr>
            <p:cNvPr id="20" name="矩形 7"/>
            <p:cNvSpPr>
              <a:spLocks noChangeArrowheads="1"/>
            </p:cNvSpPr>
            <p:nvPr/>
          </p:nvSpPr>
          <p:spPr bwMode="auto">
            <a:xfrm>
              <a:off x="820023" y="875496"/>
              <a:ext cx="137571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例文赏析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2411760" y="1534968"/>
            <a:ext cx="0" cy="3341038"/>
          </a:xfrm>
          <a:prstGeom prst="line">
            <a:avLst/>
          </a:prstGeom>
          <a:ln>
            <a:solidFill>
              <a:srgbClr val="43CB5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566474" y="1243662"/>
            <a:ext cx="63260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①在我们家有一盆可爱的吊兰，不仅爸爸妈妈喜欢它，我也喜欢它。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31800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②当春姑娘迈着轻盈的步子到来的时候，吊兰开始散发出生机勃勃的气息。温暖的阳光下，片片绿叶贪婪地吸收着灿烂的阳光。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9542" y="1907709"/>
            <a:ext cx="1936674" cy="2764166"/>
            <a:chOff x="539542" y="1907709"/>
            <a:chExt cx="1936674" cy="2764166"/>
          </a:xfrm>
        </p:grpSpPr>
        <p:pic>
          <p:nvPicPr>
            <p:cNvPr id="12" name="Picture 3" descr="C:\Users\cj\Downloads\086d6b907eb34fdf50fba979c2584d2d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9542" y="2002492"/>
              <a:ext cx="1936674" cy="2669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716190" y="1907709"/>
              <a:ext cx="173316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我的植物朋友</a:t>
              </a:r>
              <a:endPara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86615" y="913501"/>
            <a:ext cx="29738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点明全家人对吊兰的喜爱。</a:t>
            </a:r>
            <a:endParaRPr lang="zh-CN" altLang="zh-CN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281248" y="1613798"/>
            <a:ext cx="539520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566474" y="2002492"/>
            <a:ext cx="714774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9437611">
            <a:off x="9923027" y="569234"/>
            <a:ext cx="1150002" cy="1184706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8161940" y="2355117"/>
            <a:ext cx="714774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580486" y="2706822"/>
            <a:ext cx="714774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138634" y="2722588"/>
            <a:ext cx="44959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5562366" y="2836155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旺盛的生命力</a:t>
            </a:r>
            <a:endParaRPr lang="zh-CN" altLang="zh-CN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528" y="59512"/>
            <a:ext cx="2088232" cy="1475456"/>
            <a:chOff x="323528" y="59512"/>
            <a:chExt cx="2088232" cy="147545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528" y="59512"/>
              <a:ext cx="2088232" cy="1475456"/>
            </a:xfrm>
            <a:prstGeom prst="rect">
              <a:avLst/>
            </a:prstGeom>
          </p:spPr>
        </p:pic>
        <p:sp>
          <p:nvSpPr>
            <p:cNvPr id="20" name="矩形 7"/>
            <p:cNvSpPr>
              <a:spLocks noChangeArrowheads="1"/>
            </p:cNvSpPr>
            <p:nvPr/>
          </p:nvSpPr>
          <p:spPr bwMode="auto">
            <a:xfrm>
              <a:off x="820023" y="875496"/>
              <a:ext cx="137571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例文赏析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2411760" y="1534968"/>
            <a:ext cx="0" cy="3341038"/>
          </a:xfrm>
          <a:prstGeom prst="line">
            <a:avLst/>
          </a:prstGeom>
          <a:ln>
            <a:solidFill>
              <a:srgbClr val="43CB5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566474" y="1059583"/>
            <a:ext cx="632600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③吊兰油亮亮的叶子吸引着人们，仔细观察，每片叶子都有一条金色的边。不管什么时候，青翠的绿叶始终透着美丽，在层层叠叠的叶丛中，长出了一根根纤细的枝条。几天后，枝条上竟长出了一株小吊兰，比起它的“母亲”，小吊兰更加可爱。短短的叶片簇拥在一个点上，因为叶片不宽，所以一片叶子中大部分都是金黄色，金黄中又泛着一点嫩绿，无论是多么伟大的画家都调配不出这么美丽的颜色。一开始小吊兰还孑然一身，没过多久枝条上便长出了陪伴它的小伙伴。再不久，吊兰的枝条上开出了乳白色的小花，这些小花没有香味，但却显得清新雅致。在我学习累了的时候，我就会去欣赏这生命力旺盛的吊兰，郁郁葱葱的吊兰能给我无穷的力量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31800">
              <a:lnSpc>
                <a:spcPct val="150000"/>
              </a:lnSpc>
            </a:pP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9542" y="1907709"/>
            <a:ext cx="1936674" cy="2764166"/>
            <a:chOff x="539542" y="1907709"/>
            <a:chExt cx="1936674" cy="2764166"/>
          </a:xfrm>
        </p:grpSpPr>
        <p:pic>
          <p:nvPicPr>
            <p:cNvPr id="12" name="Picture 3" descr="C:\Users\cj\Downloads\086d6b907eb34fdf50fba979c2584d2d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9542" y="2002492"/>
              <a:ext cx="1936674" cy="2669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716190" y="1907709"/>
              <a:ext cx="173316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我的植物朋友</a:t>
              </a:r>
              <a:endPara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9437611">
            <a:off x="9923027" y="569234"/>
            <a:ext cx="1150002" cy="1184706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2517422" y="1059582"/>
            <a:ext cx="6296228" cy="38164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611472" y="612574"/>
            <a:ext cx="29738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仔细观察了吊兰的生长过程</a:t>
            </a:r>
            <a:endParaRPr lang="zh-CN" altLang="zh-CN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886750" y="2540218"/>
            <a:ext cx="3454829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528" y="59512"/>
            <a:ext cx="2088232" cy="1475456"/>
            <a:chOff x="323528" y="59512"/>
            <a:chExt cx="2088232" cy="147545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528" y="59512"/>
              <a:ext cx="2088232" cy="1475456"/>
            </a:xfrm>
            <a:prstGeom prst="rect">
              <a:avLst/>
            </a:prstGeom>
          </p:spPr>
        </p:pic>
        <p:sp>
          <p:nvSpPr>
            <p:cNvPr id="20" name="矩形 7"/>
            <p:cNvSpPr>
              <a:spLocks noChangeArrowheads="1"/>
            </p:cNvSpPr>
            <p:nvPr/>
          </p:nvSpPr>
          <p:spPr bwMode="auto">
            <a:xfrm>
              <a:off x="820023" y="875496"/>
              <a:ext cx="137571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例文赏析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2411760" y="1534968"/>
            <a:ext cx="0" cy="3341038"/>
          </a:xfrm>
          <a:prstGeom prst="line">
            <a:avLst/>
          </a:prstGeom>
          <a:ln>
            <a:solidFill>
              <a:srgbClr val="43CB5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566474" y="1240008"/>
            <a:ext cx="63260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④以后，我会更加细心地照顾吊兰，让它们茁壮成长。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9542" y="1907709"/>
            <a:ext cx="1936674" cy="2764166"/>
            <a:chOff x="539542" y="1907709"/>
            <a:chExt cx="1936674" cy="2764166"/>
          </a:xfrm>
        </p:grpSpPr>
        <p:pic>
          <p:nvPicPr>
            <p:cNvPr id="12" name="Picture 3" descr="C:\Users\cj\Downloads\086d6b907eb34fdf50fba979c2584d2d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9542" y="2002492"/>
              <a:ext cx="1936674" cy="2669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716190" y="1907709"/>
              <a:ext cx="173316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我的植物朋友</a:t>
              </a:r>
              <a:endPara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2587308" y="1196776"/>
            <a:ext cx="6246794" cy="6321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54741" y="771550"/>
            <a:ext cx="4136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首尾照应，突出小作者对吊兰的爱护。</a:t>
            </a:r>
            <a:endParaRPr lang="zh-CN" altLang="zh-CN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87308" y="1956247"/>
            <a:ext cx="6048672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indent="431800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第①段：</a:t>
            </a:r>
            <a:endParaRPr lang="en-US" altLang="zh-CN" sz="16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31800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①在我们家有一盆可爱的吊兰，不仅爸爸妈妈喜欢它，我也喜欢它。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53279" y1="25670" x2="50984" y2="37165"/>
                        <a14:foregroundMark x1="50164" y1="18008" x2="50164" y2="28927"/>
                        <a14:foregroundMark x1="43607" y1="32950" x2="55738" y2="39847"/>
                        <a14:foregroundMark x1="52459" y1="41571" x2="46066" y2="45977"/>
                        <a14:foregroundMark x1="50656" y1="6130" x2="58525" y2="10536"/>
                        <a14:foregroundMark x1="29344" y1="39272" x2="36721" y2="45785"/>
                        <a14:foregroundMark x1="12787" y1="81226" x2="12787" y2="81226"/>
                        <a14:foregroundMark x1="63279" y1="49808" x2="58361" y2="54598"/>
                        <a14:foregroundMark x1="64754" y1="48467" x2="65738" y2="54598"/>
                        <a14:foregroundMark x1="61311" y1="53065" x2="64754" y2="55556"/>
                        <a14:foregroundMark x1="65574" y1="54789" x2="65574" y2="5478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851920" y="2053252"/>
            <a:ext cx="3004946" cy="2571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21992" y="2087614"/>
            <a:ext cx="2741946" cy="3075806"/>
            <a:chOff x="-21992" y="2087612"/>
            <a:chExt cx="2741946" cy="307580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-21992" y="2087612"/>
              <a:ext cx="2741946" cy="3075806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958967" y="2195011"/>
              <a:ext cx="1676346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b="1" kern="1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观察记录卡</a:t>
              </a:r>
              <a:endParaRPr lang="zh-CN" altLang="en-US" sz="1600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3529" y="59512"/>
            <a:ext cx="2193035" cy="1475456"/>
            <a:chOff x="323528" y="59512"/>
            <a:chExt cx="2193035" cy="147545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528" y="59512"/>
              <a:ext cx="2088232" cy="1475456"/>
            </a:xfrm>
            <a:prstGeom prst="rect">
              <a:avLst/>
            </a:prstGeom>
          </p:spPr>
        </p:pic>
        <p:sp>
          <p:nvSpPr>
            <p:cNvPr id="20" name="矩形 7"/>
            <p:cNvSpPr>
              <a:spLocks noChangeArrowheads="1"/>
            </p:cNvSpPr>
            <p:nvPr/>
          </p:nvSpPr>
          <p:spPr bwMode="auto">
            <a:xfrm>
              <a:off x="603999" y="875496"/>
              <a:ext cx="19125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仔细观察植物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32" y="195487"/>
            <a:ext cx="3959229" cy="479426"/>
            <a:chOff x="750" y="435"/>
            <a:chExt cx="2494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221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调动各个器官，认真仔细观察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43808" y="1133549"/>
            <a:ext cx="3472408" cy="386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1969016" y="843560"/>
            <a:ext cx="1749591" cy="1749591"/>
            <a:chOff x="3066724" y="85879"/>
            <a:chExt cx="1749591" cy="174959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066724" y="85879"/>
              <a:ext cx="1749591" cy="1749591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3508839" y="615659"/>
              <a:ext cx="88197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眼睛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看一看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flipV="1">
            <a:off x="1969014" y="3185429"/>
            <a:ext cx="1749591" cy="1749591"/>
            <a:chOff x="4634425" y="1121172"/>
            <a:chExt cx="1749591" cy="1749591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429935" flipV="1">
              <a:off x="4634425" y="1121172"/>
              <a:ext cx="1749591" cy="1749591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 flipV="1">
              <a:off x="5055443" y="1696478"/>
              <a:ext cx="88197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kern="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手</a:t>
              </a:r>
              <a:endParaRPr lang="en-US" altLang="zh-CN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b="1" kern="1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摸一摸</a:t>
              </a:r>
              <a:endParaRPr lang="zh-CN" altLang="en-US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558716" y="2014493"/>
            <a:ext cx="1749591" cy="1749591"/>
            <a:chOff x="4634425" y="1121172"/>
            <a:chExt cx="1749591" cy="1749591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714564" flipH="1">
              <a:off x="4634425" y="1121172"/>
              <a:ext cx="1749591" cy="1749591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5043319" y="1656508"/>
              <a:ext cx="88197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kern="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耳朵</a:t>
              </a:r>
              <a:endParaRPr lang="en-US" altLang="zh-CN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b="1" kern="1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听一听</a:t>
              </a:r>
              <a:endParaRPr lang="zh-CN" altLang="en-US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969015" y="2014493"/>
            <a:ext cx="1749591" cy="1749591"/>
            <a:chOff x="3066724" y="85879"/>
            <a:chExt cx="1749591" cy="1749591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066724" y="85879"/>
              <a:ext cx="1749591" cy="1749591"/>
            </a:xfrm>
            <a:prstGeom prst="rect">
              <a:avLst/>
            </a:prstGeom>
          </p:spPr>
        </p:pic>
        <p:sp>
          <p:nvSpPr>
            <p:cNvPr id="40" name="矩形 39"/>
            <p:cNvSpPr/>
            <p:nvPr/>
          </p:nvSpPr>
          <p:spPr>
            <a:xfrm>
              <a:off x="3508839" y="615659"/>
              <a:ext cx="88197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鼻子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/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闻一闻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558717" y="843560"/>
            <a:ext cx="1749591" cy="1749591"/>
            <a:chOff x="4634425" y="1121172"/>
            <a:chExt cx="1749591" cy="1749591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429935" flipH="1">
              <a:off x="4634425" y="1121172"/>
              <a:ext cx="1749591" cy="1749591"/>
            </a:xfrm>
            <a:prstGeom prst="rect">
              <a:avLst/>
            </a:prstGeom>
          </p:spPr>
        </p:pic>
        <p:sp>
          <p:nvSpPr>
            <p:cNvPr id="43" name="矩形 42"/>
            <p:cNvSpPr/>
            <p:nvPr/>
          </p:nvSpPr>
          <p:spPr>
            <a:xfrm>
              <a:off x="5055443" y="1672728"/>
              <a:ext cx="88197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kern="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嘴巴</a:t>
              </a:r>
              <a:endParaRPr lang="en-US" altLang="zh-CN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b="1" kern="1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尝一尝</a:t>
              </a:r>
              <a:endParaRPr lang="zh-CN" altLang="en-US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44" name="圆角矩形 43"/>
          <p:cNvSpPr/>
          <p:nvPr/>
        </p:nvSpPr>
        <p:spPr>
          <a:xfrm>
            <a:off x="4355976" y="2148199"/>
            <a:ext cx="864096" cy="24425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4580012" y="2147948"/>
            <a:ext cx="333968" cy="34701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4314948" y="2816250"/>
            <a:ext cx="864096" cy="24425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4591208" y="2427434"/>
            <a:ext cx="476100" cy="24425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5166314" y="1976349"/>
            <a:ext cx="315208" cy="56792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08520" y="123480"/>
            <a:ext cx="4151809" cy="4151809"/>
            <a:chOff x="390926" y="339502"/>
            <a:chExt cx="4151809" cy="4151809"/>
          </a:xfrm>
        </p:grpSpPr>
        <p:pic>
          <p:nvPicPr>
            <p:cNvPr id="4100" name="Picture 4" descr="C:\Users\cj\Downloads\预览图_千图网_编号32551829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90926" y="339502"/>
              <a:ext cx="4151809" cy="41518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1423705" y="2402516"/>
              <a:ext cx="199125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zh-CN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不同的植物</a:t>
              </a:r>
              <a:endPara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zh-CN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观察的点不一样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144999" y="790615"/>
            <a:ext cx="265649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观察植物的生长特点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102" name="Picture 6" descr="C:\Users\cj\Downloads\57f78f0db3e59_102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92636" y="1995686"/>
            <a:ext cx="2476083" cy="28653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3061" y="839333"/>
            <a:ext cx="3515233" cy="709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966626" y="807706"/>
            <a:ext cx="1100105" cy="140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6228188" y="2186492"/>
            <a:ext cx="2044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外形、颜色、味道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28184" y="3570570"/>
            <a:ext cx="1814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根</a:t>
            </a: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茎</a:t>
            </a: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叶</a:t>
            </a: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花</a:t>
            </a: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果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12411E-6 L 0.34375 2.12411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8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08520" y="123480"/>
            <a:ext cx="4151809" cy="4151809"/>
            <a:chOff x="390926" y="339502"/>
            <a:chExt cx="4151809" cy="4151809"/>
          </a:xfrm>
        </p:grpSpPr>
        <p:pic>
          <p:nvPicPr>
            <p:cNvPr id="4100" name="Picture 4" descr="C:\Users\cj\Downloads\预览图_千图网_编号32551829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90926" y="339502"/>
              <a:ext cx="4151809" cy="41518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1423705" y="2402516"/>
              <a:ext cx="199125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zh-CN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不同的植物</a:t>
              </a:r>
              <a:endPara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zh-CN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观察的点不一样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144999" y="790615"/>
            <a:ext cx="265649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观察植物的生长特点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920171" y="807706"/>
            <a:ext cx="1100105" cy="140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35896" y="2294615"/>
            <a:ext cx="2201904" cy="1815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44394" y="2294615"/>
            <a:ext cx="2201904" cy="1815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08520" y="123480"/>
            <a:ext cx="4151809" cy="4151809"/>
            <a:chOff x="390926" y="339502"/>
            <a:chExt cx="4151809" cy="4151809"/>
          </a:xfrm>
        </p:grpSpPr>
        <p:pic>
          <p:nvPicPr>
            <p:cNvPr id="4100" name="Picture 4" descr="C:\Users\cj\Downloads\预览图_千图网_编号32551829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90926" y="339502"/>
              <a:ext cx="4151809" cy="41518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1423705" y="2402516"/>
              <a:ext cx="199125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zh-CN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不同的植物</a:t>
              </a:r>
              <a:endPara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zh-CN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观察的点不一样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144999" y="790615"/>
            <a:ext cx="265649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关注植物的特殊作用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3061" y="788414"/>
            <a:ext cx="3515233" cy="709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966626" y="756784"/>
            <a:ext cx="1100105" cy="140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71267" y="2345460"/>
            <a:ext cx="2318821" cy="22015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066727" y="2320459"/>
            <a:ext cx="899638" cy="881573"/>
            <a:chOff x="7143467" y="4226470"/>
            <a:chExt cx="899638" cy="88157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43467" y="4226470"/>
              <a:ext cx="899638" cy="881573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7248171" y="4301438"/>
              <a:ext cx="700833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清热</a:t>
              </a:r>
              <a:endPara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r>
                <a:rPr lang="zh-CN" altLang="zh-CN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解毒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122727" y="3103313"/>
            <a:ext cx="2808312" cy="1385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6959327" y="2421036"/>
            <a:ext cx="1291901" cy="542896"/>
            <a:chOff x="7143467" y="4226471"/>
            <a:chExt cx="899638" cy="54289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8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43467" y="4226471"/>
              <a:ext cx="899638" cy="542896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7248171" y="4277688"/>
              <a:ext cx="66775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四君子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12411E-6 L 0.34375 2.12411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8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32" y="195487"/>
            <a:ext cx="4743455" cy="479426"/>
            <a:chOff x="750" y="435"/>
            <a:chExt cx="2988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271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根据观察所得，制作观察记录卡片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61678" y="1059583"/>
            <a:ext cx="7626746" cy="3744416"/>
            <a:chOff x="761678" y="1059582"/>
            <a:chExt cx="7626746" cy="3744416"/>
          </a:xfrm>
        </p:grpSpPr>
        <p:sp>
          <p:nvSpPr>
            <p:cNvPr id="4" name="圆角矩形 3"/>
            <p:cNvSpPr/>
            <p:nvPr/>
          </p:nvSpPr>
          <p:spPr>
            <a:xfrm>
              <a:off x="761678" y="1059582"/>
              <a:ext cx="7626746" cy="3744416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5400000" flipV="1">
              <a:off x="523135" y="1957318"/>
              <a:ext cx="3091614" cy="2448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3059832" y="1275302"/>
              <a:ext cx="5114054" cy="2985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spcBef>
                  <a:spcPts val="600"/>
                </a:spcBef>
                <a:buFont typeface="Wingdings" panose="05000000000000000000" pitchFamily="2" charset="2"/>
                <a:buChar char="u"/>
              </a:pPr>
              <a:r>
                <a:rPr lang="zh-CN" altLang="zh-CN" sz="1600" b="1" dirty="0">
                  <a:solidFill>
                    <a:schemeClr val="accent6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名称</a:t>
              </a:r>
              <a:r>
                <a:rPr lang="zh-CN" altLang="zh-CN" sz="1600" b="1" dirty="0">
                  <a:latin typeface="幼圆" panose="02010509060101010101" pitchFamily="49" charset="-122"/>
                  <a:ea typeface="幼圆" panose="02010509060101010101" pitchFamily="49" charset="-122"/>
                </a:rPr>
                <a:t>：桃花</a:t>
              </a:r>
              <a:endParaRPr lang="zh-CN" altLang="zh-CN" sz="1600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ct val="150000"/>
                </a:lnSpc>
                <a:spcBef>
                  <a:spcPts val="600"/>
                </a:spcBef>
                <a:buFont typeface="Wingdings" panose="05000000000000000000" pitchFamily="2" charset="2"/>
                <a:buChar char="u"/>
              </a:pPr>
              <a:r>
                <a:rPr lang="zh-CN" altLang="zh-CN" sz="1600" b="1" dirty="0">
                  <a:solidFill>
                    <a:schemeClr val="accent6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样子</a:t>
              </a:r>
              <a:r>
                <a:rPr lang="zh-CN" altLang="zh-CN" sz="1600" b="1" dirty="0">
                  <a:latin typeface="幼圆" panose="02010509060101010101" pitchFamily="49" charset="-122"/>
                  <a:ea typeface="幼圆" panose="02010509060101010101" pitchFamily="49" charset="-122"/>
                </a:rPr>
                <a:t>：花骨朵儿胀鼓鼓的。已经绽放的花朵，一个花瓣儿挨着一个花瓣儿，</a:t>
              </a:r>
              <a:r>
                <a:rPr lang="zh-CN" altLang="en-US" sz="1600" b="1" dirty="0">
                  <a:latin typeface="幼圆" panose="02010509060101010101" pitchFamily="49" charset="-122"/>
                  <a:ea typeface="幼圆" panose="02010509060101010101" pitchFamily="49" charset="-122"/>
                </a:rPr>
                <a:t>卷</a:t>
              </a:r>
              <a:r>
                <a:rPr lang="zh-CN" altLang="zh-CN" sz="1600" b="1" dirty="0">
                  <a:latin typeface="幼圆" panose="02010509060101010101" pitchFamily="49" charset="-122"/>
                  <a:ea typeface="幼圆" panose="02010509060101010101" pitchFamily="49" charset="-122"/>
                </a:rPr>
                <a:t>成圆形。</a:t>
              </a:r>
              <a:endParaRPr lang="zh-CN" altLang="zh-CN" sz="1600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ct val="150000"/>
                </a:lnSpc>
                <a:spcBef>
                  <a:spcPts val="600"/>
                </a:spcBef>
                <a:buFont typeface="Wingdings" panose="05000000000000000000" pitchFamily="2" charset="2"/>
                <a:buChar char="u"/>
              </a:pPr>
              <a:r>
                <a:rPr lang="zh-CN" altLang="zh-CN" sz="1600" b="1" dirty="0">
                  <a:solidFill>
                    <a:schemeClr val="accent6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颜色</a:t>
              </a:r>
              <a:r>
                <a:rPr lang="zh-CN" altLang="zh-CN" sz="1600" b="1" dirty="0">
                  <a:latin typeface="幼圆" panose="02010509060101010101" pitchFamily="49" charset="-122"/>
                  <a:ea typeface="幼圆" panose="02010509060101010101" pitchFamily="49" charset="-122"/>
                </a:rPr>
                <a:t>：粉红。</a:t>
              </a:r>
              <a:endParaRPr lang="zh-CN" altLang="zh-CN" sz="1600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ct val="150000"/>
                </a:lnSpc>
                <a:spcBef>
                  <a:spcPts val="600"/>
                </a:spcBef>
                <a:buFont typeface="Wingdings" panose="05000000000000000000" pitchFamily="2" charset="2"/>
                <a:buChar char="u"/>
              </a:pPr>
              <a:r>
                <a:rPr lang="zh-CN" altLang="zh-CN" sz="1600" b="1" dirty="0">
                  <a:solidFill>
                    <a:schemeClr val="accent6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气味</a:t>
              </a:r>
              <a:r>
                <a:rPr lang="zh-CN" altLang="zh-CN" sz="1600" b="1" dirty="0">
                  <a:latin typeface="幼圆" panose="02010509060101010101" pitchFamily="49" charset="-122"/>
                  <a:ea typeface="幼圆" panose="02010509060101010101" pitchFamily="49" charset="-122"/>
                </a:rPr>
                <a:t>：淡淡的清香。</a:t>
              </a:r>
              <a:endParaRPr lang="zh-CN" altLang="zh-CN" sz="1600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ct val="150000"/>
                </a:lnSpc>
                <a:spcBef>
                  <a:spcPts val="600"/>
                </a:spcBef>
                <a:buFont typeface="Wingdings" panose="05000000000000000000" pitchFamily="2" charset="2"/>
                <a:buChar char="u"/>
              </a:pPr>
              <a:r>
                <a:rPr lang="zh-CN" altLang="zh-CN" sz="1600" b="1" dirty="0">
                  <a:solidFill>
                    <a:schemeClr val="accent6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其他</a:t>
              </a:r>
              <a:r>
                <a:rPr lang="zh-CN" altLang="zh-CN" sz="1600" b="1" dirty="0">
                  <a:latin typeface="幼圆" panose="02010509060101010101" pitchFamily="49" charset="-122"/>
                  <a:ea typeface="幼圆" panose="02010509060101010101" pitchFamily="49" charset="-122"/>
                </a:rPr>
                <a:t>：早春开放，结出的果实就是桃子。也有只开花不结果的观赏桃花。颜色还有鲜红的、纯白的。</a:t>
              </a:r>
              <a:endParaRPr lang="zh-CN" altLang="en-US" sz="1600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32" y="195487"/>
            <a:ext cx="4743455" cy="479426"/>
            <a:chOff x="750" y="435"/>
            <a:chExt cx="2988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271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根据观察所得，制作观察记录卡片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61678" y="1059583"/>
            <a:ext cx="7626746" cy="3744416"/>
            <a:chOff x="761678" y="1059582"/>
            <a:chExt cx="7626746" cy="3744416"/>
          </a:xfrm>
        </p:grpSpPr>
        <p:grpSp>
          <p:nvGrpSpPr>
            <p:cNvPr id="2" name="组合 1"/>
            <p:cNvGrpSpPr/>
            <p:nvPr/>
          </p:nvGrpSpPr>
          <p:grpSpPr>
            <a:xfrm>
              <a:off x="761678" y="1059582"/>
              <a:ext cx="7626746" cy="3744416"/>
              <a:chOff x="761678" y="1059582"/>
              <a:chExt cx="7626746" cy="3744416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761678" y="1059582"/>
                <a:ext cx="7626746" cy="3744416"/>
              </a:xfrm>
              <a:prstGeom prst="round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85000"/>
                  </a:schemeClr>
                </a:solidFill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1510916" y="2464117"/>
                <a:ext cx="6661483" cy="22467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spcBef>
                    <a:spcPts val="600"/>
                  </a:spcBef>
                  <a:buFont typeface="Wingdings" panose="05000000000000000000" pitchFamily="2" charset="2"/>
                  <a:buChar char="u"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名称</a:t>
                </a:r>
                <a:r>
                  <a:rPr lang="zh-CN" altLang="en-US" sz="16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：玉兰花</a:t>
                </a:r>
                <a:endParaRPr lang="zh-CN" altLang="en-US" sz="1600" b="1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  <a:p>
                <a:pPr marL="285750" indent="-285750">
                  <a:lnSpc>
                    <a:spcPct val="150000"/>
                  </a:lnSpc>
                  <a:spcBef>
                    <a:spcPts val="600"/>
                  </a:spcBef>
                  <a:buFont typeface="Wingdings" panose="05000000000000000000" pitchFamily="2" charset="2"/>
                  <a:buChar char="u"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样子</a:t>
                </a:r>
                <a:r>
                  <a:rPr lang="zh-CN" altLang="en-US" sz="16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：花瓣</a:t>
                </a:r>
                <a:r>
                  <a:rPr lang="en-US" altLang="zh-CN" sz="16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9</a:t>
                </a:r>
                <a:r>
                  <a:rPr lang="zh-CN" altLang="en-US" sz="16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片，白色，基部常带粉红色，长圆状倒卵形。</a:t>
                </a:r>
                <a:endParaRPr lang="zh-CN" altLang="en-US" sz="1600" b="1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  <a:p>
                <a:pPr marL="285750" indent="-285750">
                  <a:lnSpc>
                    <a:spcPct val="150000"/>
                  </a:lnSpc>
                  <a:spcBef>
                    <a:spcPts val="600"/>
                  </a:spcBef>
                  <a:buFont typeface="Wingdings" panose="05000000000000000000" pitchFamily="2" charset="2"/>
                  <a:buChar char="u"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颜色</a:t>
                </a:r>
                <a:r>
                  <a:rPr lang="zh-CN" altLang="en-US" sz="16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：白色或粉色。</a:t>
                </a:r>
                <a:endParaRPr lang="zh-CN" altLang="en-US" sz="1600" b="1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  <a:p>
                <a:pPr marL="285750" indent="-285750">
                  <a:lnSpc>
                    <a:spcPct val="150000"/>
                  </a:lnSpc>
                  <a:spcBef>
                    <a:spcPts val="600"/>
                  </a:spcBef>
                  <a:buFont typeface="Wingdings" panose="05000000000000000000" pitchFamily="2" charset="2"/>
                  <a:buChar char="u"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气味</a:t>
                </a:r>
                <a:r>
                  <a:rPr lang="zh-CN" altLang="en-US" sz="16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：香气浓郁。</a:t>
                </a:r>
                <a:endParaRPr lang="zh-CN" altLang="en-US" sz="1600" b="1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  <a:p>
                <a:pPr marL="285750" indent="-285750">
                  <a:lnSpc>
                    <a:spcPct val="150000"/>
                  </a:lnSpc>
                  <a:spcBef>
                    <a:spcPts val="600"/>
                  </a:spcBef>
                  <a:buFont typeface="Wingdings" panose="05000000000000000000" pitchFamily="2" charset="2"/>
                  <a:buChar char="u"/>
                </a:pPr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作用</a:t>
                </a:r>
                <a:r>
                  <a:rPr lang="zh-CN" altLang="en-US" sz="16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：可食用，对皮肤真菌有抑制作用。</a:t>
                </a:r>
                <a:endParaRPr lang="zh-CN" altLang="en-US" sz="1600" b="1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pic>
          <p:nvPicPr>
            <p:cNvPr id="8195" name="Picture 3" descr="C:\Users\cj\Downloads\5a5b65b3aad0d_1024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FE"/>
                </a:clrFrom>
                <a:clrTo>
                  <a:srgbClr val="FFFD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82423" y="1083206"/>
              <a:ext cx="2785521" cy="1740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80621095502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MH" val="20180621100616"/>
  <p:tag name="MH_LIBRARY" val="GRAPHIC"/>
  <p:tag name="MH_ORDER" val="Shape"/>
</p:tagLst>
</file>

<file path=ppt/tags/tag3.xml><?xml version="1.0" encoding="utf-8"?>
<p:tagLst xmlns:p="http://schemas.openxmlformats.org/presentationml/2006/main">
  <p:tag name="MH" val="20180621095502"/>
  <p:tag name="MH_LIBRARY" val="GRAPHIC"/>
  <p:tag name="MH_TYPE" val="SubTitle"/>
  <p:tag name="MH_ORDER" val="2"/>
</p:tagLst>
</file>

<file path=ppt/tags/tag4.xml><?xml version="1.0" encoding="utf-8"?>
<p:tagLst xmlns:p="http://schemas.openxmlformats.org/presentationml/2006/main">
  <p:tag name="MH" val="20180621100616"/>
  <p:tag name="MH_LIBRARY" val="GRAPHIC"/>
  <p:tag name="MH_ORDER" val="Shape"/>
</p:tagLst>
</file>

<file path=ppt/tags/tag5.xml><?xml version="1.0" encoding="utf-8"?>
<p:tagLst xmlns:p="http://schemas.openxmlformats.org/presentationml/2006/main">
  <p:tag name="KSO_WPP_MARK_KEY" val="6022a11e-61b6-41b5-bb6a-604e6185e5b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1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2306</Words>
  <Application>WPS 演示</Application>
  <PresentationFormat>全屏显示(16:9)</PresentationFormat>
  <Paragraphs>230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微软雅黑</vt:lpstr>
      <vt:lpstr>幼圆</vt:lpstr>
      <vt:lpstr>Times New Roman</vt:lpstr>
      <vt:lpstr>华文隶书</vt:lpstr>
      <vt:lpstr>Arial Unicode MS</vt:lpstr>
      <vt:lpstr>楷体</vt:lpstr>
      <vt:lpstr>Arial</vt:lpstr>
      <vt:lpstr>第一PPT模板网-WWW.1PPT.COM</vt:lpstr>
      <vt:lpstr>10_Office 主题</vt:lpstr>
      <vt:lpstr>11_Office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2018-01-30T03:35:00Z</dcterms:created>
  <dcterms:modified xsi:type="dcterms:W3CDTF">2023-01-16T02:00:04Z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95D7E3DF70F841C99F8489AA9203EC2B</vt:lpwstr>
  </property>
  <property fmtid="{D5CDD505-2E9C-101B-9397-08002B2CF9AE}" pid="3" name="KSOProductBuildVer">
    <vt:lpwstr>2052-11.1.0.13703</vt:lpwstr>
  </property>
</Properties>
</file>