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8" r:id="rId3"/>
    <p:sldId id="317" r:id="rId4"/>
    <p:sldId id="262" r:id="rId5"/>
    <p:sldId id="263" r:id="rId6"/>
    <p:sldId id="318" r:id="rId7"/>
    <p:sldId id="320" r:id="rId8"/>
    <p:sldId id="321" r:id="rId9"/>
    <p:sldId id="322" r:id="rId10"/>
    <p:sldId id="264" r:id="rId11"/>
    <p:sldId id="323" r:id="rId12"/>
    <p:sldId id="324" r:id="rId13"/>
    <p:sldId id="325" r:id="rId14"/>
    <p:sldId id="326" r:id="rId15"/>
    <p:sldId id="327" r:id="rId16"/>
    <p:sldId id="328" r:id="rId17"/>
    <p:sldId id="330" r:id="rId18"/>
    <p:sldId id="331" r:id="rId19"/>
    <p:sldId id="332" r:id="rId20"/>
    <p:sldId id="359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7DE"/>
    <a:srgbClr val="F1ECE4"/>
    <a:srgbClr val="EEE9E3"/>
    <a:srgbClr val="EAE5DC"/>
    <a:srgbClr val="F0E8E2"/>
    <a:srgbClr val="F2EBE2"/>
    <a:srgbClr val="595959"/>
    <a:srgbClr val="F1EBE3"/>
    <a:srgbClr val="FFFFFF"/>
    <a:srgbClr val="EEE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1896" y="-9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5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6.png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12655" y="314960"/>
            <a:ext cx="2360931" cy="6228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a220d074726661406e9041a371c13324"/>
          <p:cNvPicPr>
            <a:picLocks noChangeAspect="1"/>
          </p:cNvPicPr>
          <p:nvPr/>
        </p:nvPicPr>
        <p:blipFill>
          <a:blip r:embed="rId1" cstate="email">
            <a:lum bright="18000"/>
          </a:blip>
          <a:stretch>
            <a:fillRect/>
          </a:stretch>
        </p:blipFill>
        <p:spPr>
          <a:xfrm rot="180000">
            <a:off x="4855846" y="1964692"/>
            <a:ext cx="3726815" cy="3132455"/>
          </a:xfrm>
          <a:prstGeom prst="rect">
            <a:avLst/>
          </a:prstGeom>
        </p:spPr>
      </p:pic>
      <p:pic>
        <p:nvPicPr>
          <p:cNvPr id="5" name="图片 4" descr="64f0ab52029e88dba53bf3b3adeaff41"/>
          <p:cNvPicPr>
            <a:picLocks noChangeAspect="1"/>
          </p:cNvPicPr>
          <p:nvPr/>
        </p:nvPicPr>
        <p:blipFill>
          <a:blip r:embed="rId2" cstate="email">
            <a:lum bright="6000"/>
          </a:blip>
          <a:srcRect/>
          <a:stretch>
            <a:fillRect/>
          </a:stretch>
        </p:blipFill>
        <p:spPr>
          <a:xfrm>
            <a:off x="9526" y="37465"/>
            <a:ext cx="6442711" cy="6189980"/>
          </a:xfrm>
          <a:prstGeom prst="rect">
            <a:avLst/>
          </a:prstGeom>
        </p:spPr>
      </p:pic>
      <p:pic>
        <p:nvPicPr>
          <p:cNvPr id="9" name="图片 8" descr="178ecc25b3f6a03712ef0450136e117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620501" y="2948942"/>
            <a:ext cx="499745" cy="2540635"/>
          </a:xfrm>
          <a:prstGeom prst="ellipse">
            <a:avLst/>
          </a:prstGeom>
        </p:spPr>
      </p:pic>
      <p:pic>
        <p:nvPicPr>
          <p:cNvPr id="10" name="图片 9" descr="fbfc0ffd1a3ca8b0b6ee706435abf43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1626217" y="5628005"/>
            <a:ext cx="479145" cy="504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>
          <a:xfrm rot="16200000">
            <a:off x="6724650" y="78105"/>
            <a:ext cx="2181860" cy="25247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45171" y="249555"/>
            <a:ext cx="2939415" cy="52400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527039" y="1087756"/>
            <a:ext cx="432426" cy="142603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2300" spc="300">
                <a:solidFill>
                  <a:schemeClr val="tx1"/>
                </a:solidFill>
                <a:uFillTx/>
                <a:latin typeface="逐浪古藉大字库" panose="03000509000000000000" charset="-122"/>
                <a:ea typeface="逐浪古藉大字库" panose="03000509000000000000" charset="-122"/>
              </a:rPr>
              <a:t>第四单元</a:t>
            </a:r>
            <a:endParaRPr lang="zh-CN" altLang="en-US" sz="2300" spc="300">
              <a:solidFill>
                <a:schemeClr val="tx1"/>
              </a:solidFill>
              <a:uFillTx/>
              <a:latin typeface="逐浪古藉大字库" panose="03000509000000000000" charset="-122"/>
              <a:ea typeface="逐浪古藉大字库" panose="03000509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00600" y="1477647"/>
            <a:ext cx="997196" cy="21202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sz="6600" spc="300">
                <a:solidFill>
                  <a:schemeClr val="tx1"/>
                </a:solidFill>
                <a:uFillTx/>
                <a:latin typeface="逐浪古藉大字库" panose="03000509000000000000" charset="-122"/>
                <a:ea typeface="逐浪古藉大字库" panose="03000509000000000000" charset="-122"/>
              </a:rPr>
              <a:t>小虾</a:t>
            </a:r>
            <a:endParaRPr lang="zh-CN" altLang="en-US" sz="6600" spc="300">
              <a:solidFill>
                <a:schemeClr val="tx1"/>
              </a:solidFill>
              <a:uFillTx/>
              <a:latin typeface="逐浪古藉大字库" panose="03000509000000000000" charset="-122"/>
              <a:ea typeface="逐浪古藉大字库" panose="03000509000000000000" charset="-122"/>
            </a:endParaRPr>
          </a:p>
        </p:txBody>
      </p:sp>
      <p:pic>
        <p:nvPicPr>
          <p:cNvPr id="30" name="图片 29" descr="fbfc0ffd1a3ca8b0b6ee706435abf43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515600" y="2567305"/>
            <a:ext cx="513371" cy="5400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8629321" y="1535430"/>
            <a:ext cx="572464" cy="3194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逐浪古藉大字库" panose="03000509000000000000" charset="-122"/>
                <a:ea typeface="逐浪古藉大字库" panose="03000509000000000000" charset="-122"/>
              </a:rPr>
              <a:t>部编版小学语文三年级下册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逐浪古藉大字库" panose="03000509000000000000" charset="-122"/>
              <a:ea typeface="逐浪古藉大字库" panose="03000509000000000000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232265" y="1550670"/>
            <a:ext cx="0" cy="306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5760" y="466727"/>
            <a:ext cx="11459211" cy="7308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学习提示1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5762" y="1653225"/>
            <a:ext cx="11306175" cy="138366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作者是怎样写出小虾的有趣的呢？请默读课文第三自然段，边读边画出你认为最有意思的语句。</a:t>
            </a:r>
            <a:endParaRPr lang="zh-CN" altLang="en-US" sz="28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pic>
        <p:nvPicPr>
          <p:cNvPr id="4" name="图片 3" descr="45793c757c0a32c6e91067c4c5029a7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8636635" y="3631567"/>
            <a:ext cx="3188971" cy="2759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5760" y="466727"/>
            <a:ext cx="11459211" cy="7308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互动课堂</a:t>
            </a:r>
            <a:endParaRPr lang="zh-CN" altLang="en-US" sz="24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119630" y="2948305"/>
            <a:ext cx="935991" cy="548640"/>
          </a:xfrm>
          <a:prstGeom prst="round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7821931" y="2948305"/>
            <a:ext cx="1068705" cy="548640"/>
          </a:xfrm>
          <a:prstGeom prst="round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128511" y="3616325"/>
            <a:ext cx="1420495" cy="548640"/>
          </a:xfrm>
          <a:prstGeom prst="round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922397" y="3616325"/>
            <a:ext cx="1420495" cy="548640"/>
          </a:xfrm>
          <a:prstGeom prst="round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454151" y="4316730"/>
            <a:ext cx="1420495" cy="548640"/>
          </a:xfrm>
          <a:prstGeom prst="round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标注 9"/>
          <p:cNvSpPr/>
          <p:nvPr/>
        </p:nvSpPr>
        <p:spPr>
          <a:xfrm>
            <a:off x="2119630" y="5179060"/>
            <a:ext cx="1616711" cy="952500"/>
          </a:xfrm>
          <a:prstGeom prst="cloudCallout">
            <a:avLst>
              <a:gd name="adj1" fmla="val -37666"/>
              <a:gd name="adj2" fmla="val -7120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C00000"/>
                </a:solidFill>
              </a:rPr>
              <a:t>动作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252597" y="2948305"/>
            <a:ext cx="2176145" cy="548640"/>
          </a:xfrm>
          <a:prstGeom prst="round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5760" y="2043999"/>
            <a:ext cx="11032491" cy="2850011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 要是你用小竹枝去动动那些正在休息的小虾，它们会立即向别的安静的角落蹦去，一路上像生了气似的，不停地舞动着前面那双细长的腿，腿末端那副钳子一张一张的，胡须也一翘一翘地摆动着，连眼珠子也一突一突的。</a:t>
            </a:r>
            <a:endParaRPr lang="zh-CN" altLang="en-US" sz="28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511801" y="1496060"/>
            <a:ext cx="1616711" cy="952500"/>
          </a:xfrm>
          <a:prstGeom prst="cloudCallout">
            <a:avLst>
              <a:gd name="adj1" fmla="val -39473"/>
              <a:gd name="adj2" fmla="val 8640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C00000"/>
                </a:solidFill>
              </a:rPr>
              <a:t>拟人</a:t>
            </a:r>
            <a:endParaRPr lang="zh-CN" altLang="en-US" sz="2800">
              <a:solidFill>
                <a:srgbClr val="C00000"/>
              </a:solidFill>
            </a:endParaRPr>
          </a:p>
        </p:txBody>
      </p:sp>
      <p:pic>
        <p:nvPicPr>
          <p:cNvPr id="13" name="图片 12" descr="G:\小学语文三下\图片素材\a220d074726661406e9041a371c13324.pnga220d074726661406e9041a371c13324"/>
          <p:cNvPicPr>
            <a:picLocks noChangeAspect="1"/>
          </p:cNvPicPr>
          <p:nvPr/>
        </p:nvPicPr>
        <p:blipFill>
          <a:blip r:embed="rId1" cstate="email">
            <a:lum bright="12000"/>
          </a:blip>
          <a:srcRect/>
          <a:stretch>
            <a:fillRect/>
          </a:stretch>
        </p:blipFill>
        <p:spPr>
          <a:xfrm>
            <a:off x="8890636" y="3958590"/>
            <a:ext cx="2986405" cy="2509520"/>
          </a:xfrm>
          <a:prstGeom prst="flowChartExtra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4531 0.000000 L 0.000000 0.000000 " pathEditMode="relative" ptsTypes="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5760" y="466727"/>
            <a:ext cx="11459211" cy="7308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互动课堂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0521" y="2768600"/>
            <a:ext cx="1087755" cy="548640"/>
          </a:xfrm>
          <a:prstGeom prst="round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914142" y="2783840"/>
            <a:ext cx="785495" cy="548640"/>
          </a:xfrm>
          <a:prstGeom prst="round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5760" y="1878171"/>
            <a:ext cx="7640320" cy="2160591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 如果这时碰到正在闲游的同伴，说不定就要打起来。小虾的搏斗很激烈，蹦出水面是常有的事，有时还会蹦到缸外的地面上。</a:t>
            </a:r>
            <a:endParaRPr lang="zh-CN" altLang="en-US" sz="28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77765" y="3302000"/>
            <a:ext cx="2880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云形标注 14"/>
          <p:cNvSpPr/>
          <p:nvPr/>
        </p:nvSpPr>
        <p:spPr>
          <a:xfrm>
            <a:off x="4314191" y="4591687"/>
            <a:ext cx="2553335" cy="1384935"/>
          </a:xfrm>
          <a:prstGeom prst="cloudCallout">
            <a:avLst>
              <a:gd name="adj1" fmla="val -38931"/>
              <a:gd name="adj2" fmla="val -67603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搏斗的动作</a:t>
            </a:r>
            <a:endParaRPr lang="zh-CN" altLang="en-US" sz="2400">
              <a:solidFill>
                <a:srgbClr val="C0000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非常剧烈</a:t>
            </a:r>
            <a:endParaRPr lang="zh-CN" altLang="en-US" sz="2400">
              <a:solidFill>
                <a:srgbClr val="C00000"/>
              </a:solidFill>
            </a:endParaRPr>
          </a:p>
        </p:txBody>
      </p:sp>
      <p:pic>
        <p:nvPicPr>
          <p:cNvPr id="17" name="图片 16" descr="178ecc25b3f6a03712ef0450136e117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874761" y="1694816"/>
            <a:ext cx="3298825" cy="4463415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350520" y="4022725"/>
            <a:ext cx="5112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5760" y="466727"/>
            <a:ext cx="11459211" cy="7308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写法提炼</a:t>
            </a:r>
            <a:endParaRPr lang="zh-CN" altLang="en-US" sz="24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1962" y="2096137"/>
            <a:ext cx="5230495" cy="78041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dirty="0">
                <a:ln w="0"/>
                <a:solidFill>
                  <a:srgbClr val="C0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缸里的小虾十分有趣。</a:t>
            </a:r>
            <a:endParaRPr lang="zh-CN" altLang="en-US" sz="2800" dirty="0">
              <a:ln w="0"/>
              <a:solidFill>
                <a:srgbClr val="C00000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8100695" y="2433321"/>
            <a:ext cx="3277871" cy="1048798"/>
          </a:xfrm>
          <a:prstGeom prst="wedgeRoundRectCallout">
            <a:avLst>
              <a:gd name="adj1" fmla="val -14006"/>
              <a:gd name="adj2" fmla="val 76095"/>
              <a:gd name="adj3" fmla="val 16667"/>
            </a:avLst>
          </a:prstGeom>
          <a:solidFill>
            <a:schemeClr val="bg1"/>
          </a:solidFill>
          <a:ln w="9525">
            <a:solidFill>
              <a:srgbClr val="C00000"/>
            </a:solidFill>
          </a:ln>
        </p:spPr>
        <p:txBody>
          <a:bodyPr wrap="square" tIns="0" bIns="0" rtlCol="0" anchor="t">
            <a:sp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sz="2800" dirty="0">
                <a:solidFill>
                  <a:srgbClr val="C00000"/>
                </a:solidFill>
                <a:latin typeface="思源黑体" charset="0"/>
                <a:ea typeface="思源黑体" charset="0"/>
                <a:sym typeface="+mn-ea"/>
              </a:rPr>
              <a:t>整个第三自然段是围绕哪句话写的？</a:t>
            </a:r>
            <a:endParaRPr lang="zh-CN" altLang="en-US" sz="2800" dirty="0">
              <a:solidFill>
                <a:srgbClr val="C00000"/>
              </a:solidFill>
              <a:latin typeface="思源黑体" charset="0"/>
              <a:ea typeface="思源黑体" charset="0"/>
              <a:sym typeface="+mn-ea"/>
            </a:endParaRPr>
          </a:p>
        </p:txBody>
      </p:sp>
      <p:pic>
        <p:nvPicPr>
          <p:cNvPr id="45" name="图片 44" descr="09de3002d59b559d34227f4dd1d3dd4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539606" y="3261997"/>
            <a:ext cx="2567940" cy="32835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960" y="3049523"/>
            <a:ext cx="6618605" cy="1865126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 </a:t>
            </a:r>
            <a:r>
              <a:rPr lang="zh-CN" altLang="en-US" sz="24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后面小虾的动作描写都是围绕小虾的有趣来写，而这种围绕一句话把文章写具体的方法十分常见，你学会了吗？</a:t>
            </a:r>
            <a:endParaRPr lang="zh-CN" altLang="en-US" sz="24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5760" y="466727"/>
            <a:ext cx="11459211" cy="7308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比一比，评一评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0706" y="2572361"/>
            <a:ext cx="3573780" cy="2973122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dirty="0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 泥鳅的性格真古怪。它有时很老实，趴在缸底的沙石上一动不动，可是要是你用细棒碰它一下，它就会在缸中快速地游来游去，显得很生气。</a:t>
            </a:r>
            <a:endParaRPr lang="zh-CN" altLang="en-US" sz="2400" dirty="0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1245" y="2572361"/>
            <a:ext cx="6756400" cy="2973122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 泥鳅的性格实在有些古怪。说它老实吧，它有时的确</a:t>
            </a:r>
            <a:r>
              <a:rPr lang="zh-CN" altLang="en-US" sz="2400">
                <a:ln w="0"/>
                <a:solidFill>
                  <a:srgbClr val="C0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很乖</a:t>
            </a: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，它会趴在缸底的沙石上</a:t>
            </a:r>
            <a:r>
              <a:rPr lang="zh-CN" altLang="en-US" sz="2400">
                <a:ln w="0"/>
                <a:solidFill>
                  <a:srgbClr val="C0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一动不动</a:t>
            </a: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，任凭我们在教室里大声朗读，放声歌唱。可是要是你用细棒</a:t>
            </a:r>
            <a:r>
              <a:rPr lang="zh-CN" altLang="en-US" sz="2400">
                <a:ln w="0"/>
                <a:solidFill>
                  <a:srgbClr val="C0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轻轻地碰它一下</a:t>
            </a: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，它就会暴躁地扭动身子在缸中快速地游来游去，顿时，水花四溅，连嘴边的</a:t>
            </a:r>
            <a:r>
              <a:rPr lang="zh-CN" altLang="en-US" sz="2400">
                <a:ln w="0"/>
                <a:solidFill>
                  <a:srgbClr val="C0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胡须也一翘一翘</a:t>
            </a: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的。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760" y="1992630"/>
            <a:ext cx="3768725" cy="413258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7885" y="1992630"/>
            <a:ext cx="7157720" cy="413258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云形标注 14"/>
          <p:cNvSpPr/>
          <p:nvPr/>
        </p:nvSpPr>
        <p:spPr>
          <a:xfrm>
            <a:off x="8970645" y="1197610"/>
            <a:ext cx="1935480" cy="1069340"/>
          </a:xfrm>
          <a:prstGeom prst="cloudCallout">
            <a:avLst>
              <a:gd name="adj1" fmla="val -50360"/>
              <a:gd name="adj2" fmla="val 70249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</a:rPr>
              <a:t>更具体</a:t>
            </a:r>
            <a:endParaRPr lang="zh-CN" altLang="en-US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5760" y="466727"/>
            <a:ext cx="11459211" cy="7308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内容概要</a:t>
            </a:r>
            <a:endParaRPr lang="zh-CN" altLang="en-US" sz="24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761" y="1537972"/>
            <a:ext cx="10857231" cy="175323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dirty="0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 这篇课文是一篇写小虾生活习性的文章。</a:t>
            </a:r>
            <a:endParaRPr lang="zh-CN" altLang="en-US" sz="2400" dirty="0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 </a:t>
            </a:r>
            <a:r>
              <a:rPr lang="zh-CN" altLang="en-US" sz="2400" dirty="0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通过我观察小虾生活、打架等细节的描写，突出了小虾的十分有趣，抒发了我对小虾的喜爱之情。</a:t>
            </a:r>
            <a:endParaRPr lang="zh-CN" altLang="en-US" sz="2400" dirty="0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pic>
        <p:nvPicPr>
          <p:cNvPr id="8" name="图片 7" descr="45793c757c0a32c6e91067c4c5029a7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8636635" y="3631567"/>
            <a:ext cx="3188971" cy="27590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5760" y="3630523"/>
            <a:ext cx="9020811" cy="1200329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小练笔：</a:t>
            </a:r>
            <a:endParaRPr lang="zh-CN" altLang="en-US" sz="2400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观察一种小动物，试着用围绕一句话把事情写具体的方式写一段话!</a:t>
            </a:r>
            <a:endParaRPr lang="zh-CN" altLang="en-US" sz="2400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5760" y="466727"/>
            <a:ext cx="11459211" cy="7308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结构梳理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511" y="3200400"/>
            <a:ext cx="1685925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i="0" u="none" strike="noStrike" kern="1200" cap="none" spc="0" normalizeH="0" baseline="0" noProof="1">
                <a:ln w="0"/>
                <a:solidFill>
                  <a:srgbClr val="C00000"/>
                </a:solidFill>
                <a:effectLst/>
                <a:uLnTx/>
                <a:uFillTx/>
                <a:latin typeface="思源黑体" charset="0"/>
                <a:ea typeface="思源黑体" charset="0"/>
                <a:cs typeface="+mn-cs"/>
              </a:rPr>
              <a:t>小虾</a:t>
            </a:r>
            <a:endParaRPr kumimoji="0" lang="zh-CN" altLang="en-US" sz="4800" i="0" u="none" strike="noStrike" kern="1200" cap="none" spc="0" normalizeH="0" baseline="0" noProof="1">
              <a:ln w="0"/>
              <a:solidFill>
                <a:srgbClr val="C00000"/>
              </a:solidFill>
              <a:effectLst/>
              <a:uLnTx/>
              <a:uFillTx/>
              <a:latin typeface="思源黑体" charset="0"/>
              <a:ea typeface="思源黑体" charset="0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98117" y="2508252"/>
            <a:ext cx="2359025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i="0" u="none" strike="noStrike" kern="1200" cap="none" spc="0" normalizeH="0" baseline="0" noProof="1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cs typeface="+mn-cs"/>
              </a:rPr>
              <a:t>捉小虾</a:t>
            </a:r>
            <a:endParaRPr kumimoji="0" lang="zh-CN" altLang="en-US" sz="4000" i="0" u="none" strike="noStrike" kern="1200" cap="none" spc="0" normalizeH="0" baseline="0" noProof="1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52317" y="2508252"/>
            <a:ext cx="2619375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i="0" u="none" strike="noStrike" kern="1200" cap="none" spc="0" normalizeH="0" baseline="0" noProof="1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cs typeface="+mn-cs"/>
              </a:rPr>
              <a:t>掀、伸</a:t>
            </a:r>
            <a:endParaRPr kumimoji="0" lang="zh-CN" altLang="en-US" sz="4000" i="0" u="none" strike="noStrike" kern="1200" cap="none" spc="0" normalizeH="0" baseline="0" noProof="1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98115" y="3895727"/>
            <a:ext cx="2357439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i="0" u="none" strike="noStrike" kern="1200" cap="none" spc="0" normalizeH="0" baseline="0" noProof="1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cs typeface="+mn-cs"/>
              </a:rPr>
              <a:t>养小虾</a:t>
            </a:r>
            <a:endParaRPr kumimoji="0" lang="zh-CN" altLang="en-US" sz="4000" i="0" u="none" strike="noStrike" kern="1200" cap="none" spc="0" normalizeH="0" baseline="0" noProof="1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7141" y="3895727"/>
            <a:ext cx="1274763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i="0" u="none" strike="noStrike" kern="1200" cap="none" spc="0" normalizeH="0" baseline="0" noProof="1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cs typeface="+mn-cs"/>
              </a:rPr>
              <a:t>有趣</a:t>
            </a:r>
            <a:endParaRPr kumimoji="0" lang="zh-CN" altLang="en-US" sz="4000" i="0" u="none" strike="noStrike" kern="1200" cap="none" spc="0" normalizeH="0" baseline="0" noProof="1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cs typeface="+mn-cs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426335" y="2862263"/>
            <a:ext cx="165100" cy="1504950"/>
          </a:xfrm>
          <a:prstGeom prst="leftBrace">
            <a:avLst>
              <a:gd name="adj1" fmla="val 85914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思源黑体" charset="0"/>
              <a:ea typeface="+mn-ea"/>
              <a:cs typeface="思源黑体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93954" y="2832100"/>
            <a:ext cx="1555751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i="0" u="none" strike="noStrike" kern="1200" cap="none" spc="0" normalizeH="0" baseline="0" noProof="1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cs typeface="+mn-cs"/>
              </a:rPr>
              <a:t>喜爱之情</a:t>
            </a:r>
            <a:endParaRPr kumimoji="0" lang="zh-CN" altLang="en-US" sz="4000" i="0" u="none" strike="noStrike" kern="1200" cap="none" spc="0" normalizeH="0" baseline="0" noProof="1">
              <a:ln w="0"/>
              <a:solidFill>
                <a:srgbClr val="FF0000"/>
              </a:solidFill>
              <a:effectLst/>
              <a:uLnTx/>
              <a:uFillTx/>
              <a:latin typeface="思源黑体" charset="0"/>
              <a:ea typeface="思源黑体" charset="0"/>
              <a:cs typeface="+mn-cs"/>
            </a:endParaRPr>
          </a:p>
        </p:txBody>
      </p:sp>
      <p:sp>
        <p:nvSpPr>
          <p:cNvPr id="29" name="左大括号 28"/>
          <p:cNvSpPr/>
          <p:nvPr/>
        </p:nvSpPr>
        <p:spPr>
          <a:xfrm flipH="1">
            <a:off x="6862129" y="2862263"/>
            <a:ext cx="174625" cy="1504950"/>
          </a:xfrm>
          <a:prstGeom prst="leftBrace">
            <a:avLst>
              <a:gd name="adj1" fmla="val 66137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思源黑体" charset="0"/>
              <a:ea typeface="+mn-ea"/>
              <a:cs typeface="思源黑体" charset="0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 flipH="1">
            <a:off x="9370061" y="2359660"/>
            <a:ext cx="2816860" cy="4004310"/>
            <a:chOff x="0" y="393"/>
            <a:chExt cx="6840" cy="9722"/>
          </a:xfrm>
        </p:grpSpPr>
        <p:pic>
          <p:nvPicPr>
            <p:cNvPr id="10" name="图片 9" descr="64f0ab52029e88dba53bf3b3adeaff4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0" y="393"/>
              <a:ext cx="6830" cy="9723"/>
            </a:xfrm>
            <a:prstGeom prst="snip1Rect">
              <a:avLst>
                <a:gd name="adj" fmla="val 50000"/>
              </a:avLst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5560" y="1965"/>
              <a:ext cx="1280" cy="36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>
          <a:xfrm rot="16200000">
            <a:off x="9326881" y="107951"/>
            <a:ext cx="1989455" cy="23025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9" grpId="0"/>
      <p:bldP spid="3" grpId="0"/>
      <p:bldP spid="5" grpId="0" bldLvl="0" animBg="1"/>
      <p:bldP spid="28" grpId="0"/>
      <p:bldP spid="2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5760" y="466727"/>
            <a:ext cx="11459211" cy="7308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知识拓展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pic>
        <p:nvPicPr>
          <p:cNvPr id="4" name="图片 3" descr="178ecc25b3f6a03712ef0450136e117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874761" y="1694816"/>
            <a:ext cx="3298825" cy="44634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5760" y="1536809"/>
            <a:ext cx="8509000" cy="3785652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000" dirty="0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齐白石：</a:t>
            </a:r>
            <a:endParaRPr lang="zh-CN" altLang="en-US" sz="3000" dirty="0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600" dirty="0">
                <a:ln w="0"/>
                <a:solidFill>
                  <a:schemeClr val="tx1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 原名纯芝，字渭青，号兰亭。后改名璜，字濒生，号白石、白石山翁等。是近现代中国绘画大师，世界文化名人。擅画花鸟、虫鱼、山水、人物，笔墨雄浑滋润，色彩浓艳明快，造型简练生动，意境淳厚朴实。所作鱼虾虫蟹，天趣横生。</a:t>
            </a:r>
            <a:endParaRPr lang="zh-CN" altLang="en-US" sz="2600" dirty="0">
              <a:ln w="0"/>
              <a:solidFill>
                <a:schemeClr val="tx1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27660" y="864870"/>
            <a:ext cx="4341251" cy="5400000"/>
          </a:xfrm>
          <a:prstGeom prst="rect">
            <a:avLst/>
          </a:prstGeom>
          <a:noFill/>
          <a:ln w="9525">
            <a:noFill/>
          </a:ln>
          <a:effectLst>
            <a:outerShdw blurRad="38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971806" y="864870"/>
            <a:ext cx="2857500" cy="5400000"/>
          </a:xfrm>
          <a:prstGeom prst="rect">
            <a:avLst/>
          </a:prstGeom>
          <a:noFill/>
          <a:ln w="9525">
            <a:noFill/>
          </a:ln>
          <a:effectLst>
            <a:outerShdw blurRad="38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094100" y="864870"/>
            <a:ext cx="3632200" cy="5400000"/>
          </a:xfrm>
          <a:prstGeom prst="rect">
            <a:avLst/>
          </a:prstGeom>
          <a:noFill/>
          <a:ln w="9525">
            <a:noFill/>
          </a:ln>
          <a:effectLst>
            <a:outerShdw blurRad="38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250463 L 0.000000 0.000463 " pathEditMode="relative" rAng="0" ptsTypes="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250463 L 0.000000 0.000463 " pathEditMode="relative" rAng="0" ptsTypes="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250463 L 0.000000 0.000463 " pathEditMode="relative" rAng="0" ptsTypes="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65762" y="1413195"/>
            <a:ext cx="10772775" cy="474154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8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句子创作沙龙。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8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1.小虾十分有趣。(改为感叹句)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8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_____________________________________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8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2.这缸不正好用来养小鱼小虾吗?(改为陈述句)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8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_____________________________________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8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3.阳光洒落在水面上，像许多大量圆镜。(修改病句)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8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__________________________________________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760" y="461008"/>
            <a:ext cx="11459211" cy="7308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课后小练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5762" y="2711770"/>
            <a:ext cx="10772775" cy="73723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小虾可真有趣啊！</a:t>
            </a:r>
            <a:endParaRPr lang="zh-CN" altLang="en-US" sz="2800">
              <a:ln w="0"/>
              <a:solidFill>
                <a:srgbClr val="FF0000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5762" y="4009710"/>
            <a:ext cx="10772775" cy="73723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这缸正好用来养小鱼小虾。</a:t>
            </a:r>
            <a:endParaRPr lang="zh-CN" altLang="en-US" sz="2800">
              <a:ln w="0"/>
              <a:solidFill>
                <a:srgbClr val="FF0000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pic>
        <p:nvPicPr>
          <p:cNvPr id="10" name="图片 9" descr="178ecc25b3f6a03712ef0450136e117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874761" y="1694816"/>
            <a:ext cx="3298825" cy="44634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5762" y="5329240"/>
            <a:ext cx="10772775" cy="73723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阳光洒落在水面上，像许多圆镜。</a:t>
            </a:r>
            <a:endParaRPr lang="zh-CN" altLang="en-US" sz="2800">
              <a:ln w="0"/>
              <a:solidFill>
                <a:srgbClr val="FF0000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9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/>
        </p:nvPicPr>
        <p:blipFill>
          <a:blip r:embed="rId1" cstate="email"/>
          <a:srcRect l="-6022" b="-5252"/>
          <a:stretch>
            <a:fillRect/>
          </a:stretch>
        </p:blipFill>
        <p:spPr>
          <a:xfrm flipH="1">
            <a:off x="4716921" y="3184525"/>
            <a:ext cx="3959860" cy="2520000"/>
          </a:xfrm>
          <a:prstGeom prst="ellipse">
            <a:avLst/>
          </a:prstGeom>
          <a:solidFill>
            <a:srgbClr val="FFFFFF"/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 l="-7150"/>
          <a:stretch>
            <a:fillRect/>
          </a:stretch>
        </p:blipFill>
        <p:spPr>
          <a:xfrm>
            <a:off x="8963166" y="3184525"/>
            <a:ext cx="2847975" cy="2520000"/>
          </a:xfrm>
          <a:prstGeom prst="ellipse">
            <a:avLst/>
          </a:prstGeom>
          <a:solidFill>
            <a:srgbClr val="FFFFFF"/>
          </a:solidFill>
        </p:spPr>
      </p:pic>
      <p:pic>
        <p:nvPicPr>
          <p:cNvPr id="11" name="图片 10"/>
          <p:cNvPicPr/>
          <p:nvPr/>
        </p:nvPicPr>
        <p:blipFill>
          <a:blip r:embed="rId4" cstate="email"/>
          <a:srcRect l="-3540" b="-3093"/>
          <a:stretch>
            <a:fillRect/>
          </a:stretch>
        </p:blipFill>
        <p:spPr>
          <a:xfrm flipH="1">
            <a:off x="470535" y="3184525"/>
            <a:ext cx="3960000" cy="2520000"/>
          </a:xfrm>
          <a:prstGeom prst="ellipse">
            <a:avLst/>
          </a:prstGeom>
          <a:solidFill>
            <a:srgbClr val="FFFFFF"/>
          </a:solidFill>
        </p:spPr>
      </p:pic>
      <p:sp>
        <p:nvSpPr>
          <p:cNvPr id="14" name="文本框 13"/>
          <p:cNvSpPr txBox="1"/>
          <p:nvPr/>
        </p:nvSpPr>
        <p:spPr>
          <a:xfrm>
            <a:off x="680085" y="929641"/>
            <a:ext cx="4493538" cy="1643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dirty="0">
                <a:latin typeface="思源黑体" charset="0"/>
                <a:ea typeface="思源黑体" charset="0"/>
              </a:rPr>
              <a:t>谜语：</a:t>
            </a:r>
            <a:endParaRPr lang="zh-CN" altLang="en-US" sz="2800" dirty="0">
              <a:latin typeface="思源黑体" charset="0"/>
              <a:ea typeface="思源黑体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dirty="0">
                <a:latin typeface="思源黑体" charset="0"/>
                <a:ea typeface="思源黑体" charset="0"/>
              </a:rPr>
              <a:t>驼背老公公，胡须翘松松，</a:t>
            </a:r>
            <a:endParaRPr lang="zh-CN" altLang="en-US" sz="2800" dirty="0">
              <a:latin typeface="思源黑体" charset="0"/>
              <a:ea typeface="思源黑体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dirty="0">
                <a:latin typeface="思源黑体" charset="0"/>
                <a:ea typeface="思源黑体" charset="0"/>
              </a:rPr>
              <a:t>爬到锅台中，全身红彤彤。</a:t>
            </a:r>
            <a:endParaRPr lang="zh-CN" altLang="en-US" sz="2800" dirty="0">
              <a:latin typeface="思源黑体" charset="0"/>
              <a:ea typeface="思源黑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0445125" y="1170941"/>
            <a:ext cx="432426" cy="142603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2300" spc="300">
                <a:solidFill>
                  <a:schemeClr val="tx1"/>
                </a:solidFill>
                <a:uFillTx/>
                <a:latin typeface="逐浪古藉大字库" panose="03000509000000000000" charset="-122"/>
                <a:ea typeface="逐浪古藉大字库" panose="03000509000000000000" charset="-122"/>
              </a:rPr>
              <a:t>第四单元</a:t>
            </a:r>
            <a:endParaRPr lang="zh-CN" altLang="en-US" sz="2300" spc="300">
              <a:solidFill>
                <a:schemeClr val="tx1"/>
              </a:solidFill>
              <a:uFillTx/>
              <a:latin typeface="逐浪古藉大字库" panose="03000509000000000000" charset="-122"/>
              <a:ea typeface="逐浪古藉大字库" panose="03000509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189475" y="1560832"/>
            <a:ext cx="997196" cy="21202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sz="6600" spc="300">
                <a:solidFill>
                  <a:schemeClr val="tx1"/>
                </a:solidFill>
                <a:uFillTx/>
                <a:latin typeface="逐浪古藉大字库" panose="03000509000000000000" charset="-122"/>
                <a:ea typeface="逐浪古藉大字库" panose="03000509000000000000" charset="-122"/>
              </a:rPr>
              <a:t>小虾</a:t>
            </a:r>
            <a:endParaRPr lang="zh-CN" altLang="en-US" sz="6600" spc="300">
              <a:solidFill>
                <a:schemeClr val="tx1"/>
              </a:solidFill>
              <a:uFillTx/>
              <a:latin typeface="逐浪古藉大字库" panose="03000509000000000000" charset="-122"/>
              <a:ea typeface="逐浪古藉大字库" panose="03000509000000000000" charset="-122"/>
            </a:endParaRPr>
          </a:p>
        </p:txBody>
      </p:sp>
      <p:pic>
        <p:nvPicPr>
          <p:cNvPr id="30" name="图片 29" descr="fbfc0ffd1a3ca8b0b6ee706435abf43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433685" y="2650490"/>
            <a:ext cx="513371" cy="5400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939838" y="1618615"/>
            <a:ext cx="4105739" cy="3592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spc="200" dirty="0" err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逐浪古藉大字库" panose="03000509000000000000" charset="-122"/>
                <a:ea typeface="逐浪古藉大字库" panose="03000509000000000000" charset="-122"/>
              </a:rPr>
              <a:t>虾的品种可真不少</a:t>
            </a:r>
            <a:r>
              <a:rPr lang="en-US" altLang="zh-CN" sz="2800" spc="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逐浪古藉大字库" panose="03000509000000000000" charset="-122"/>
                <a:ea typeface="逐浪古藉大字库" panose="03000509000000000000" charset="-122"/>
              </a:rPr>
              <a:t>，</a:t>
            </a:r>
            <a:endParaRPr lang="en-US" altLang="zh-CN" sz="2800" spc="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逐浪古藉大字库" panose="03000509000000000000" charset="-122"/>
              <a:ea typeface="逐浪古藉大字库" panose="03000509000000000000" charset="-122"/>
            </a:endParaRPr>
          </a:p>
          <a:p>
            <a:pPr algn="l">
              <a:lnSpc>
                <a:spcPct val="130000"/>
              </a:lnSpc>
            </a:pPr>
            <a:endParaRPr lang="en-US" altLang="zh-CN" sz="2800" spc="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逐浪古藉大字库" panose="03000509000000000000" charset="-122"/>
              <a:ea typeface="逐浪古藉大字库" panose="03000509000000000000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spc="200" dirty="0" err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逐浪古藉大字库" panose="03000509000000000000" charset="-122"/>
                <a:ea typeface="逐浪古藉大字库" panose="03000509000000000000" charset="-122"/>
              </a:rPr>
              <a:t>作者笔下的小虾是什么样子的呢</a:t>
            </a:r>
            <a:r>
              <a:rPr lang="en-US" altLang="zh-CN" sz="2800" spc="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逐浪古藉大字库" panose="03000509000000000000" charset="-122"/>
                <a:ea typeface="逐浪古藉大字库" panose="03000509000000000000" charset="-122"/>
              </a:rPr>
              <a:t>？</a:t>
            </a:r>
            <a:endParaRPr lang="en-US" altLang="zh-CN" sz="2800" spc="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逐浪古藉大字库" panose="03000509000000000000" charset="-122"/>
              <a:ea typeface="逐浪古藉大字库" panose="03000509000000000000" charset="-122"/>
            </a:endParaRPr>
          </a:p>
          <a:p>
            <a:pPr algn="l">
              <a:lnSpc>
                <a:spcPct val="130000"/>
              </a:lnSpc>
            </a:pPr>
            <a:endParaRPr lang="en-US" altLang="zh-CN" sz="2800" spc="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逐浪古藉大字库" panose="03000509000000000000" charset="-122"/>
              <a:ea typeface="逐浪古藉大字库" panose="03000509000000000000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spc="200" dirty="0" err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逐浪古藉大字库" panose="03000509000000000000" charset="-122"/>
                <a:ea typeface="逐浪古藉大字库" panose="03000509000000000000" charset="-122"/>
              </a:rPr>
              <a:t>让我们一起到课文中找找答案吧</a:t>
            </a:r>
            <a:r>
              <a:rPr lang="en-US" altLang="zh-CN" sz="2800" spc="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逐浪古藉大字库" panose="03000509000000000000" charset="-122"/>
                <a:ea typeface="逐浪古藉大字库" panose="03000509000000000000" charset="-122"/>
              </a:rPr>
              <a:t>！</a:t>
            </a:r>
            <a:endParaRPr lang="en-US" altLang="zh-CN" sz="2800" spc="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逐浪古藉大字库" panose="03000509000000000000" charset="-122"/>
              <a:ea typeface="逐浪古藉大字库" panose="03000509000000000000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106535" y="1633855"/>
            <a:ext cx="0" cy="338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G:\小学语文三下\图片素材\a220d074726661406e9041a371c13324.pnga220d074726661406e9041a371c13324"/>
          <p:cNvPicPr>
            <a:picLocks noChangeAspect="1"/>
          </p:cNvPicPr>
          <p:nvPr/>
        </p:nvPicPr>
        <p:blipFill>
          <a:blip r:embed="rId2" cstate="email">
            <a:lum bright="12000"/>
          </a:blip>
          <a:srcRect/>
          <a:stretch>
            <a:fillRect/>
          </a:stretch>
        </p:blipFill>
        <p:spPr>
          <a:xfrm>
            <a:off x="9227821" y="3967480"/>
            <a:ext cx="2649220" cy="2226310"/>
          </a:xfrm>
          <a:prstGeom prst="flowChartExtract">
            <a:avLst/>
          </a:prstGeom>
          <a:ln>
            <a:noFill/>
          </a:ln>
        </p:spPr>
      </p:pic>
      <p:pic>
        <p:nvPicPr>
          <p:cNvPr id="7" name="图片 6" descr="64f0ab52029e88dba53bf3b3adeaff4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249557"/>
            <a:ext cx="4337051" cy="6174105"/>
          </a:xfrm>
          <a:prstGeom prst="snip1Rect">
            <a:avLst>
              <a:gd name="adj" fmla="val 50000"/>
            </a:avLst>
          </a:prstGeom>
        </p:spPr>
      </p:pic>
      <p:sp>
        <p:nvSpPr>
          <p:cNvPr id="2" name="矩形 1"/>
          <p:cNvSpPr/>
          <p:nvPr/>
        </p:nvSpPr>
        <p:spPr>
          <a:xfrm>
            <a:off x="3613785" y="1408432"/>
            <a:ext cx="1446531" cy="2120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4531 0.000000 L 0.000000 0.000000 " pathEditMode="relative" ptsTypes="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6395" y="640717"/>
            <a:ext cx="11459211" cy="185610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菁莽：</a:t>
            </a:r>
            <a:endParaRPr lang="zh-CN" altLang="en-US" sz="32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本名陈益清，笔名菁莽，男，1936年生，广东揭西人。著有《楹联选集》《影怀沙集》《简居诗草》《翠鸟》等。</a:t>
            </a:r>
            <a:endParaRPr lang="zh-CN" altLang="en-US" sz="24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6397" y="3009900"/>
            <a:ext cx="8063865" cy="278384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1.用自己喜欢的方式读课文，根据拼音读准字音，用笔划出拿不准的生字，带生词的语句可以多读几遍。</a:t>
            </a:r>
            <a:endParaRPr lang="zh-CN" altLang="en-US" sz="24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endParaRPr lang="zh-CN" altLang="en-US" sz="24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2.找一找，作者笔下的小虾是什么样的？</a:t>
            </a:r>
            <a:endParaRPr lang="zh-CN" altLang="en-US" sz="24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pic>
        <p:nvPicPr>
          <p:cNvPr id="7" name="图片 6" descr="64f0ab52029e88dba53bf3b3adeaff4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flipH="1">
            <a:off x="9379258" y="2359026"/>
            <a:ext cx="2812743" cy="4004722"/>
          </a:xfrm>
          <a:prstGeom prst="snip1Rect">
            <a:avLst>
              <a:gd name="adj" fmla="val 50000"/>
            </a:avLst>
          </a:prstGeom>
        </p:spPr>
      </p:pic>
      <p:sp>
        <p:nvSpPr>
          <p:cNvPr id="9" name="矩形 8"/>
          <p:cNvSpPr/>
          <p:nvPr/>
        </p:nvSpPr>
        <p:spPr>
          <a:xfrm>
            <a:off x="8430260" y="2359028"/>
            <a:ext cx="1446531" cy="2120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6395" y="640715"/>
            <a:ext cx="11459211" cy="70104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词语大作战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2116" y="2418080"/>
            <a:ext cx="8063865" cy="278384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水</a:t>
            </a: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缸</a:t>
            </a: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空</a:t>
            </a: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隙</a:t>
            </a: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</a:t>
            </a: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掀</a:t>
            </a: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开   </a:t>
            </a: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末</a:t>
            </a: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端</a:t>
            </a:r>
            <a:endParaRPr lang="zh-CN" altLang="en-US" sz="36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endParaRPr lang="zh-CN" altLang="en-US" sz="36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一</a:t>
            </a: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副</a:t>
            </a: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</a:t>
            </a: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钳</a:t>
            </a: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子   </a:t>
            </a: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搏</a:t>
            </a: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斗   </a:t>
            </a: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较</a:t>
            </a: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大   腹</a:t>
            </a: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部</a:t>
            </a:r>
            <a:endParaRPr lang="zh-CN" altLang="en-US" sz="3600">
              <a:ln w="0"/>
              <a:solidFill>
                <a:srgbClr val="FF0000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pic>
        <p:nvPicPr>
          <p:cNvPr id="7" name="图片 6" descr="64f0ab52029e88dba53bf3b3adeaff4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flipH="1">
            <a:off x="9360843" y="2385378"/>
            <a:ext cx="2812743" cy="4004722"/>
          </a:xfrm>
          <a:prstGeom prst="snip1Rect">
            <a:avLst>
              <a:gd name="adj" fmla="val 50000"/>
            </a:avLst>
          </a:prstGeom>
        </p:spPr>
      </p:pic>
      <p:sp>
        <p:nvSpPr>
          <p:cNvPr id="5" name="矩形 4"/>
          <p:cNvSpPr/>
          <p:nvPr/>
        </p:nvSpPr>
        <p:spPr>
          <a:xfrm>
            <a:off x="564517" y="2076450"/>
            <a:ext cx="87090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gāng    xì  xiān    mò 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7403" y="3742374"/>
            <a:ext cx="90043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fù  qián    bó    jiào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fù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>
          <a:xfrm rot="16200000">
            <a:off x="9429750" y="64770"/>
            <a:ext cx="2181860" cy="252476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310085" y="3088640"/>
            <a:ext cx="1446531" cy="1425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6395" y="640715"/>
            <a:ext cx="11459211" cy="70104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挑战形近字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2606" y="2164715"/>
            <a:ext cx="8063865" cy="278384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末（        ）   博（        ）</a:t>
            </a:r>
            <a:endParaRPr lang="zh-CN" altLang="en-US" sz="36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endParaRPr lang="zh-CN" altLang="en-US" sz="36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6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未（        ）   搏（        ）</a:t>
            </a:r>
            <a:endParaRPr lang="zh-CN" altLang="en-US" sz="36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 flipH="1">
            <a:off x="9370061" y="2359660"/>
            <a:ext cx="2816860" cy="4004310"/>
            <a:chOff x="0" y="393"/>
            <a:chExt cx="6840" cy="9722"/>
          </a:xfrm>
        </p:grpSpPr>
        <p:pic>
          <p:nvPicPr>
            <p:cNvPr id="7" name="图片 6" descr="64f0ab52029e88dba53bf3b3adeaff4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0" y="393"/>
              <a:ext cx="6830" cy="9723"/>
            </a:xfrm>
            <a:prstGeom prst="snip1Rect">
              <a:avLst>
                <a:gd name="adj" fmla="val 50000"/>
              </a:avLst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560" y="1965"/>
              <a:ext cx="1280" cy="36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1668465" y="4080193"/>
            <a:ext cx="1444625" cy="76835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未来 </a:t>
            </a:r>
            <a:endParaRPr lang="zh-CN" altLang="en-US" sz="3600">
              <a:ln w="0"/>
              <a:solidFill>
                <a:srgbClr val="FF0000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39888" y="2343468"/>
            <a:ext cx="1316037" cy="92202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末尾</a:t>
            </a:r>
            <a:endParaRPr lang="zh-CN" altLang="en-US" sz="3600">
              <a:ln w="0"/>
              <a:solidFill>
                <a:srgbClr val="FF0000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57840" y="4080193"/>
            <a:ext cx="1444625" cy="76835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搏斗 </a:t>
            </a:r>
            <a:endParaRPr lang="zh-CN" altLang="en-US" sz="3600">
              <a:ln w="0"/>
              <a:solidFill>
                <a:srgbClr val="FF0000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57840" y="2420303"/>
            <a:ext cx="1317625" cy="76835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600">
                <a:ln w="0"/>
                <a:solidFill>
                  <a:srgbClr val="FF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博学</a:t>
            </a:r>
            <a:endParaRPr lang="zh-CN" altLang="en-US" sz="3600">
              <a:ln w="0"/>
              <a:solidFill>
                <a:srgbClr val="FF0000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>
          <a:xfrm rot="16200000">
            <a:off x="9429750" y="64770"/>
            <a:ext cx="2181860" cy="2524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6395" y="640715"/>
            <a:ext cx="11459211" cy="70104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生字归类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 flipH="1">
            <a:off x="9370061" y="2359660"/>
            <a:ext cx="2816860" cy="4004310"/>
            <a:chOff x="0" y="393"/>
            <a:chExt cx="6840" cy="9722"/>
          </a:xfrm>
        </p:grpSpPr>
        <p:pic>
          <p:nvPicPr>
            <p:cNvPr id="7" name="图片 6" descr="64f0ab52029e88dba53bf3b3adeaff4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0" y="393"/>
              <a:ext cx="6830" cy="9723"/>
            </a:xfrm>
            <a:prstGeom prst="snip1Rect">
              <a:avLst>
                <a:gd name="adj" fmla="val 50000"/>
              </a:avLst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560" y="1965"/>
              <a:ext cx="1280" cy="36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57"/>
          <p:cNvSpPr/>
          <p:nvPr>
            <p:custDataLst>
              <p:tags r:id="rId2"/>
            </p:custDataLst>
          </p:nvPr>
        </p:nvSpPr>
        <p:spPr>
          <a:xfrm>
            <a:off x="3554518" y="2549045"/>
            <a:ext cx="2709615" cy="2709615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3899861" y="2894387"/>
            <a:ext cx="2018929" cy="201892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>
            <p:custDataLst>
              <p:tags r:id="rId4"/>
            </p:custDataLst>
          </p:nvPr>
        </p:nvSpPr>
        <p:spPr>
          <a:xfrm rot="3600000">
            <a:off x="3568900" y="2811705"/>
            <a:ext cx="497728" cy="497727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>
            <p:custDataLst>
              <p:tags r:id="rId5"/>
            </p:custDataLst>
          </p:nvPr>
        </p:nvSpPr>
        <p:spPr>
          <a:xfrm>
            <a:off x="3568899" y="4449102"/>
            <a:ext cx="497728" cy="497728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>
            <p:custDataLst>
              <p:tags r:id="rId6"/>
            </p:custDataLst>
          </p:nvPr>
        </p:nvSpPr>
        <p:spPr>
          <a:xfrm>
            <a:off x="3900171" y="3336925"/>
            <a:ext cx="1915795" cy="1134110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spc="300">
                <a:solidFill>
                  <a:sysClr val="window" lastClr="FFFFFF"/>
                </a:solidFill>
                <a:latin typeface="思源黑体" charset="0"/>
                <a:ea typeface="思源黑体" charset="0"/>
                <a:sym typeface="Arial" panose="020B0604020202020204" pitchFamily="34" charset="0"/>
              </a:rPr>
              <a:t>生字归类</a:t>
            </a:r>
            <a:endParaRPr lang="zh-CN" altLang="en-US" sz="2800" b="1" spc="300">
              <a:solidFill>
                <a:sysClr val="window" lastClr="FFFFFF"/>
              </a:solidFill>
              <a:latin typeface="思源黑体" charset="0"/>
              <a:ea typeface="思源黑体" charset="0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>
            <p:custDataLst>
              <p:tags r:id="rId7"/>
            </p:custDataLst>
          </p:nvPr>
        </p:nvSpPr>
        <p:spPr>
          <a:xfrm>
            <a:off x="6025160" y="3614392"/>
            <a:ext cx="497728" cy="497728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6770370" y="3273427"/>
            <a:ext cx="2444751" cy="2139315"/>
          </a:xfrm>
          <a:prstGeom prst="wedgeRectCallout">
            <a:avLst>
              <a:gd name="adj1" fmla="val -56363"/>
              <a:gd name="adj2" fmla="val -23196"/>
            </a:avLst>
          </a:prstGeom>
          <a:solidFill>
            <a:schemeClr val="bg1"/>
          </a:solidFill>
          <a:ln>
            <a:noFill/>
          </a:ln>
          <a:effectLst>
            <a:outerShdw blurRad="5080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>
            <p:custDataLst>
              <p:tags r:id="rId8"/>
            </p:custDataLst>
          </p:nvPr>
        </p:nvSpPr>
        <p:spPr>
          <a:xfrm>
            <a:off x="6802756" y="3368675"/>
            <a:ext cx="2367915" cy="546100"/>
          </a:xfrm>
          <a:prstGeom prst="rect">
            <a:avLst/>
          </a:prstGeom>
        </p:spPr>
        <p:txBody>
          <a:bodyPr wrap="square" lIns="91440" tIns="45720" rIns="91440" bIns="0" anchor="b"/>
          <a:lstStyle/>
          <a:p>
            <a:pPr>
              <a:lnSpc>
                <a:spcPct val="100000"/>
              </a:lnSpc>
            </a:pPr>
            <a:r>
              <a:rPr lang="zh-CN" altLang="en-US" sz="2800" b="1" spc="300">
                <a:latin typeface="思源黑体" charset="0"/>
                <a:ea typeface="微软雅黑" panose="020B0503020204020204" pitchFamily="34" charset="-122"/>
                <a:cs typeface="思源黑体" charset="0"/>
                <a:sym typeface="Arial" panose="020B0604020202020204" pitchFamily="34" charset="0"/>
              </a:rPr>
              <a:t>左右 结构：</a:t>
            </a:r>
            <a:endParaRPr lang="zh-CN" altLang="en-US" sz="2800" b="1" spc="300">
              <a:solidFill>
                <a:srgbClr val="8EAADC"/>
              </a:solidFill>
              <a:latin typeface="思源黑体" charset="0"/>
              <a:ea typeface="微软雅黑" panose="020B0503020204020204" pitchFamily="34" charset="-122"/>
              <a:cs typeface="思源黑体" charset="0"/>
              <a:sym typeface="Arial" panose="020B0604020202020204" pitchFamily="34" charset="0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8465941" y="4102312"/>
            <a:ext cx="608489" cy="4991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800" b="1" dirty="0">
                <a:latin typeface="思源黑体" charset="0"/>
                <a:ea typeface="思源黑体" charset="0"/>
              </a:rPr>
              <a:t>副</a:t>
            </a:r>
            <a:endParaRPr lang="zh-CN" altLang="en-US" sz="2800" b="1" dirty="0">
              <a:latin typeface="思源黑体" charset="0"/>
              <a:ea typeface="思源黑体" charset="0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6914188" y="4102229"/>
            <a:ext cx="608488" cy="4991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800" b="1" dirty="0">
                <a:latin typeface="思源黑体" charset="0"/>
                <a:ea typeface="思源黑体" charset="0"/>
              </a:rPr>
              <a:t>缸</a:t>
            </a:r>
            <a:endParaRPr lang="zh-CN" altLang="en-US" sz="2800" b="1" dirty="0">
              <a:latin typeface="思源黑体" charset="0"/>
              <a:ea typeface="思源黑体" charset="0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6914189" y="4750301"/>
            <a:ext cx="608489" cy="4991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800" b="1" dirty="0">
                <a:latin typeface="思源黑体" charset="0"/>
                <a:ea typeface="思源黑体" charset="0"/>
              </a:rPr>
              <a:t>钳</a:t>
            </a:r>
            <a:endParaRPr lang="zh-CN" altLang="en-US" sz="2800" b="1" dirty="0">
              <a:latin typeface="思源黑体" charset="0"/>
              <a:ea typeface="思源黑体" charset="0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7722075" y="4102366"/>
            <a:ext cx="608488" cy="4991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800" b="1" dirty="0">
                <a:latin typeface="思源黑体" charset="0"/>
                <a:ea typeface="思源黑体" charset="0"/>
              </a:rPr>
              <a:t>隙</a:t>
            </a:r>
            <a:endParaRPr lang="zh-CN" altLang="en-US" sz="2800" b="1" dirty="0">
              <a:latin typeface="思源黑体" charset="0"/>
              <a:ea typeface="思源黑体" charset="0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8465941" y="4750301"/>
            <a:ext cx="608489" cy="4991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800" b="1" dirty="0">
                <a:latin typeface="思源黑体" charset="0"/>
                <a:ea typeface="思源黑体" charset="0"/>
              </a:rPr>
              <a:t>较</a:t>
            </a:r>
            <a:endParaRPr lang="zh-CN" altLang="en-US" sz="2800" b="1" dirty="0">
              <a:latin typeface="思源黑体" charset="0"/>
              <a:ea typeface="思源黑体" charset="0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7722075" y="4750301"/>
            <a:ext cx="608489" cy="4991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800" b="1" dirty="0">
                <a:latin typeface="思源黑体" charset="0"/>
                <a:ea typeface="思源黑体" charset="0"/>
              </a:rPr>
              <a:t>搏</a:t>
            </a:r>
            <a:endParaRPr lang="zh-CN" altLang="en-US" sz="2800" b="1" dirty="0">
              <a:latin typeface="思源黑体" charset="0"/>
              <a:ea typeface="思源黑体" charset="0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406400" y="2179955"/>
            <a:ext cx="2849245" cy="1220470"/>
          </a:xfrm>
          <a:prstGeom prst="wedgeRectCallout">
            <a:avLst>
              <a:gd name="adj1" fmla="val 57454"/>
              <a:gd name="adj2" fmla="val 23434"/>
            </a:avLst>
          </a:prstGeom>
          <a:solidFill>
            <a:schemeClr val="bg1"/>
          </a:solidFill>
          <a:ln>
            <a:noFill/>
          </a:ln>
          <a:effectLst>
            <a:outerShdw blurRad="5080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9"/>
            </p:custDataLst>
          </p:nvPr>
        </p:nvSpPr>
        <p:spPr>
          <a:xfrm>
            <a:off x="477520" y="2179955"/>
            <a:ext cx="2769871" cy="541020"/>
          </a:xfrm>
          <a:prstGeom prst="rect">
            <a:avLst/>
          </a:prstGeom>
        </p:spPr>
        <p:txBody>
          <a:bodyPr wrap="square" lIns="91440" tIns="45720" rIns="91440" bIns="0" anchor="b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spc="300">
                <a:latin typeface="思源黑体" charset="0"/>
                <a:ea typeface="微软雅黑" panose="020B0503020204020204" pitchFamily="34" charset="-122"/>
                <a:cs typeface="思源黑体" charset="0"/>
                <a:sym typeface="Arial" panose="020B0604020202020204" pitchFamily="34" charset="0"/>
              </a:rPr>
              <a:t>独体 结构：</a:t>
            </a:r>
            <a:endParaRPr lang="zh-CN" altLang="en-US" sz="2800" b="1" spc="300">
              <a:latin typeface="思源黑体" charset="0"/>
              <a:ea typeface="微软雅黑" panose="020B0503020204020204" pitchFamily="34" charset="-122"/>
              <a:cs typeface="思源黑体" charset="0"/>
              <a:sym typeface="Arial" panose="020B0604020202020204" pitchFamily="34" charset="0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1279129" y="2817753"/>
            <a:ext cx="608488" cy="4991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 b="1" dirty="0">
                <a:latin typeface="思源黑体" charset="0"/>
                <a:ea typeface="思源黑体" charset="0"/>
                <a:sym typeface="+mn-ea"/>
              </a:rPr>
              <a:t>末</a:t>
            </a:r>
            <a:endParaRPr lang="zh-CN" altLang="en-US" sz="2800" b="1" dirty="0"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398146" y="4319270"/>
            <a:ext cx="2849245" cy="1220470"/>
          </a:xfrm>
          <a:prstGeom prst="wedgeRectCallout">
            <a:avLst>
              <a:gd name="adj1" fmla="val 57443"/>
              <a:gd name="adj2" fmla="val -20031"/>
            </a:avLst>
          </a:prstGeom>
          <a:solidFill>
            <a:schemeClr val="bg1"/>
          </a:solidFill>
          <a:ln>
            <a:noFill/>
          </a:ln>
          <a:effectLst>
            <a:outerShdw blurRad="5080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10"/>
            </p:custDataLst>
          </p:nvPr>
        </p:nvSpPr>
        <p:spPr>
          <a:xfrm>
            <a:off x="1090931" y="4962525"/>
            <a:ext cx="98488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 b="1" dirty="0">
                <a:latin typeface="思源黑体" charset="0"/>
                <a:ea typeface="思源黑体" charset="0"/>
                <a:sym typeface="Arial" panose="020B0604020202020204" pitchFamily="34" charset="0"/>
              </a:rPr>
              <a:t>掀</a:t>
            </a:r>
            <a:endParaRPr lang="zh-CN" altLang="en-US" sz="2800" b="1" dirty="0">
              <a:latin typeface="思源黑体" charset="0"/>
              <a:ea typeface="思源黑体" charset="0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>
            <p:custDataLst>
              <p:tags r:id="rId11"/>
            </p:custDataLst>
          </p:nvPr>
        </p:nvSpPr>
        <p:spPr>
          <a:xfrm>
            <a:off x="445770" y="4318635"/>
            <a:ext cx="2769871" cy="532130"/>
          </a:xfrm>
          <a:prstGeom prst="rect">
            <a:avLst/>
          </a:prstGeom>
        </p:spPr>
        <p:txBody>
          <a:bodyPr wrap="square" lIns="91440" tIns="45720" rIns="91440" bIns="0" anchor="b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spc="300">
                <a:latin typeface="思源黑体" charset="0"/>
                <a:ea typeface="微软雅黑" panose="020B0503020204020204" pitchFamily="34" charset="-122"/>
                <a:cs typeface="思源黑体" charset="0"/>
                <a:sym typeface="+mn-ea"/>
              </a:rPr>
              <a:t>左中右 结构：</a:t>
            </a:r>
            <a:endParaRPr lang="zh-CN" altLang="en-US" sz="2800" b="1" spc="300">
              <a:latin typeface="思源黑体" charset="0"/>
              <a:ea typeface="微软雅黑" panose="020B0503020204020204" pitchFamily="34" charset="-122"/>
              <a:cs typeface="思源黑体" charset="0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>
          <a:xfrm rot="16200000">
            <a:off x="9429750" y="64770"/>
            <a:ext cx="2181860" cy="2524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002 0.295697 C 0.151388 0.283030 0.174727 0.257227 0.186499 0.222042 C 0.198269 0.186856 0.199633 0.138723 0.201856 0.119771 " pathEditMode="relative" rAng="0" ptsTypes="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-87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904 -0.206095 C -0.015449 -0.186407 -0.025816 -0.138569 -0.023342 -0.098119 C -0.020865 -0.057669 -0.005271 -0.020548 -0.000527 -0.003847 " pathEditMode="relative" rAng="-1764753360" ptsTypes="">
                                      <p:cBhvr>
                                        <p:cTn id="3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101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473 -0.184309 C -0.093951 -0.184961 -0.122055 -0.194113 -0.145254 -0.181521 C -0.168449 -0.168931 -0.189070 -0.133285 -0.198460 -0.121356 " pathEditMode="relative" rAng="-1438384080" ptsTypes="">
                                      <p:cBhvr>
                                        <p:cTn id="3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9" grpId="0" bldLvl="0" animBg="1"/>
      <p:bldP spid="24" grpId="0" bldLvl="0" animBg="1"/>
      <p:bldP spid="24" grpId="1" bldLvl="0" animBg="1"/>
      <p:bldP spid="27" grpId="0" bldLvl="0" animBg="1"/>
      <p:bldP spid="27" grpId="1" bldLvl="0" animBg="1"/>
      <p:bldP spid="35" grpId="0"/>
      <p:bldP spid="36" grpId="0" bldLvl="0" animBg="1"/>
      <p:bldP spid="36" grpId="1" bldLvl="0" animBg="1"/>
      <p:bldP spid="5" grpId="0" bldLvl="0" animBg="1"/>
      <p:bldP spid="39" grpId="0"/>
      <p:bldP spid="88" grpId="0"/>
      <p:bldP spid="89" grpId="0"/>
      <p:bldP spid="90" grpId="0"/>
      <p:bldP spid="91" grpId="0"/>
      <p:bldP spid="92" grpId="0"/>
      <p:bldP spid="93" grpId="0"/>
      <p:bldP spid="13" grpId="0" bldLvl="0" animBg="1"/>
      <p:bldP spid="30" grpId="0"/>
      <p:bldP spid="95" grpId="0"/>
      <p:bldP spid="14" grpId="0" bldLvl="0" animBg="1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6395" y="640715"/>
            <a:ext cx="11459211" cy="701040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作者笔下的小虾是什么样子的？</a:t>
            </a:r>
            <a:endParaRPr lang="zh-CN" altLang="en-US" sz="24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2606" y="2164717"/>
            <a:ext cx="8865871" cy="32200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6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dirty="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    有的通体透明，像玻璃似的，这是才长大的；有的稍带灰黑色，甚至背上、尾巴上还积着泥，长着青苔，这是老的，大家叫它千年虾。</a:t>
            </a:r>
            <a:endParaRPr lang="zh-CN" altLang="en-US" sz="3200" dirty="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 flipH="1">
            <a:off x="9357361" y="2359660"/>
            <a:ext cx="2816860" cy="4004310"/>
            <a:chOff x="0" y="393"/>
            <a:chExt cx="6840" cy="9722"/>
          </a:xfrm>
        </p:grpSpPr>
        <p:pic>
          <p:nvPicPr>
            <p:cNvPr id="7" name="图片 6" descr="64f0ab52029e88dba53bf3b3adeaff4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0" y="393"/>
              <a:ext cx="6830" cy="9723"/>
            </a:xfrm>
            <a:prstGeom prst="snip1Rect">
              <a:avLst>
                <a:gd name="adj" fmla="val 50000"/>
              </a:avLst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560" y="1965"/>
              <a:ext cx="1280" cy="36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矩形 4"/>
          <p:cNvSpPr/>
          <p:nvPr/>
        </p:nvSpPr>
        <p:spPr>
          <a:xfrm>
            <a:off x="4175125" y="2677160"/>
            <a:ext cx="2169795" cy="836930"/>
          </a:xfrm>
          <a:prstGeom prst="rect">
            <a:avLst/>
          </a:prstGeom>
          <a:solidFill>
            <a:srgbClr val="F2EBE2"/>
          </a:solidFill>
        </p:spPr>
        <p:txBody>
          <a:bodyPr vert="horz" wrap="square" lIns="0" rIns="36195" rtlCol="0" anchor="ctr" anchorCtr="0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solidFill>
                  <a:srgbClr val="C00000"/>
                </a:solidFill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像玻璃似的</a:t>
            </a:r>
            <a:endParaRPr lang="zh-CN" altLang="en-US" sz="3200">
              <a:ln w="0"/>
              <a:solidFill>
                <a:srgbClr val="C00000"/>
              </a:solidFill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5055871" y="2058035"/>
            <a:ext cx="1527175" cy="605790"/>
          </a:xfrm>
          <a:prstGeom prst="wedgeRectCallout">
            <a:avLst/>
          </a:prstGeom>
          <a:solidFill>
            <a:schemeClr val="bg1"/>
          </a:solidFill>
          <a:ln>
            <a:noFill/>
          </a:ln>
          <a:effectLst>
            <a:outerShdw blurRad="5080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rgbClr val="C00000"/>
                </a:solidFill>
                <a:latin typeface="思源黑体" charset="0"/>
                <a:ea typeface="思源黑体" charset="0"/>
                <a:sym typeface="+mn-ea"/>
              </a:rPr>
              <a:t>比喻</a:t>
            </a:r>
            <a:endParaRPr lang="zh-CN" altLang="en-US" sz="2800">
              <a:solidFill>
                <a:srgbClr val="C00000"/>
              </a:solidFill>
              <a:latin typeface="思源黑体" charset="0"/>
              <a:ea typeface="思源黑体" charset="0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310640" y="3413125"/>
            <a:ext cx="504000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>
          <a:xfrm rot="16200000">
            <a:off x="9429750" y="64770"/>
            <a:ext cx="2181860" cy="2524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5760" y="466727"/>
            <a:ext cx="11459211" cy="730885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学习提示1</a:t>
            </a:r>
            <a:endParaRPr lang="zh-CN" altLang="en-US" sz="24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5762" y="1605708"/>
            <a:ext cx="10772775" cy="830997"/>
          </a:xfrm>
          <a:prstGeom prst="rect">
            <a:avLst/>
          </a:prstGeom>
          <a:noFill/>
        </p:spPr>
        <p:txBody>
          <a:bodyPr vert="horz" wrap="square" lIns="0" rIns="36195" rtlCol="0" anchor="ctr" anchorCtr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>
                <a:ln w="0"/>
                <a:effectLst/>
                <a:uLnTx/>
                <a:uFillTx/>
                <a:latin typeface="思源黑体" charset="0"/>
                <a:ea typeface="思源黑体" charset="0"/>
                <a:sym typeface="+mn-ea"/>
              </a:rPr>
              <a:t>默读课文，边读边想：作者笔下的小虾有什么特点？</a:t>
            </a:r>
            <a:endParaRPr lang="zh-CN" altLang="en-US" sz="3200">
              <a:ln w="0"/>
              <a:effectLst/>
              <a:uLnTx/>
              <a:uFillTx/>
              <a:latin typeface="思源黑体" charset="0"/>
              <a:ea typeface="思源黑体" charset="0"/>
              <a:sym typeface="+mn-ea"/>
            </a:endParaRPr>
          </a:p>
        </p:txBody>
      </p:sp>
      <p:pic>
        <p:nvPicPr>
          <p:cNvPr id="13" name="图片 12" descr="45793c757c0a32c6e91067c4c5029a7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8636635" y="3631567"/>
            <a:ext cx="3188971" cy="2759075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 flipH="1">
            <a:off x="6152515" y="3431542"/>
            <a:ext cx="1981200" cy="1071245"/>
          </a:xfrm>
          <a:prstGeom prst="wedgeRoundRectCallout">
            <a:avLst>
              <a:gd name="adj1" fmla="val -66025"/>
              <a:gd name="adj2" fmla="val 35832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68300" sx="97000" sy="9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C00000"/>
                </a:solidFill>
              </a:rPr>
              <a:t>有趣</a:t>
            </a:r>
            <a:endParaRPr lang="zh-CN" altLang="en-US" sz="40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REFSHAPE" val="1233888572"/>
  <p:tag name="KSO_WM_UNIT_PLACING_PICTURE_USER_VIEWPORT" val="{&quot;height&quot;:15360,&quot;width&quot;:15360}"/>
</p:tagLst>
</file>

<file path=ppt/tags/tag10.xml><?xml version="1.0" encoding="utf-8"?>
<p:tagLst xmlns:p="http://schemas.openxmlformats.org/presentationml/2006/main">
  <p:tag name="KSO_WM_UNIT_PRESET_TEXT" val="单击此处添加文本具体内容，简明扼要的阐述您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1_3_1"/>
  <p:tag name="KSO_WM_UNIT_ID" val="diagram160195_3*n_h_h_f*1_1_3_1"/>
  <p:tag name="KSO_WM_TEMPLATE_CATEGORY" val="diagram"/>
  <p:tag name="KSO_WM_TEMPLATE_INDEX" val="160195"/>
  <p:tag name="KSO_WM_UNIT_LAYERLEVEL" val="1_1_1_1"/>
  <p:tag name="KSO_WM_TAG_VERSION" val="1.0"/>
  <p:tag name="KSO_WM_BEAUTIFY_FLAG" val="#wm#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1_3_1"/>
  <p:tag name="KSO_WM_UNIT_ID" val="diagram160195_3*n_h_h_a*1_1_3_1"/>
  <p:tag name="KSO_WM_TEMPLATE_CATEGORY" val="diagram"/>
  <p:tag name="KSO_WM_TEMPLATE_INDEX" val="160195"/>
  <p:tag name="KSO_WM_UNIT_LAYERLEVEL" val="1_1_1_1"/>
  <p:tag name="KSO_WM_TAG_VERSION" val="1.0"/>
  <p:tag name="KSO_WM_BEAUTIFY_FLAG" val="#wm#"/>
  <p:tag name="KSO_WM_UNIT_TEXT_FILL_FORE_SCHEMECOLOR_INDEX" val="8"/>
  <p:tag name="KSO_WM_UNIT_TEXT_FILL_TYPE" val="1"/>
</p:tagLst>
</file>

<file path=ppt/tags/tag12.xml><?xml version="1.0" encoding="utf-8"?>
<p:tagLst xmlns:p="http://schemas.openxmlformats.org/presentationml/2006/main">
  <p:tag name="REFSHAPE" val="751875356"/>
  <p:tag name="KSO_WM_UNIT_PLACING_PICTURE_USER_VIEWPORT" val="{&quot;height&quot;:3997,&quot;width&quot;:4620}"/>
</p:tagLst>
</file>

<file path=ppt/tags/tag13.xml><?xml version="1.0" encoding="utf-8"?>
<p:tagLst xmlns:p="http://schemas.openxmlformats.org/presentationml/2006/main">
  <p:tag name="REFSHAPE" val="751875356"/>
  <p:tag name="KSO_WM_UNIT_PLACING_PICTURE_USER_VIEWPORT" val="{&quot;height&quot;:3997,&quot;width&quot;:4620}"/>
</p:tagLst>
</file>

<file path=ppt/tags/tag14.xml><?xml version="1.0" encoding="utf-8"?>
<p:tagLst xmlns:p="http://schemas.openxmlformats.org/presentationml/2006/main">
  <p:tag name="REFSHAPE" val="751875356"/>
  <p:tag name="KSO_WM_UNIT_PLACING_PICTURE_USER_VIEWPORT" val="{&quot;height&quot;:3997,&quot;width&quot;:4620}"/>
</p:tagLst>
</file>

<file path=ppt/tags/tag15.xml><?xml version="1.0" encoding="utf-8"?>
<p:tagLst xmlns:p="http://schemas.openxmlformats.org/presentationml/2006/main">
  <p:tag name="KSO_WPP_MARK_KEY" val="8e20eef4-eec3-4deb-9dff-ff3331337991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i"/>
  <p:tag name="KSO_WM_UNIT_INDEX" val="1_1"/>
  <p:tag name="KSO_WM_UNIT_ID" val="diagram160195_3*n_i*1_1"/>
  <p:tag name="KSO_WM_TEMPLATE_CATEGORY" val="diagram"/>
  <p:tag name="KSO_WM_TEMPLATE_INDEX" val="160195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2_1"/>
  <p:tag name="KSO_WM_UNIT_ID" val="diagram160195_3*n_h_i*1_2_1"/>
  <p:tag name="KSO_WM_TEMPLATE_CATEGORY" val="diagram"/>
  <p:tag name="KSO_WM_TEMPLATE_INDEX" val="16019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1_1_1"/>
  <p:tag name="KSO_WM_UNIT_ID" val="diagram160195_3*n_h_h_i*1_1_1_1"/>
  <p:tag name="KSO_WM_TEMPLATE_CATEGORY" val="diagram"/>
  <p:tag name="KSO_WM_TEMPLATE_INDEX" val="160195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1_3_1"/>
  <p:tag name="KSO_WM_UNIT_ID" val="diagram160195_3*n_h_h_i*1_1_3_1"/>
  <p:tag name="KSO_WM_TEMPLATE_CATEGORY" val="diagram"/>
  <p:tag name="KSO_WM_TEMPLATE_INDEX" val="160195"/>
  <p:tag name="KSO_WM_UNIT_LAYERLEVEL" val="1_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2_1"/>
  <p:tag name="KSO_WM_UNIT_ID" val="diagram160195_3*n_h_a*1_2_1"/>
  <p:tag name="KSO_WM_TEMPLATE_CATEGORY" val="diagram"/>
  <p:tag name="KSO_WM_TEMPLATE_INDEX" val="16019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1_2_1"/>
  <p:tag name="KSO_WM_UNIT_ID" val="diagram160195_3*n_h_h_i*1_1_2_1"/>
  <p:tag name="KSO_WM_TEMPLATE_CATEGORY" val="diagram"/>
  <p:tag name="KSO_WM_TEMPLATE_INDEX" val="160195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1_2_1"/>
  <p:tag name="KSO_WM_UNIT_ID" val="diagram160195_3*n_h_h_a*1_1_2_1"/>
  <p:tag name="KSO_WM_TEMPLATE_CATEGORY" val="diagram"/>
  <p:tag name="KSO_WM_TEMPLATE_INDEX" val="160195"/>
  <p:tag name="KSO_WM_UNIT_LAYERLEVEL" val="1_1_1_1"/>
  <p:tag name="KSO_WM_TAG_VERSION" val="1.0"/>
  <p:tag name="KSO_WM_BEAUTIFY_FLAG" val="#wm#"/>
  <p:tag name="KSO_WM_UNIT_TEXT_FILL_FORE_SCHEMECOLOR_INDEX" val="6"/>
  <p:tag name="KSO_WM_UNIT_TEXT_FILL_TYPE" val="1"/>
</p:tagLst>
</file>

<file path=ppt/tags/tag9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1_1_1"/>
  <p:tag name="KSO_WM_UNIT_ID" val="diagram160195_3*n_h_h_a*1_1_1_1"/>
  <p:tag name="KSO_WM_TEMPLATE_CATEGORY" val="diagram"/>
  <p:tag name="KSO_WM_TEMPLATE_INDEX" val="160195"/>
  <p:tag name="KSO_WM_UNIT_LAYERLEVEL" val="1_1_1_1"/>
  <p:tag name="KSO_WM_TAG_VERSION" val="1.0"/>
  <p:tag name="KSO_WM_BEAUTIFY_FLAG" val="#wm#"/>
  <p:tag name="KSO_WM_UNIT_TEXT_FILL_FORE_SCHEMECOLOR_INDEX" val="5"/>
  <p:tag name="KSO_WM_UNIT_TEXT_FILL_TYPE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1503</Words>
  <Application>WPS 演示</Application>
  <PresentationFormat>自定义</PresentationFormat>
  <Paragraphs>169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逐浪古藉大字库</vt:lpstr>
      <vt:lpstr>微软雅黑</vt:lpstr>
      <vt:lpstr>思源黑体</vt:lpstr>
      <vt:lpstr>黑体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2023-01-16T02:36:08Z</dcterms:created>
  <dcterms:modified xsi:type="dcterms:W3CDTF">2023-01-16T02:36:09Z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080C441F7B7643EE83A33CB5A22BA538</vt:lpwstr>
  </property>
</Properties>
</file>